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1" r:id="rId22"/>
    <p:sldId id="276" r:id="rId23"/>
    <p:sldId id="277" r:id="rId24"/>
    <p:sldId id="280" r:id="rId25"/>
    <p:sldId id="282" r:id="rId26"/>
    <p:sldId id="285" r:id="rId27"/>
    <p:sldId id="283" r:id="rId28"/>
    <p:sldId id="284" r:id="rId29"/>
    <p:sldId id="278" r:id="rId30"/>
    <p:sldId id="279" r:id="rId3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F7FFDC3D-F633-4482-B28C-F04BFBE8E05D}">
  <a:tblStyle styleId="{F7FFDC3D-F633-4482-B28C-F04BFBE8E05D}" styleName="Table_0">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802"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93321733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1" name="Shape 9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62" name="Shape 16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71" name="Shape 17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79" name="Shape 17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86" name="Shape 18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93" name="Shape 19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00" name="Shape 20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15" name="Shape 21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22" name="Shape 2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8" name="Shape 98"/>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a:spLocks noGrp="1"/>
          </p:cNvSpPr>
          <p:nvPr>
            <p:ph type="sldNum" idx="12"/>
          </p:nvPr>
        </p:nvSpPr>
        <p:spPr>
          <a:xfrm>
            <a:off x="6553200" y="6356350"/>
            <a:ext cx="2133599" cy="3650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9" name="Shape 2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6" name="Shape 2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3" name="Shape 2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0" name="Shape 2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7" name="Shape 2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7" name="Shape 10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14" name="Shape 11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4" name="Shape 12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2" name="Shape 13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47" name="Shape 14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3" name="Shape 15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9" name="Shape 6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0" name="Shape 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5" name="Shape 75"/>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81" name="Shape 8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 name="Shape 2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888888"/>
              </a:buClr>
              <a:buFont typeface="Calibri"/>
              <a:buNone/>
              <a:defRPr sz="2000">
                <a:solidFill>
                  <a:srgbClr val="888888"/>
                </a:solidFill>
              </a:defRPr>
            </a:lvl1pPr>
            <a:lvl2pPr marL="457200" indent="0" rtl="0">
              <a:buClr>
                <a:srgbClr val="888888"/>
              </a:buClr>
              <a:buFont typeface="Calibri"/>
              <a:buNone/>
              <a:defRPr sz="1800">
                <a:solidFill>
                  <a:srgbClr val="888888"/>
                </a:solidFill>
              </a:defRPr>
            </a:lvl2pPr>
            <a:lvl3pPr marL="914400" indent="0" rtl="0">
              <a:buClr>
                <a:srgbClr val="888888"/>
              </a:buClr>
              <a:buFont typeface="Calibri"/>
              <a:buNone/>
              <a:defRPr sz="1600">
                <a:solidFill>
                  <a:srgbClr val="888888"/>
                </a:solidFill>
              </a:defRPr>
            </a:lvl3pPr>
            <a:lvl4pPr marL="1371600" indent="0" rtl="0">
              <a:buClr>
                <a:srgbClr val="888888"/>
              </a:buClr>
              <a:buFont typeface="Calibri"/>
              <a:buNone/>
              <a:defRPr sz="1400">
                <a:solidFill>
                  <a:srgbClr val="888888"/>
                </a:solidFill>
              </a:defRPr>
            </a:lvl4pPr>
            <a:lvl5pPr marL="1828800" indent="0" rtl="0">
              <a:buClr>
                <a:srgbClr val="888888"/>
              </a:buClr>
              <a:buFont typeface="Calibri"/>
              <a:buNone/>
              <a:defRPr sz="1400">
                <a:solidFill>
                  <a:srgbClr val="888888"/>
                </a:solidFill>
              </a:defRPr>
            </a:lvl5pPr>
            <a:lvl6pPr marL="2286000" indent="0" rtl="0">
              <a:buClr>
                <a:srgbClr val="888888"/>
              </a:buClr>
              <a:buFont typeface="Calibri"/>
              <a:buNone/>
              <a:defRPr sz="1400">
                <a:solidFill>
                  <a:srgbClr val="888888"/>
                </a:solidFill>
              </a:defRPr>
            </a:lvl6pPr>
            <a:lvl7pPr marL="2743200" indent="0" rtl="0">
              <a:buClr>
                <a:srgbClr val="888888"/>
              </a:buClr>
              <a:buFont typeface="Calibri"/>
              <a:buNone/>
              <a:defRPr sz="1400">
                <a:solidFill>
                  <a:srgbClr val="888888"/>
                </a:solidFill>
              </a:defRPr>
            </a:lvl7pPr>
            <a:lvl8pPr marL="3200400" indent="0" rtl="0">
              <a:buClr>
                <a:srgbClr val="888888"/>
              </a:buClr>
              <a:buFont typeface="Calibri"/>
              <a:buNone/>
              <a:defRPr sz="1400">
                <a:solidFill>
                  <a:srgbClr val="888888"/>
                </a:solidFill>
              </a:defRPr>
            </a:lvl8pPr>
            <a:lvl9pPr marL="3657600" indent="0" rtl="0">
              <a:buClr>
                <a:srgbClr val="888888"/>
              </a:buClr>
              <a:buFont typeface="Calibri"/>
              <a:buNone/>
              <a:defRPr sz="1400">
                <a:solidFill>
                  <a:srgbClr val="888888"/>
                </a:solidFill>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0" name="Shape 3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1" name="Shape 3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2" name="Shape 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7" name="Shape 3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38" name="Shape 3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39" name="Shape 3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40" name="Shape 4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6" name="Shape 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2" name="Shape 62"/>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indent="0" algn="l" rtl="0">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63" name="Shape 6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222250" algn="l" rtl="0">
              <a:spcBef>
                <a:spcPts val="640"/>
              </a:spcBef>
              <a:buClr>
                <a:schemeClr val="dk1"/>
              </a:buClr>
              <a:buFont typeface="Arial"/>
              <a:buChar char="•"/>
              <a:defRPr sz="3200" b="0" i="0" u="none" strike="noStrike" cap="none" baseline="0">
                <a:solidFill>
                  <a:schemeClr val="dk1"/>
                </a:solidFill>
                <a:latin typeface="Calibri"/>
                <a:ea typeface="Calibri"/>
                <a:cs typeface="Calibri"/>
                <a:sym typeface="Calibri"/>
              </a:defRPr>
            </a:lvl1pPr>
            <a:lvl2pPr marL="742950" marR="0" indent="-177800" algn="l" rtl="0">
              <a:spcBef>
                <a:spcPts val="560"/>
              </a:spcBef>
              <a:buClr>
                <a:schemeClr val="dk1"/>
              </a:buClr>
              <a:buFont typeface="Arial"/>
              <a:buChar char="•"/>
              <a:defRPr sz="2800" b="0" i="0" u="none" strike="noStrike" cap="none" baseline="0">
                <a:solidFill>
                  <a:schemeClr val="dk1"/>
                </a:solidFill>
                <a:latin typeface="Calibri"/>
                <a:ea typeface="Calibri"/>
                <a:cs typeface="Calibri"/>
                <a:sym typeface="Calibri"/>
              </a:defRPr>
            </a:lvl2pPr>
            <a:lvl3pPr marL="1143000" marR="0" indent="-136525" algn="l" rtl="0">
              <a:spcBef>
                <a:spcPts val="480"/>
              </a:spcBef>
              <a:buClr>
                <a:schemeClr val="dk1"/>
              </a:buClr>
              <a:buFont typeface="Arial"/>
              <a:buChar char="•"/>
              <a:defRPr sz="2400" b="0" i="0" u="none" strike="noStrike" cap="none" baseline="0">
                <a:solidFill>
                  <a:schemeClr val="dk1"/>
                </a:solidFill>
                <a:latin typeface="Calibri"/>
                <a:ea typeface="Calibri"/>
                <a:cs typeface="Calibri"/>
                <a:sym typeface="Calibri"/>
              </a:defRPr>
            </a:lvl3pPr>
            <a:lvl4pPr marL="1600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4pPr>
            <a:lvl5pPr marL="20574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upload.wikimedia.org/wikipedia/commons/5/53/Sn_discoveries.gi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p:nvPr/>
        </p:nvSpPr>
        <p:spPr>
          <a:xfrm>
            <a:off x="-38811" y="-245332"/>
            <a:ext cx="9219566" cy="4650582"/>
          </a:xfrm>
          <a:prstGeom prst="rect">
            <a:avLst/>
          </a:prstGeom>
          <a:blipFill>
            <a:blip r:embed="rId3"/>
            <a:stretch>
              <a:fillRect/>
            </a:stretch>
          </a:blipFill>
          <a:ln>
            <a:noFill/>
          </a:ln>
        </p:spPr>
      </p:sp>
      <p:sp>
        <p:nvSpPr>
          <p:cNvPr id="86" name="Shape 86"/>
          <p:cNvSpPr txBox="1">
            <a:spLocks noGrp="1"/>
          </p:cNvSpPr>
          <p:nvPr>
            <p:ph type="ctrTitle"/>
          </p:nvPr>
        </p:nvSpPr>
        <p:spPr>
          <a:xfrm>
            <a:off x="750425" y="-400201"/>
            <a:ext cx="7848599" cy="2838600"/>
          </a:xfrm>
          <a:prstGeom prst="rect">
            <a:avLst/>
          </a:prstGeom>
          <a:noFill/>
          <a:ln>
            <a:noFill/>
          </a:ln>
        </p:spPr>
        <p:txBody>
          <a:bodyPr lIns="91425" tIns="45700" rIns="91425" bIns="45700" anchor="ctr" anchorCtr="0">
            <a:noAutofit/>
          </a:bodyPr>
          <a:lstStyle/>
          <a:p>
            <a:pPr marL="0" marR="0" lvl="0" indent="0" rtl="0">
              <a:spcBef>
                <a:spcPts val="0"/>
              </a:spcBef>
              <a:buClr>
                <a:schemeClr val="dk1"/>
              </a:buClr>
              <a:buSzPct val="25000"/>
              <a:buFont typeface="Calibri"/>
              <a:buNone/>
            </a:pPr>
            <a:r>
              <a:rPr lang="en-US">
                <a:solidFill>
                  <a:srgbClr val="FFFF00"/>
                </a:solidFill>
              </a:rPr>
              <a:t>Supernova Survey </a:t>
            </a:r>
          </a:p>
        </p:txBody>
      </p:sp>
      <p:sp>
        <p:nvSpPr>
          <p:cNvPr id="87" name="Shape 87"/>
          <p:cNvSpPr txBox="1">
            <a:spLocks noGrp="1"/>
          </p:cNvSpPr>
          <p:nvPr>
            <p:ph type="subTitle" idx="1"/>
          </p:nvPr>
        </p:nvSpPr>
        <p:spPr>
          <a:xfrm>
            <a:off x="1371600" y="4495800"/>
            <a:ext cx="6400799" cy="1752600"/>
          </a:xfrm>
          <a:prstGeom prst="rect">
            <a:avLst/>
          </a:prstGeom>
          <a:noFill/>
          <a:ln>
            <a:noFill/>
          </a:ln>
        </p:spPr>
        <p:txBody>
          <a:bodyPr lIns="91425" tIns="45700" rIns="91425" bIns="45700" anchor="t" anchorCtr="0">
            <a:noAutofit/>
          </a:bodyPr>
          <a:lstStyle/>
          <a:p>
            <a:pPr marL="0" marR="0" lvl="0" indent="0" algn="ctr" rtl="0">
              <a:spcBef>
                <a:spcPts val="640"/>
              </a:spcBef>
              <a:buClr>
                <a:srgbClr val="888888"/>
              </a:buClr>
              <a:buSzPct val="25000"/>
              <a:buFont typeface="Calibri"/>
              <a:buNone/>
            </a:pPr>
            <a:r>
              <a:rPr lang="en-US" sz="3200" b="0" i="0" u="none" strike="noStrike" cap="none" baseline="0">
                <a:solidFill>
                  <a:schemeClr val="dk1"/>
                </a:solidFill>
                <a:latin typeface="Calibri"/>
                <a:ea typeface="Calibri"/>
                <a:cs typeface="Calibri"/>
                <a:sym typeface="Calibri"/>
              </a:rPr>
              <a:t>Alexander Rodack</a:t>
            </a:r>
          </a:p>
          <a:p>
            <a:pPr marL="0" marR="0" lvl="0" indent="0" algn="ctr" rtl="0">
              <a:spcBef>
                <a:spcPts val="640"/>
              </a:spcBef>
              <a:buClr>
                <a:srgbClr val="888888"/>
              </a:buClr>
              <a:buSzPct val="25000"/>
              <a:buFont typeface="Calibri"/>
              <a:buNone/>
            </a:pPr>
            <a:r>
              <a:rPr lang="en-US" sz="3200" b="0" i="0" u="none" strike="noStrike" cap="none" baseline="0">
                <a:solidFill>
                  <a:schemeClr val="dk1"/>
                </a:solidFill>
                <a:latin typeface="Calibri"/>
                <a:ea typeface="Calibri"/>
                <a:cs typeface="Calibri"/>
                <a:sym typeface="Calibri"/>
              </a:rPr>
              <a:t>Soha Namnabat </a:t>
            </a:r>
          </a:p>
          <a:p>
            <a:pPr marL="0" marR="0" lvl="0" indent="0" algn="ctr" rtl="0">
              <a:spcBef>
                <a:spcPts val="640"/>
              </a:spcBef>
              <a:buClr>
                <a:srgbClr val="888888"/>
              </a:buClr>
              <a:buSzPct val="25000"/>
              <a:buFont typeface="Calibri"/>
              <a:buNone/>
            </a:pPr>
            <a:r>
              <a:rPr lang="en-US" sz="3200" b="0" i="0" u="none" strike="noStrike" cap="none" baseline="0">
                <a:solidFill>
                  <a:schemeClr val="dk1"/>
                </a:solidFill>
                <a:latin typeface="Calibri"/>
                <a:ea typeface="Calibri"/>
                <a:cs typeface="Calibri"/>
                <a:sym typeface="Calibri"/>
              </a:rPr>
              <a:t>Xiaoyin Zhu</a:t>
            </a:r>
          </a:p>
          <a:p>
            <a:endParaRPr/>
          </a:p>
        </p:txBody>
      </p:sp>
      <p:sp>
        <p:nvSpPr>
          <p:cNvPr id="88" name="Shape 88"/>
          <p:cNvSpPr txBox="1"/>
          <p:nvPr/>
        </p:nvSpPr>
        <p:spPr>
          <a:xfrm>
            <a:off x="2819400" y="3047998"/>
            <a:ext cx="3429000" cy="584700"/>
          </a:xfrm>
          <a:prstGeom prst="rect">
            <a:avLst/>
          </a:prstGeom>
          <a:noFill/>
          <a:ln>
            <a:noFill/>
          </a:ln>
        </p:spPr>
        <p:txBody>
          <a:bodyPr lIns="91425" tIns="45700" rIns="91425" bIns="45700" anchor="t" anchorCtr="0">
            <a:noAutofit/>
          </a:bodyPr>
          <a:lstStyle/>
          <a:p>
            <a:pPr marL="0" marR="0" lvl="0" indent="0" algn="ctr" rtl="0">
              <a:buSzPct val="25000"/>
              <a:buNone/>
            </a:pPr>
            <a:r>
              <a:rPr lang="en-US" sz="3200" b="0" i="0" u="none" strike="noStrike" cap="none" baseline="0">
                <a:solidFill>
                  <a:srgbClr val="FFFF00"/>
                </a:solidFill>
                <a:latin typeface="Calibri"/>
                <a:ea typeface="Calibri"/>
                <a:cs typeface="Calibri"/>
                <a:sym typeface="Calibri"/>
              </a:rPr>
              <a:t>Feb 2</a:t>
            </a:r>
            <a:r>
              <a:rPr lang="en-US" sz="3200">
                <a:solidFill>
                  <a:srgbClr val="FFFF00"/>
                </a:solidFill>
                <a:latin typeface="Calibri"/>
                <a:ea typeface="Calibri"/>
                <a:cs typeface="Calibri"/>
                <a:sym typeface="Calibri"/>
              </a:rPr>
              <a:t>6</a:t>
            </a:r>
            <a:r>
              <a:rPr lang="en-US" sz="3200" b="0" i="0" u="none" strike="noStrike" cap="none" baseline="0">
                <a:solidFill>
                  <a:srgbClr val="FFFF00"/>
                </a:solidFill>
                <a:latin typeface="Calibri"/>
                <a:ea typeface="Calibri"/>
                <a:cs typeface="Calibri"/>
                <a:sym typeface="Calibri"/>
              </a:rPr>
              <a:t> 2013</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p:nvPr/>
        </p:nvSpPr>
        <p:spPr>
          <a:xfrm>
            <a:off x="-21182" y="-17664"/>
            <a:ext cx="9187294" cy="1420429"/>
          </a:xfrm>
          <a:prstGeom prst="rect">
            <a:avLst/>
          </a:prstGeom>
          <a:blipFill>
            <a:blip r:embed="rId3"/>
            <a:stretch>
              <a:fillRect/>
            </a:stretch>
          </a:blipFill>
          <a:ln>
            <a:noFill/>
          </a:ln>
        </p:spPr>
      </p:sp>
      <p:sp>
        <p:nvSpPr>
          <p:cNvPr id="156" name="Shape 156"/>
          <p:cNvSpPr/>
          <p:nvPr/>
        </p:nvSpPr>
        <p:spPr>
          <a:xfrm>
            <a:off x="6173724" y="1441047"/>
            <a:ext cx="2860209" cy="2140352"/>
          </a:xfrm>
          <a:prstGeom prst="rect">
            <a:avLst/>
          </a:prstGeom>
          <a:blipFill>
            <a:blip r:embed="rId4"/>
            <a:stretch>
              <a:fillRect/>
            </a:stretch>
          </a:blipFill>
          <a:ln>
            <a:noFill/>
          </a:ln>
        </p:spPr>
      </p:sp>
      <p:sp>
        <p:nvSpPr>
          <p:cNvPr id="157" name="Shape 157"/>
          <p:cNvSpPr txBox="1">
            <a:spLocks noGrp="1"/>
          </p:cNvSpPr>
          <p:nvPr>
            <p:ph type="dt" idx="10"/>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buSzPct val="25000"/>
              <a:buNone/>
            </a:pPr>
            <a:r>
              <a:rPr lang="en-US"/>
              <a:t> </a:t>
            </a:r>
          </a:p>
        </p:txBody>
      </p:sp>
      <p:sp>
        <p:nvSpPr>
          <p:cNvPr id="158" name="Shape 158"/>
          <p:cNvSpPr txBox="1">
            <a:spLocks noGrp="1"/>
          </p:cNvSpPr>
          <p:nvPr>
            <p:ph type="title"/>
          </p:nvPr>
        </p:nvSpPr>
        <p:spPr>
          <a:xfrm>
            <a:off x="457200" y="1222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rgbClr val="FFFF00"/>
                </a:solidFill>
                <a:latin typeface="Calibri"/>
                <a:ea typeface="Calibri"/>
                <a:cs typeface="Calibri"/>
                <a:sym typeface="Calibri"/>
              </a:rPr>
              <a:t> The Sloan Digital Sky Survey</a:t>
            </a:r>
          </a:p>
        </p:txBody>
      </p:sp>
      <p:sp>
        <p:nvSpPr>
          <p:cNvPr id="159" name="Shape 159"/>
          <p:cNvSpPr txBox="1">
            <a:spLocks noGrp="1"/>
          </p:cNvSpPr>
          <p:nvPr>
            <p:ph type="body" idx="1"/>
          </p:nvPr>
        </p:nvSpPr>
        <p:spPr>
          <a:xfrm>
            <a:off x="304799" y="1493837"/>
            <a:ext cx="8412300" cy="5339699"/>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480"/>
              </a:spcBef>
              <a:buClr>
                <a:schemeClr val="dk1"/>
              </a:buClr>
              <a:buSzPct val="100694"/>
              <a:buFont typeface="Arial"/>
              <a:buChar char="•"/>
            </a:pPr>
            <a:r>
              <a:rPr lang="en-US" sz="2400" b="0" i="0" u="none" strike="noStrike" cap="none" baseline="0">
                <a:solidFill>
                  <a:schemeClr val="dk1"/>
                </a:solidFill>
                <a:latin typeface="Calibri"/>
                <a:ea typeface="Calibri"/>
                <a:cs typeface="Calibri"/>
                <a:sym typeface="Calibri"/>
              </a:rPr>
              <a:t>The SDSS Supernova Survey was a 3-year </a:t>
            </a:r>
          </a:p>
          <a:p>
            <a:pPr marL="0" marR="0" lvl="0" indent="0" algn="l" rtl="0">
              <a:lnSpc>
                <a:spcPct val="80000"/>
              </a:lnSpc>
              <a:spcBef>
                <a:spcPts val="480"/>
              </a:spcBef>
              <a:buNone/>
            </a:pPr>
            <a:r>
              <a:rPr lang="en-US" sz="2400" b="0" i="0" u="none" strike="noStrike" cap="none" baseline="0">
                <a:solidFill>
                  <a:schemeClr val="dk1"/>
                </a:solidFill>
                <a:latin typeface="Calibri"/>
                <a:ea typeface="Calibri"/>
                <a:cs typeface="Calibri"/>
                <a:sym typeface="Calibri"/>
              </a:rPr>
              <a:t>extension of the original SDSS that operated</a:t>
            </a:r>
          </a:p>
          <a:p>
            <a:pPr marL="0" marR="0" lvl="0" indent="0" algn="l" rtl="0">
              <a:lnSpc>
                <a:spcPct val="80000"/>
              </a:lnSpc>
              <a:spcBef>
                <a:spcPts val="480"/>
              </a:spcBef>
              <a:buNone/>
            </a:pPr>
            <a:r>
              <a:rPr lang="en-US" sz="2400" b="0" i="0" u="none" strike="noStrike" cap="none" baseline="0">
                <a:solidFill>
                  <a:schemeClr val="dk1"/>
                </a:solidFill>
                <a:latin typeface="Calibri"/>
                <a:ea typeface="Calibri"/>
                <a:cs typeface="Calibri"/>
                <a:sym typeface="Calibri"/>
              </a:rPr>
              <a:t> from July 2005 to July 2008. The primary </a:t>
            </a:r>
          </a:p>
          <a:p>
            <a:pPr marL="0" marR="0" lvl="0" indent="0" algn="l" rtl="0">
              <a:lnSpc>
                <a:spcPct val="80000"/>
              </a:lnSpc>
              <a:spcBef>
                <a:spcPts val="480"/>
              </a:spcBef>
              <a:buNone/>
            </a:pPr>
            <a:r>
              <a:rPr lang="en-US" sz="2400" b="0" i="0" u="none" strike="noStrike" cap="none" baseline="0">
                <a:solidFill>
                  <a:schemeClr val="dk1"/>
                </a:solidFill>
                <a:latin typeface="Calibri"/>
                <a:ea typeface="Calibri"/>
                <a:cs typeface="Calibri"/>
                <a:sym typeface="Calibri"/>
              </a:rPr>
              <a:t>scientific motivation was to detect and </a:t>
            </a:r>
          </a:p>
          <a:p>
            <a:pPr marL="0" marR="0" lvl="0" indent="0" algn="l" rtl="0">
              <a:lnSpc>
                <a:spcPct val="80000"/>
              </a:lnSpc>
              <a:spcBef>
                <a:spcPts val="480"/>
              </a:spcBef>
              <a:buNone/>
            </a:pPr>
            <a:r>
              <a:rPr lang="en-US" sz="2400" b="0" i="0" u="none" strike="noStrike" cap="none" baseline="0">
                <a:solidFill>
                  <a:schemeClr val="dk1"/>
                </a:solidFill>
                <a:latin typeface="Calibri"/>
                <a:ea typeface="Calibri"/>
                <a:cs typeface="Calibri"/>
                <a:sym typeface="Calibri"/>
              </a:rPr>
              <a:t>measure light curves for several hundred </a:t>
            </a:r>
          </a:p>
          <a:p>
            <a:pPr marL="0" marR="0" lvl="0" indent="0" algn="l" rtl="0">
              <a:lnSpc>
                <a:spcPct val="80000"/>
              </a:lnSpc>
              <a:spcBef>
                <a:spcPts val="480"/>
              </a:spcBef>
              <a:buNone/>
            </a:pPr>
            <a:r>
              <a:rPr lang="en-US" sz="2400" b="0" i="0" u="none" strike="noStrike" cap="none" baseline="0">
                <a:solidFill>
                  <a:schemeClr val="dk1"/>
                </a:solidFill>
                <a:latin typeface="Calibri"/>
                <a:ea typeface="Calibri"/>
                <a:cs typeface="Calibri"/>
                <a:sym typeface="Calibri"/>
              </a:rPr>
              <a:t>supernovae through repeat scans of the </a:t>
            </a:r>
          </a:p>
          <a:p>
            <a:pPr marL="0" marR="0" lvl="0" indent="0" algn="l" rtl="0">
              <a:lnSpc>
                <a:spcPct val="80000"/>
              </a:lnSpc>
              <a:spcBef>
                <a:spcPts val="480"/>
              </a:spcBef>
              <a:buNone/>
            </a:pPr>
            <a:r>
              <a:rPr lang="en-US" sz="2400" b="0" i="0" u="none" strike="noStrike" cap="none" baseline="0">
                <a:solidFill>
                  <a:schemeClr val="dk1"/>
                </a:solidFill>
                <a:latin typeface="Calibri"/>
                <a:ea typeface="Calibri"/>
                <a:cs typeface="Calibri"/>
                <a:sym typeface="Calibri"/>
              </a:rPr>
              <a:t>SDSS Southern equatorial stripe 82 (about 2.5° wide by ~120° long).</a:t>
            </a:r>
          </a:p>
          <a:p>
            <a:pPr marL="342900" marR="0" lvl="0" indent="-342900" algn="l" rtl="0">
              <a:lnSpc>
                <a:spcPct val="80000"/>
              </a:lnSpc>
              <a:spcBef>
                <a:spcPts val="480"/>
              </a:spcBef>
              <a:buClr>
                <a:schemeClr val="dk1"/>
              </a:buClr>
              <a:buSzPct val="100694"/>
              <a:buFont typeface="Arial"/>
              <a:buChar char="•"/>
            </a:pPr>
            <a:r>
              <a:rPr lang="en-US" sz="2400" b="0" i="0" u="none" strike="noStrike" cap="none" baseline="0">
                <a:solidFill>
                  <a:schemeClr val="dk1"/>
                </a:solidFill>
                <a:latin typeface="Calibri"/>
                <a:ea typeface="Calibri"/>
                <a:cs typeface="Calibri"/>
                <a:sym typeface="Calibri"/>
              </a:rPr>
              <a:t>Over the course of three 3-month campaigns (Sept-Nov. 2005-7), SDSS-II SN discovered and measured multi-band </a:t>
            </a:r>
            <a:r>
              <a:rPr lang="en-US" sz="2400"/>
              <a:t>light curves</a:t>
            </a:r>
            <a:r>
              <a:rPr lang="en-US" sz="2400" b="0" i="0" u="none" strike="noStrike" cap="none" baseline="0">
                <a:solidFill>
                  <a:schemeClr val="dk1"/>
                </a:solidFill>
                <a:latin typeface="Calibri"/>
                <a:ea typeface="Calibri"/>
                <a:cs typeface="Calibri"/>
                <a:sym typeface="Calibri"/>
              </a:rPr>
              <a:t> for ~500 spectroscopically confirmed Type Ia supernovae in the redshift range z=0.05-0.4. </a:t>
            </a:r>
          </a:p>
          <a:p>
            <a:pPr marL="342900" marR="0" lvl="0" indent="-342900" algn="l" rtl="0">
              <a:lnSpc>
                <a:spcPct val="80000"/>
              </a:lnSpc>
              <a:spcBef>
                <a:spcPts val="480"/>
              </a:spcBef>
              <a:buClr>
                <a:schemeClr val="dk1"/>
              </a:buClr>
              <a:buSzPct val="100694"/>
              <a:buFont typeface="Arial"/>
              <a:buChar char="•"/>
            </a:pPr>
            <a:r>
              <a:rPr lang="en-US" sz="2400">
                <a:solidFill>
                  <a:schemeClr val="hlink"/>
                </a:solidFill>
              </a:rPr>
              <a:t>http://www.sdss.org/supernova/aboutsupernova.html</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p:nvPr/>
        </p:nvSpPr>
        <p:spPr>
          <a:xfrm>
            <a:off x="-44170" y="-83100"/>
            <a:ext cx="9283037" cy="1521375"/>
          </a:xfrm>
          <a:prstGeom prst="rect">
            <a:avLst/>
          </a:prstGeom>
          <a:blipFill>
            <a:blip r:embed="rId3"/>
            <a:stretch>
              <a:fillRect/>
            </a:stretch>
          </a:blipFill>
          <a:ln>
            <a:noFill/>
          </a:ln>
        </p:spPr>
      </p:sp>
      <p:sp>
        <p:nvSpPr>
          <p:cNvPr id="165" name="Shape 165"/>
          <p:cNvSpPr txBox="1">
            <a:spLocks noGrp="1"/>
          </p:cNvSpPr>
          <p:nvPr>
            <p:ph type="dt" idx="10"/>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buSzPct val="25000"/>
              <a:buNone/>
            </a:pPr>
            <a:r>
              <a:rPr lang="en-US"/>
              <a:t> </a:t>
            </a:r>
          </a:p>
        </p:txBody>
      </p:sp>
      <p:sp>
        <p:nvSpPr>
          <p:cNvPr id="166" name="Shape 166"/>
          <p:cNvSpPr txBox="1">
            <a:spLocks noGrp="1"/>
          </p:cNvSpPr>
          <p:nvPr>
            <p:ph type="title"/>
          </p:nvPr>
        </p:nvSpPr>
        <p:spPr>
          <a:xfrm>
            <a:off x="144463" y="-106362"/>
            <a:ext cx="88074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600" b="0" i="0" u="none" strike="noStrike" cap="none" baseline="0">
                <a:solidFill>
                  <a:srgbClr val="FFFF00"/>
                </a:solidFill>
                <a:latin typeface="Calibri"/>
                <a:ea typeface="Calibri"/>
                <a:cs typeface="Calibri"/>
                <a:sym typeface="Calibri"/>
              </a:rPr>
              <a:t>KAIT: Katzman Automatic Imaging Telescope</a:t>
            </a:r>
          </a:p>
        </p:txBody>
      </p:sp>
      <p:sp>
        <p:nvSpPr>
          <p:cNvPr id="167" name="Shape 167"/>
          <p:cNvSpPr txBox="1">
            <a:spLocks noGrp="1"/>
          </p:cNvSpPr>
          <p:nvPr>
            <p:ph type="body" idx="1"/>
          </p:nvPr>
        </p:nvSpPr>
        <p:spPr>
          <a:xfrm>
            <a:off x="280988" y="1414375"/>
            <a:ext cx="8428800" cy="4527599"/>
          </a:xfrm>
          <a:prstGeom prst="rect">
            <a:avLst/>
          </a:prstGeom>
          <a:noFill/>
          <a:ln>
            <a:noFill/>
          </a:ln>
        </p:spPr>
        <p:txBody>
          <a:bodyPr lIns="91425" tIns="45700" rIns="91425" bIns="45700" anchor="t" anchorCtr="0">
            <a:noAutofit/>
          </a:bodyPr>
          <a:lstStyle/>
          <a:p>
            <a:pPr marL="342900" marR="0" lvl="0" indent="-342900" algn="just" rtl="0">
              <a:spcBef>
                <a:spcPts val="400"/>
              </a:spcBef>
              <a:buClr>
                <a:schemeClr val="dk1"/>
              </a:buClr>
              <a:buSzPct val="83333"/>
              <a:buFont typeface="Arial"/>
              <a:buChar char="•"/>
            </a:pPr>
            <a:r>
              <a:rPr lang="en-US" sz="2400" b="0" i="0" u="none" strike="noStrike" cap="none" baseline="0">
                <a:solidFill>
                  <a:schemeClr val="dk1"/>
                </a:solidFill>
                <a:latin typeface="Calibri"/>
                <a:ea typeface="Calibri"/>
                <a:cs typeface="Calibri"/>
                <a:sym typeface="Calibri"/>
              </a:rPr>
              <a:t>Katzman Automatic Imaging Telescope (KAIT), l</a:t>
            </a:r>
            <a:r>
              <a:rPr lang="en-US" sz="2400"/>
              <a:t>ocated at Lick Observatory atop Mount  Hamilton, California,</a:t>
            </a:r>
            <a:r>
              <a:rPr lang="en-US" sz="2400" b="0" i="0" u="none" strike="noStrike" cap="none" baseline="0">
                <a:solidFill>
                  <a:schemeClr val="dk1"/>
                </a:solidFill>
                <a:latin typeface="Calibri"/>
                <a:ea typeface="Calibri"/>
                <a:cs typeface="Calibri"/>
                <a:sym typeface="Calibri"/>
              </a:rPr>
              <a:t> is an entirely robotic telescope dedicated to the search for supernovae and the monitoring of celestial objects. It is a 76 cm diameter reflecting telescope equipped with a CCD camera and automatic guider.</a:t>
            </a:r>
          </a:p>
          <a:p>
            <a:pPr marL="342900" marR="0" lvl="0" indent="-342900" algn="just" rtl="0">
              <a:spcBef>
                <a:spcPts val="400"/>
              </a:spcBef>
              <a:buClr>
                <a:schemeClr val="dk1"/>
              </a:buClr>
              <a:buSzPct val="83333"/>
              <a:buFont typeface="Arial"/>
              <a:buChar char="•"/>
            </a:pPr>
            <a:r>
              <a:rPr lang="en-US" sz="2400" b="0" i="0" u="none" strike="noStrike" cap="none" baseline="0">
                <a:solidFill>
                  <a:schemeClr val="dk1"/>
                </a:solidFill>
                <a:latin typeface="Calibri"/>
                <a:ea typeface="Calibri"/>
                <a:cs typeface="Calibri"/>
                <a:sym typeface="Calibri"/>
              </a:rPr>
              <a:t>Mirror Diameter: 76 cm</a:t>
            </a:r>
          </a:p>
          <a:p>
            <a:pPr marL="342900" marR="0" lvl="0" indent="-342900" algn="just" rtl="0">
              <a:spcBef>
                <a:spcPts val="400"/>
              </a:spcBef>
              <a:buClr>
                <a:schemeClr val="dk1"/>
              </a:buClr>
              <a:buSzPct val="83333"/>
              <a:buFont typeface="Arial"/>
              <a:buChar char="•"/>
            </a:pPr>
            <a:r>
              <a:rPr lang="en-US" sz="2400" b="0" i="0" u="none" strike="noStrike" cap="none" baseline="0">
                <a:solidFill>
                  <a:schemeClr val="dk1"/>
                </a:solidFill>
                <a:latin typeface="Calibri"/>
                <a:ea typeface="Calibri"/>
                <a:cs typeface="Calibri"/>
                <a:sym typeface="Calibri"/>
              </a:rPr>
              <a:t>Focal Ratio: 8.2</a:t>
            </a:r>
          </a:p>
          <a:p>
            <a:pPr marL="342900" marR="0" lvl="0" indent="-342900" algn="just" rtl="0">
              <a:spcBef>
                <a:spcPts val="400"/>
              </a:spcBef>
              <a:buClr>
                <a:schemeClr val="dk1"/>
              </a:buClr>
              <a:buSzPct val="83333"/>
              <a:buFont typeface="Arial"/>
              <a:buChar char="•"/>
            </a:pPr>
            <a:r>
              <a:rPr lang="en-US" sz="2400" b="0" i="0" u="none" strike="noStrike" cap="none" baseline="0">
                <a:solidFill>
                  <a:schemeClr val="dk1"/>
                </a:solidFill>
                <a:latin typeface="Calibri"/>
                <a:ea typeface="Calibri"/>
                <a:cs typeface="Calibri"/>
                <a:sym typeface="Calibri"/>
              </a:rPr>
              <a:t>Lim. Mag r' (30s): 19.5</a:t>
            </a:r>
          </a:p>
          <a:p>
            <a:pPr marL="342900" marR="0" lvl="0" indent="-342900" algn="just" rtl="0">
              <a:spcBef>
                <a:spcPts val="400"/>
              </a:spcBef>
              <a:buClr>
                <a:schemeClr val="dk1"/>
              </a:buClr>
              <a:buSzPct val="83333"/>
              <a:buFont typeface="Arial"/>
              <a:buChar char="•"/>
            </a:pPr>
            <a:r>
              <a:rPr lang="en-US" sz="2400" b="0" i="0" u="none" strike="noStrike" cap="none" baseline="0">
                <a:solidFill>
                  <a:schemeClr val="dk1"/>
                </a:solidFill>
                <a:latin typeface="Calibri"/>
                <a:ea typeface="Calibri"/>
                <a:cs typeface="Calibri"/>
                <a:sym typeface="Calibri"/>
              </a:rPr>
              <a:t>FOV deg²: 0.013</a:t>
            </a:r>
          </a:p>
          <a:p>
            <a:pPr marL="342900" marR="0" lvl="0" indent="-342900" algn="just" rtl="0">
              <a:spcBef>
                <a:spcPts val="400"/>
              </a:spcBef>
              <a:buClr>
                <a:schemeClr val="dk1"/>
              </a:buClr>
              <a:buSzPct val="83333"/>
              <a:buFont typeface="Arial"/>
              <a:buChar char="•"/>
            </a:pPr>
            <a:r>
              <a:rPr lang="en-US" sz="2400" b="0" i="0" u="none" strike="noStrike" cap="none" baseline="0">
                <a:solidFill>
                  <a:schemeClr val="dk1"/>
                </a:solidFill>
                <a:latin typeface="Calibri"/>
                <a:ea typeface="Calibri"/>
                <a:cs typeface="Calibri"/>
                <a:sym typeface="Calibri"/>
              </a:rPr>
              <a:t>CCD Camera Pixel size: 24.0 microns</a:t>
            </a:r>
          </a:p>
          <a:p>
            <a:pPr marL="342900" marR="0" lvl="0" indent="-342900" algn="just" rtl="0">
              <a:spcBef>
                <a:spcPts val="400"/>
              </a:spcBef>
              <a:buClr>
                <a:schemeClr val="dk1"/>
              </a:buClr>
              <a:buSzPct val="83333"/>
              <a:buFont typeface="Arial"/>
              <a:buChar char="•"/>
            </a:pPr>
            <a:r>
              <a:rPr lang="en-US" sz="2400" b="0" i="0" u="none" strike="noStrike" cap="none" baseline="0">
                <a:solidFill>
                  <a:schemeClr val="dk1"/>
                </a:solidFill>
                <a:latin typeface="Calibri"/>
                <a:ea typeface="Calibri"/>
                <a:cs typeface="Calibri"/>
                <a:sym typeface="Calibri"/>
              </a:rPr>
              <a:t>Pixel scale: 0.8 arc-seconds per pixel</a:t>
            </a:r>
          </a:p>
          <a:p>
            <a:pPr marL="342900" marR="0" lvl="0" indent="-342900" algn="just" rtl="0">
              <a:spcBef>
                <a:spcPts val="400"/>
              </a:spcBef>
              <a:buClr>
                <a:schemeClr val="dk1"/>
              </a:buClr>
              <a:buSzPct val="83333"/>
              <a:buFont typeface="Arial"/>
              <a:buChar char="•"/>
            </a:pPr>
            <a:r>
              <a:rPr lang="en-US" sz="2400" b="0" i="0" u="none" strike="noStrike" cap="none" baseline="0">
                <a:solidFill>
                  <a:schemeClr val="hlink"/>
                </a:solidFill>
                <a:latin typeface="Calibri"/>
                <a:ea typeface="Calibri"/>
                <a:cs typeface="Calibri"/>
                <a:sym typeface="Calibri"/>
              </a:rPr>
              <a:t>http://astro.berkeley.edu/bait/public_html/kaitinfo/index.html</a:t>
            </a:r>
          </a:p>
        </p:txBody>
      </p:sp>
      <p:sp>
        <p:nvSpPr>
          <p:cNvPr id="168" name="Shape 168"/>
          <p:cNvSpPr/>
          <p:nvPr/>
        </p:nvSpPr>
        <p:spPr>
          <a:xfrm>
            <a:off x="5532525" y="3473475"/>
            <a:ext cx="3076575" cy="2343150"/>
          </a:xfrm>
          <a:prstGeom prst="rect">
            <a:avLst/>
          </a:prstGeom>
          <a:blipFill>
            <a:blip r:embed="rId4"/>
            <a:stretch>
              <a:fillRect/>
            </a:stretch>
          </a:blipFill>
        </p:spPr>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p:nvPr/>
        </p:nvSpPr>
        <p:spPr>
          <a:xfrm>
            <a:off x="-9160" y="-99064"/>
            <a:ext cx="9169738" cy="1659577"/>
          </a:xfrm>
          <a:prstGeom prst="rect">
            <a:avLst/>
          </a:prstGeom>
          <a:blipFill>
            <a:blip r:embed="rId3"/>
            <a:stretch>
              <a:fillRect/>
            </a:stretch>
          </a:blipFill>
          <a:ln>
            <a:noFill/>
          </a:ln>
        </p:spPr>
      </p:sp>
      <p:sp>
        <p:nvSpPr>
          <p:cNvPr id="174" name="Shape 174"/>
          <p:cNvSpPr txBox="1">
            <a:spLocks noGrp="1"/>
          </p:cNvSpPr>
          <p:nvPr>
            <p:ph type="title"/>
          </p:nvPr>
        </p:nvSpPr>
        <p:spPr>
          <a:xfrm>
            <a:off x="457200" y="460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rgbClr val="FFFF00"/>
                </a:solidFill>
                <a:latin typeface="Calibri"/>
                <a:ea typeface="Calibri"/>
                <a:cs typeface="Calibri"/>
                <a:sym typeface="Calibri"/>
              </a:rPr>
              <a:t>Madawaska Highlands Observatory</a:t>
            </a:r>
          </a:p>
        </p:txBody>
      </p:sp>
      <p:sp>
        <p:nvSpPr>
          <p:cNvPr id="175" name="Shape 175"/>
          <p:cNvSpPr txBox="1">
            <a:spLocks noGrp="1"/>
          </p:cNvSpPr>
          <p:nvPr>
            <p:ph type="body" idx="1"/>
          </p:nvPr>
        </p:nvSpPr>
        <p:spPr>
          <a:xfrm>
            <a:off x="304800" y="1981200"/>
            <a:ext cx="8229600" cy="4526100"/>
          </a:xfrm>
          <a:prstGeom prst="rect">
            <a:avLst/>
          </a:prstGeom>
          <a:noFill/>
          <a:ln>
            <a:noFill/>
          </a:ln>
        </p:spPr>
        <p:txBody>
          <a:bodyPr lIns="91425" tIns="45700" rIns="91425" bIns="45700" anchor="t" anchorCtr="0">
            <a:noAutofit/>
          </a:bodyPr>
          <a:lstStyle/>
          <a:p>
            <a:pPr marL="342900" marR="0" lvl="0" indent="-342900" algn="l" rtl="0">
              <a:spcBef>
                <a:spcPts val="560"/>
              </a:spcBef>
              <a:buClr>
                <a:schemeClr val="dk1"/>
              </a:buClr>
              <a:buSzPct val="118055"/>
              <a:buFont typeface="Arial"/>
              <a:buChar char="•"/>
            </a:pPr>
            <a:r>
              <a:rPr lang="en-US" sz="2400" b="0" i="0" u="none" strike="noStrike" cap="none" baseline="0" dirty="0">
                <a:solidFill>
                  <a:schemeClr val="dk1"/>
                </a:solidFill>
              </a:rPr>
              <a:t>FOV: 5 deg²</a:t>
            </a:r>
          </a:p>
          <a:p>
            <a:pPr marL="342900" marR="0" lvl="0" indent="-342900" algn="l" rtl="0">
              <a:spcBef>
                <a:spcPts val="560"/>
              </a:spcBef>
              <a:buClr>
                <a:schemeClr val="dk1"/>
              </a:buClr>
              <a:buSzPct val="118055"/>
              <a:buFont typeface="Arial"/>
              <a:buChar char="•"/>
            </a:pPr>
            <a:r>
              <a:rPr lang="en-US" sz="2400" b="0" i="0" u="none" strike="noStrike" cap="none" baseline="0" dirty="0">
                <a:solidFill>
                  <a:schemeClr val="dk1"/>
                </a:solidFill>
              </a:rPr>
              <a:t>Limiting magnitude z’ = 22 (s/n=3)</a:t>
            </a:r>
          </a:p>
          <a:p>
            <a:pPr marL="342900" lvl="0" indent="-342900" rtl="0">
              <a:spcBef>
                <a:spcPts val="560"/>
              </a:spcBef>
              <a:buClr>
                <a:schemeClr val="dk1"/>
              </a:buClr>
              <a:buSzPct val="118055"/>
              <a:buFont typeface="Arial"/>
              <a:buChar char="•"/>
            </a:pPr>
            <a:r>
              <a:rPr lang="en-US" sz="2400" dirty="0">
                <a:solidFill>
                  <a:srgbClr val="000000"/>
                </a:solidFill>
              </a:rPr>
              <a:t>111.5 mega-pixel monolithic digital camera</a:t>
            </a:r>
          </a:p>
          <a:p>
            <a:pPr marL="342900" lvl="0" indent="-342900" rtl="0">
              <a:spcBef>
                <a:spcPts val="560"/>
              </a:spcBef>
              <a:buClr>
                <a:schemeClr val="dk1"/>
              </a:buClr>
              <a:buSzPct val="118055"/>
              <a:buFont typeface="Arial"/>
              <a:buChar char="•"/>
            </a:pPr>
            <a:r>
              <a:rPr lang="en-US" sz="2400" dirty="0">
                <a:solidFill>
                  <a:srgbClr val="000000"/>
                </a:solidFill>
              </a:rPr>
              <a:t>0.76 </a:t>
            </a:r>
            <a:r>
              <a:rPr lang="en-US" sz="2400" dirty="0" err="1">
                <a:solidFill>
                  <a:srgbClr val="000000"/>
                </a:solidFill>
              </a:rPr>
              <a:t>arcseconds</a:t>
            </a:r>
            <a:r>
              <a:rPr lang="en-US" sz="2400" dirty="0">
                <a:solidFill>
                  <a:srgbClr val="000000"/>
                </a:solidFill>
              </a:rPr>
              <a:t> per pixel prime focus</a:t>
            </a:r>
          </a:p>
          <a:p>
            <a:pPr marL="0" lvl="0" indent="0" rtl="0">
              <a:spcBef>
                <a:spcPts val="560"/>
              </a:spcBef>
              <a:buNone/>
            </a:pPr>
            <a:r>
              <a:rPr lang="en-US" sz="2400" dirty="0">
                <a:solidFill>
                  <a:srgbClr val="000000"/>
                </a:solidFill>
              </a:rPr>
              <a:t> - f/2.5 - 9um pixel</a:t>
            </a:r>
          </a:p>
          <a:p>
            <a:pPr marL="342900" marR="0" lvl="0" indent="-342900" algn="l" rtl="0">
              <a:spcBef>
                <a:spcPts val="560"/>
              </a:spcBef>
              <a:buClr>
                <a:schemeClr val="dk1"/>
              </a:buClr>
              <a:buSzPct val="118055"/>
              <a:buFont typeface="Arial"/>
              <a:buChar char="•"/>
            </a:pPr>
            <a:r>
              <a:rPr lang="en-US" sz="2400" b="0" i="0" u="none" strike="noStrike" cap="none" baseline="0" dirty="0">
                <a:solidFill>
                  <a:schemeClr val="dk1"/>
                </a:solidFill>
              </a:rPr>
              <a:t>Exposure = 37sec. (including 16 second download)</a:t>
            </a:r>
          </a:p>
          <a:p>
            <a:pPr marL="342900" marR="0" lvl="0" indent="-342900" algn="l" rtl="0">
              <a:spcBef>
                <a:spcPts val="560"/>
              </a:spcBef>
              <a:buClr>
                <a:schemeClr val="dk1"/>
              </a:buClr>
              <a:buSzPct val="118055"/>
              <a:buFont typeface="Arial"/>
              <a:buChar char="•"/>
            </a:pPr>
            <a:r>
              <a:rPr lang="en-US" sz="2400" b="0" i="0" u="none" strike="noStrike" cap="none" baseline="0" dirty="0">
                <a:solidFill>
                  <a:schemeClr val="dk1"/>
                </a:solidFill>
              </a:rPr>
              <a:t>8 hour survey = 3,767degrees²</a:t>
            </a:r>
          </a:p>
          <a:p>
            <a:pPr marL="342900" marR="0" lvl="0" indent="-342900" algn="l" rtl="0">
              <a:spcBef>
                <a:spcPts val="560"/>
              </a:spcBef>
              <a:buClr>
                <a:schemeClr val="dk1"/>
              </a:buClr>
              <a:buSzPct val="118055"/>
              <a:buFont typeface="Arial"/>
              <a:buChar char="•"/>
            </a:pPr>
            <a:r>
              <a:rPr lang="en-US" sz="2400" b="0" i="0" u="none" strike="noStrike" cap="none" baseline="0" dirty="0">
                <a:solidFill>
                  <a:schemeClr val="dk1"/>
                </a:solidFill>
              </a:rPr>
              <a:t>Galaxies per degrees² = 15,000 ( z’)</a:t>
            </a:r>
          </a:p>
          <a:p>
            <a:pPr marL="342900" marR="0" lvl="0" indent="-342900" algn="l" rtl="0">
              <a:spcBef>
                <a:spcPts val="560"/>
              </a:spcBef>
              <a:buClr>
                <a:schemeClr val="dk1"/>
              </a:buClr>
              <a:buSzPct val="118055"/>
              <a:buFont typeface="Arial"/>
              <a:buChar char="•"/>
            </a:pPr>
            <a:r>
              <a:rPr lang="en-US" sz="2400" b="0" i="0" u="none" strike="noStrike" cap="none" baseline="0" dirty="0">
                <a:solidFill>
                  <a:schemeClr val="dk1"/>
                </a:solidFill>
              </a:rPr>
              <a:t>Potential total galaxies = 15,000 gal/deg² X 3,767 deg²= ~56,000,000</a:t>
            </a:r>
          </a:p>
          <a:p>
            <a:pPr marL="342900" marR="0" lvl="0" indent="-342900" algn="l" rtl="0">
              <a:spcBef>
                <a:spcPts val="560"/>
              </a:spcBef>
              <a:buClr>
                <a:schemeClr val="dk1"/>
              </a:buClr>
              <a:buSzPct val="118055"/>
              <a:buFont typeface="Arial"/>
              <a:buChar char="•"/>
            </a:pPr>
            <a:r>
              <a:rPr lang="en-US" sz="2400" dirty="0">
                <a:solidFill>
                  <a:srgbClr val="0000FF"/>
                </a:solidFill>
              </a:rPr>
              <a:t>http://madawaskahighlandsobservatory.com/supernovae-search.html</a:t>
            </a:r>
          </a:p>
        </p:txBody>
      </p:sp>
      <p:sp>
        <p:nvSpPr>
          <p:cNvPr id="176" name="Shape 176"/>
          <p:cNvSpPr/>
          <p:nvPr/>
        </p:nvSpPr>
        <p:spPr>
          <a:xfrm>
            <a:off x="6581687" y="2057400"/>
            <a:ext cx="1952712" cy="1854783"/>
          </a:xfrm>
          <a:prstGeom prst="rect">
            <a:avLst/>
          </a:prstGeom>
          <a:blipFill>
            <a:blip r:embed="rId4"/>
            <a:stretch>
              <a:fillRect/>
            </a:stretch>
          </a:blipFill>
          <a:ln>
            <a:noFill/>
          </a:ln>
        </p:spPr>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p:nvPr/>
        </p:nvSpPr>
        <p:spPr>
          <a:xfrm>
            <a:off x="-9161" y="-78714"/>
            <a:ext cx="9224083" cy="1639227"/>
          </a:xfrm>
          <a:prstGeom prst="rect">
            <a:avLst/>
          </a:prstGeom>
          <a:blipFill>
            <a:blip r:embed="rId3"/>
            <a:stretch>
              <a:fillRect/>
            </a:stretch>
          </a:blipFill>
          <a:ln>
            <a:noFill/>
          </a:ln>
        </p:spPr>
      </p:sp>
      <p:sp>
        <p:nvSpPr>
          <p:cNvPr id="182" name="Shape 182"/>
          <p:cNvSpPr txBox="1">
            <a:spLocks noGrp="1"/>
          </p:cNvSpPr>
          <p:nvPr>
            <p:ph type="title"/>
          </p:nvPr>
        </p:nvSpPr>
        <p:spPr>
          <a:xfrm>
            <a:off x="457200" y="1984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600" b="0" i="0" u="none" strike="noStrike" cap="none" baseline="0">
                <a:solidFill>
                  <a:srgbClr val="FFFF00"/>
                </a:solidFill>
                <a:latin typeface="Calibri"/>
                <a:ea typeface="Calibri"/>
                <a:cs typeface="Calibri"/>
                <a:sym typeface="Calibri"/>
              </a:rPr>
              <a:t>Our Program Plan-</a:t>
            </a:r>
            <a:r>
              <a:rPr lang="en-US" sz="3600">
                <a:solidFill>
                  <a:srgbClr val="FFFF00"/>
                </a:solidFill>
              </a:rPr>
              <a:t>Improve What has been Done</a:t>
            </a:r>
          </a:p>
        </p:txBody>
      </p:sp>
      <p:sp>
        <p:nvSpPr>
          <p:cNvPr id="183" name="Shape 183"/>
          <p:cNvSpPr txBox="1">
            <a:spLocks noGrp="1"/>
          </p:cNvSpPr>
          <p:nvPr>
            <p:ph type="body" idx="1"/>
          </p:nvPr>
        </p:nvSpPr>
        <p:spPr>
          <a:xfrm>
            <a:off x="457200" y="2057400"/>
            <a:ext cx="8229600" cy="4526100"/>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i="0" u="none" strike="noStrike" cap="none" baseline="0">
                <a:solidFill>
                  <a:schemeClr val="dk1"/>
                </a:solidFill>
                <a:latin typeface="Calibri"/>
                <a:ea typeface="Calibri"/>
                <a:cs typeface="Calibri"/>
                <a:sym typeface="Calibri"/>
              </a:rPr>
              <a:t>Survey large area of the sky, with the ability to see galaxies that are farther away than previous surveys looked at</a:t>
            </a:r>
          </a:p>
          <a:p>
            <a:pPr marL="342900" marR="0" lvl="0" indent="-342900" algn="l" rtl="0">
              <a:spcBef>
                <a:spcPts val="640"/>
              </a:spcBef>
              <a:buClr>
                <a:schemeClr val="dk1"/>
              </a:buClr>
              <a:buSzPct val="98958"/>
              <a:buFont typeface="Arial"/>
              <a:buChar char="•"/>
            </a:pPr>
            <a:r>
              <a:rPr lang="en-US" sz="3200" i="0" u="none" strike="noStrike" cap="none" baseline="0">
                <a:solidFill>
                  <a:schemeClr val="dk1"/>
                </a:solidFill>
                <a:latin typeface="Calibri"/>
                <a:ea typeface="Calibri"/>
                <a:cs typeface="Calibri"/>
                <a:sym typeface="Calibri"/>
              </a:rPr>
              <a:t>Identify galaxy types using spectrograph</a:t>
            </a:r>
          </a:p>
          <a:p>
            <a:pPr marL="342900" marR="0" lvl="0" indent="-342900" algn="l" rtl="0">
              <a:spcBef>
                <a:spcPts val="640"/>
              </a:spcBef>
              <a:buClr>
                <a:schemeClr val="dk1"/>
              </a:buClr>
              <a:buSzPct val="98958"/>
              <a:buFont typeface="Arial"/>
              <a:buChar char="•"/>
            </a:pPr>
            <a:r>
              <a:rPr lang="en-US" sz="3200" i="0" u="none" strike="noStrike" cap="none" baseline="0">
                <a:solidFill>
                  <a:schemeClr val="dk1"/>
                </a:solidFill>
                <a:latin typeface="Calibri"/>
                <a:ea typeface="Calibri"/>
                <a:cs typeface="Calibri"/>
                <a:sym typeface="Calibri"/>
              </a:rPr>
              <a:t>Identify supernovae and their type using spectrograph</a:t>
            </a:r>
          </a:p>
          <a:p>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p:nvPr/>
        </p:nvSpPr>
        <p:spPr>
          <a:xfrm>
            <a:off x="-39309" y="-14590"/>
            <a:ext cx="9182691" cy="1575103"/>
          </a:xfrm>
          <a:prstGeom prst="rect">
            <a:avLst/>
          </a:prstGeom>
          <a:blipFill>
            <a:blip r:embed="rId3"/>
            <a:stretch>
              <a:fillRect/>
            </a:stretch>
          </a:blipFill>
          <a:ln>
            <a:noFill/>
          </a:ln>
        </p:spPr>
      </p:sp>
      <p:sp>
        <p:nvSpPr>
          <p:cNvPr id="189" name="Shape 189"/>
          <p:cNvSpPr txBox="1">
            <a:spLocks noGrp="1"/>
          </p:cNvSpPr>
          <p:nvPr>
            <p:ph type="title"/>
          </p:nvPr>
        </p:nvSpPr>
        <p:spPr>
          <a:xfrm>
            <a:off x="457200" y="1984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rgbClr val="FFFF00"/>
                </a:solidFill>
                <a:latin typeface="Calibri"/>
                <a:ea typeface="Calibri"/>
                <a:cs typeface="Calibri"/>
                <a:sym typeface="Calibri"/>
              </a:rPr>
              <a:t>Accomplishing the Plan</a:t>
            </a:r>
          </a:p>
        </p:txBody>
      </p:sp>
      <p:sp>
        <p:nvSpPr>
          <p:cNvPr id="190" name="Shape 190"/>
          <p:cNvSpPr txBox="1">
            <a:spLocks noGrp="1"/>
          </p:cNvSpPr>
          <p:nvPr>
            <p:ph type="body" idx="1"/>
          </p:nvPr>
        </p:nvSpPr>
        <p:spPr>
          <a:xfrm>
            <a:off x="457200" y="1828800"/>
            <a:ext cx="8229600" cy="4674900"/>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31944"/>
              <a:buFont typeface="Arial"/>
              <a:buChar char="•"/>
            </a:pPr>
            <a:r>
              <a:rPr lang="en-US" sz="2400" i="0" u="none" strike="noStrike" cap="none" baseline="0">
                <a:solidFill>
                  <a:schemeClr val="dk1"/>
                </a:solidFill>
              </a:rPr>
              <a:t>Identify or create a telescope that could outperform the MHO program</a:t>
            </a:r>
          </a:p>
          <a:p>
            <a:pPr marL="742950" marR="0" lvl="1" indent="-285750" algn="l" rtl="0">
              <a:spcBef>
                <a:spcPts val="560"/>
              </a:spcBef>
              <a:buClr>
                <a:schemeClr val="dk1"/>
              </a:buClr>
              <a:buSzPct val="118055"/>
              <a:buFont typeface="Arial"/>
              <a:buChar char="•"/>
            </a:pPr>
            <a:r>
              <a:rPr lang="en-US" sz="2400" i="0" u="none" strike="noStrike" cap="none" baseline="0">
                <a:solidFill>
                  <a:schemeClr val="dk1"/>
                </a:solidFill>
              </a:rPr>
              <a:t>This includes seeing larger apparent magnitudes, getting better images, seeing more of the sky in less time, and achieving a better Signal to Noise Ratio</a:t>
            </a:r>
          </a:p>
          <a:p>
            <a:pPr marL="342900" marR="0" lvl="0" indent="-342900" algn="l" rtl="0">
              <a:spcBef>
                <a:spcPts val="640"/>
              </a:spcBef>
              <a:buClr>
                <a:schemeClr val="dk1"/>
              </a:buClr>
              <a:buSzPct val="131944"/>
              <a:buFont typeface="Arial"/>
              <a:buChar char="•"/>
            </a:pPr>
            <a:r>
              <a:rPr lang="en-US" sz="2400" i="0" u="none" strike="noStrike" cap="none" baseline="0">
                <a:solidFill>
                  <a:schemeClr val="dk1"/>
                </a:solidFill>
              </a:rPr>
              <a:t>Design or use a Spectrograph with a high enough spectral resolution to identify faint galaxy types, as well as supernova types</a:t>
            </a:r>
          </a:p>
          <a:p>
            <a:pPr marL="342900" marR="0" lvl="0" indent="-342900" algn="l" rtl="0">
              <a:spcBef>
                <a:spcPts val="640"/>
              </a:spcBef>
              <a:buClr>
                <a:schemeClr val="dk1"/>
              </a:buClr>
              <a:buSzPct val="131944"/>
              <a:buFont typeface="Arial"/>
              <a:buChar char="•"/>
            </a:pPr>
            <a:r>
              <a:rPr lang="en-US" sz="2400" i="0" u="none" strike="noStrike" cap="none" baseline="0">
                <a:solidFill>
                  <a:schemeClr val="dk1"/>
                </a:solidFill>
              </a:rPr>
              <a:t>Have large amounts of Data Storage available</a:t>
            </a:r>
          </a:p>
          <a:p>
            <a:pPr marL="342900" marR="0" lvl="0" indent="-342900" algn="l" rtl="0">
              <a:spcBef>
                <a:spcPts val="640"/>
              </a:spcBef>
              <a:buClr>
                <a:schemeClr val="dk1"/>
              </a:buClr>
              <a:buSzPct val="131944"/>
              <a:buFont typeface="Arial"/>
              <a:buChar char="•"/>
            </a:pPr>
            <a:r>
              <a:rPr lang="en-US" sz="2400" i="0" u="none" strike="noStrike" cap="none" baseline="0">
                <a:solidFill>
                  <a:schemeClr val="dk1"/>
                </a:solidFill>
              </a:rPr>
              <a:t>Have software to process the data by comparing previously taken spectra to new spectra</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p:nvPr/>
        </p:nvSpPr>
        <p:spPr>
          <a:xfrm>
            <a:off x="-25482" y="-52124"/>
            <a:ext cx="9241455" cy="1460237"/>
          </a:xfrm>
          <a:prstGeom prst="rect">
            <a:avLst/>
          </a:prstGeom>
          <a:blipFill>
            <a:blip r:embed="rId3"/>
            <a:stretch>
              <a:fillRect/>
            </a:stretch>
          </a:blipFill>
          <a:ln>
            <a:noFill/>
          </a:ln>
        </p:spPr>
      </p:sp>
      <p:sp>
        <p:nvSpPr>
          <p:cNvPr id="196" name="Shape 196"/>
          <p:cNvSpPr txBox="1">
            <a:spLocks noGrp="1"/>
          </p:cNvSpPr>
          <p:nvPr>
            <p:ph type="title"/>
          </p:nvPr>
        </p:nvSpPr>
        <p:spPr>
          <a:xfrm>
            <a:off x="457200" y="460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0" i="0" u="none" strike="noStrike" cap="none" baseline="0">
                <a:solidFill>
                  <a:srgbClr val="FFFF00"/>
                </a:solidFill>
                <a:latin typeface="Calibri"/>
                <a:ea typeface="Calibri"/>
                <a:cs typeface="Calibri"/>
                <a:sym typeface="Calibri"/>
              </a:rPr>
              <a:t>Overview of How the Plan Would Work</a:t>
            </a:r>
          </a:p>
        </p:txBody>
      </p:sp>
      <p:sp>
        <p:nvSpPr>
          <p:cNvPr id="197" name="Shape 197"/>
          <p:cNvSpPr txBox="1">
            <a:spLocks noGrp="1"/>
          </p:cNvSpPr>
          <p:nvPr>
            <p:ph type="body" idx="1"/>
          </p:nvPr>
        </p:nvSpPr>
        <p:spPr>
          <a:xfrm>
            <a:off x="457200" y="1600200"/>
            <a:ext cx="8229600" cy="5097600"/>
          </a:xfrm>
          <a:prstGeom prst="rect">
            <a:avLst/>
          </a:prstGeom>
          <a:noFill/>
          <a:ln>
            <a:noFill/>
          </a:ln>
        </p:spPr>
        <p:txBody>
          <a:bodyPr lIns="91425" tIns="45700" rIns="91425" bIns="45700" anchor="t" anchorCtr="0">
            <a:noAutofit/>
          </a:bodyPr>
          <a:lstStyle/>
          <a:p>
            <a:pPr marL="514350" marR="0" lvl="0" indent="-514350" algn="l" rtl="0">
              <a:spcBef>
                <a:spcPts val="640"/>
              </a:spcBef>
              <a:buClr>
                <a:schemeClr val="dk1"/>
              </a:buClr>
              <a:buSzPct val="128000"/>
              <a:buFont typeface="Calibri"/>
              <a:buAutoNum type="arabicPeriod"/>
            </a:pPr>
            <a:r>
              <a:rPr lang="en-US" sz="2500" b="0" i="0" u="none" strike="noStrike" cap="none" baseline="0">
                <a:solidFill>
                  <a:schemeClr val="dk1"/>
                </a:solidFill>
                <a:latin typeface="Calibri"/>
                <a:ea typeface="Calibri"/>
                <a:cs typeface="Calibri"/>
                <a:sym typeface="Calibri"/>
              </a:rPr>
              <a:t>Survey the sky to get visual images of all the visible galaxies up to an apparent magnitude of 25, and take spectra of each.</a:t>
            </a:r>
          </a:p>
          <a:p>
            <a:pPr marL="514350" marR="0" lvl="0" indent="-514350" algn="l" rtl="0">
              <a:spcBef>
                <a:spcPts val="640"/>
              </a:spcBef>
              <a:buClr>
                <a:schemeClr val="dk1"/>
              </a:buClr>
              <a:buSzPct val="128000"/>
              <a:buFont typeface="Calibri"/>
              <a:buAutoNum type="arabicPeriod"/>
            </a:pPr>
            <a:r>
              <a:rPr lang="en-US" sz="2500" b="0" i="0" u="none" strike="noStrike" cap="none" baseline="0">
                <a:solidFill>
                  <a:schemeClr val="dk1"/>
                </a:solidFill>
                <a:latin typeface="Calibri"/>
                <a:ea typeface="Calibri"/>
                <a:cs typeface="Calibri"/>
                <a:sym typeface="Calibri"/>
              </a:rPr>
              <a:t>Run spectra data through software to compare them to previously identified trends in galaxy spectra to determine if each galaxy is elliptical, spiral, or irregular.</a:t>
            </a:r>
          </a:p>
          <a:p>
            <a:pPr marL="514350" marR="0" lvl="0" indent="-514350" algn="l" rtl="0">
              <a:spcBef>
                <a:spcPts val="640"/>
              </a:spcBef>
              <a:buClr>
                <a:schemeClr val="dk1"/>
              </a:buClr>
              <a:buSzPct val="128000"/>
              <a:buFont typeface="Calibri"/>
              <a:buAutoNum type="arabicPeriod"/>
            </a:pPr>
            <a:r>
              <a:rPr lang="en-US" sz="2500" b="0" i="0" u="none" strike="noStrike" cap="none" baseline="0">
                <a:solidFill>
                  <a:schemeClr val="dk1"/>
                </a:solidFill>
                <a:latin typeface="Calibri"/>
                <a:ea typeface="Calibri"/>
                <a:cs typeface="Calibri"/>
                <a:sym typeface="Calibri"/>
              </a:rPr>
              <a:t>Repeat the survey every 2-3 days and use software to compare the previously stored data to the newest data to look for differences</a:t>
            </a:r>
          </a:p>
          <a:p>
            <a:pPr marL="514350" marR="0" lvl="0" indent="-514350" algn="l" rtl="0">
              <a:spcBef>
                <a:spcPts val="640"/>
              </a:spcBef>
              <a:buClr>
                <a:schemeClr val="dk1"/>
              </a:buClr>
              <a:buSzPct val="128000"/>
              <a:buFont typeface="Calibri"/>
              <a:buAutoNum type="arabicPeriod"/>
            </a:pPr>
            <a:r>
              <a:rPr lang="en-US" sz="2500" b="0" i="0" u="none" strike="noStrike" cap="none" baseline="0">
                <a:solidFill>
                  <a:schemeClr val="dk1"/>
                </a:solidFill>
                <a:latin typeface="Calibri"/>
                <a:ea typeface="Calibri"/>
                <a:cs typeface="Calibri"/>
                <a:sym typeface="Calibri"/>
              </a:rPr>
              <a:t>When a difference is located, revisit that area once per day for 1-2 weeks to track the data, confirm that it is a supernova, and identify the type of supernova.</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p:nvPr/>
        </p:nvSpPr>
        <p:spPr>
          <a:xfrm>
            <a:off x="-57401" y="650"/>
            <a:ext cx="9204980" cy="1559862"/>
          </a:xfrm>
          <a:prstGeom prst="rect">
            <a:avLst/>
          </a:prstGeom>
          <a:blipFill>
            <a:blip r:embed="rId3"/>
            <a:stretch>
              <a:fillRect/>
            </a:stretch>
          </a:blipFill>
          <a:ln>
            <a:noFill/>
          </a:ln>
        </p:spPr>
      </p:sp>
      <p:sp>
        <p:nvSpPr>
          <p:cNvPr id="203" name="Shape 203"/>
          <p:cNvSpPr txBox="1">
            <a:spLocks noGrp="1"/>
          </p:cNvSpPr>
          <p:nvPr>
            <p:ph type="title"/>
          </p:nvPr>
        </p:nvSpPr>
        <p:spPr>
          <a:xfrm>
            <a:off x="457200" y="198437"/>
            <a:ext cx="8229600" cy="1143000"/>
          </a:xfrm>
          <a:prstGeom prst="rect">
            <a:avLst/>
          </a:prstGeom>
        </p:spPr>
        <p:txBody>
          <a:bodyPr lIns="91425" tIns="91425" rIns="91425" bIns="91425" anchor="ctr" anchorCtr="0">
            <a:noAutofit/>
          </a:bodyPr>
          <a:lstStyle/>
          <a:p>
            <a:pPr>
              <a:buNone/>
            </a:pPr>
            <a:r>
              <a:rPr lang="en-US">
                <a:solidFill>
                  <a:srgbClr val="FFFF00"/>
                </a:solidFill>
              </a:rPr>
              <a:t>Constraints and Trade-offs for Telescopes </a:t>
            </a:r>
          </a:p>
        </p:txBody>
      </p:sp>
      <p:sp>
        <p:nvSpPr>
          <p:cNvPr id="204" name="Shape 204"/>
          <p:cNvSpPr txBox="1">
            <a:spLocks noGrp="1"/>
          </p:cNvSpPr>
          <p:nvPr>
            <p:ph type="body" idx="1"/>
          </p:nvPr>
        </p:nvSpPr>
        <p:spPr>
          <a:xfrm>
            <a:off x="457200" y="1676400"/>
            <a:ext cx="8229600" cy="4526100"/>
          </a:xfrm>
          <a:prstGeom prst="rect">
            <a:avLst/>
          </a:prstGeom>
        </p:spPr>
        <p:txBody>
          <a:bodyPr lIns="91425" tIns="91425" rIns="91425" bIns="91425" anchor="t" anchorCtr="0">
            <a:noAutofit/>
          </a:bodyPr>
          <a:lstStyle/>
          <a:p>
            <a:pPr marL="457200" lvl="0" indent="-317500" rtl="0">
              <a:buClr>
                <a:schemeClr val="dk1"/>
              </a:buClr>
              <a:buSzPct val="72916"/>
              <a:buFont typeface="Arial"/>
              <a:buChar char="•"/>
            </a:pPr>
            <a:r>
              <a:rPr lang="en-US"/>
              <a:t>Ground vs. Space</a:t>
            </a:r>
          </a:p>
          <a:p>
            <a:pPr marL="457200" lvl="0" indent="-317500" rtl="0">
              <a:buClr>
                <a:schemeClr val="dk1"/>
              </a:buClr>
              <a:buSzPct val="72916"/>
              <a:buFont typeface="Arial"/>
              <a:buChar char="•"/>
            </a:pPr>
            <a:r>
              <a:rPr lang="en-US"/>
              <a:t>Optical vs. IR (Optical easy and cheap)</a:t>
            </a:r>
          </a:p>
          <a:p>
            <a:pPr marL="457200" lvl="0" indent="-317500" rtl="0">
              <a:buClr>
                <a:schemeClr val="dk1"/>
              </a:buClr>
              <a:buSzPct val="72916"/>
              <a:buFont typeface="Arial"/>
              <a:buChar char="•"/>
            </a:pPr>
            <a:r>
              <a:rPr lang="en-US"/>
              <a:t>small D and big FOV vs. Large D and small FOV</a:t>
            </a:r>
          </a:p>
          <a:p>
            <a:pPr marL="457200" lvl="0" indent="-317500" rtl="0">
              <a:buClr>
                <a:schemeClr val="dk1"/>
              </a:buClr>
              <a:buSzPct val="72916"/>
              <a:buFont typeface="Arial"/>
              <a:buChar char="•"/>
            </a:pPr>
            <a:r>
              <a:rPr lang="en-US"/>
              <a:t># of galaxies</a:t>
            </a:r>
          </a:p>
          <a:p>
            <a:pPr marL="457200" lvl="0" indent="-317500" rtl="0">
              <a:buClr>
                <a:schemeClr val="dk1"/>
              </a:buClr>
              <a:buSzPct val="72916"/>
              <a:buFont typeface="Arial"/>
              <a:buChar char="•"/>
            </a:pPr>
            <a:r>
              <a:rPr lang="en-US"/>
              <a:t>exposure time vs. sensitivity</a:t>
            </a:r>
          </a:p>
          <a:p>
            <a:pPr marL="457200" lvl="0" indent="-317500" rtl="0">
              <a:buClr>
                <a:schemeClr val="dk1"/>
              </a:buClr>
              <a:buSzPct val="72916"/>
              <a:buFont typeface="Arial"/>
              <a:buChar char="•"/>
            </a:pPr>
            <a:r>
              <a:rPr lang="en-US"/>
              <a:t>telescope time</a:t>
            </a:r>
          </a:p>
          <a:p>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p:nvPr/>
        </p:nvSpPr>
        <p:spPr>
          <a:xfrm>
            <a:off x="-131751" y="-37566"/>
            <a:ext cx="9413749" cy="1584764"/>
          </a:xfrm>
          <a:prstGeom prst="rect">
            <a:avLst/>
          </a:prstGeom>
          <a:blipFill>
            <a:blip r:embed="rId3"/>
            <a:stretch>
              <a:fillRect/>
            </a:stretch>
          </a:blipFill>
          <a:ln>
            <a:noFill/>
          </a:ln>
        </p:spPr>
      </p:sp>
      <p:sp>
        <p:nvSpPr>
          <p:cNvPr id="210" name="Shape 210"/>
          <p:cNvSpPr txBox="1">
            <a:spLocks noGrp="1"/>
          </p:cNvSpPr>
          <p:nvPr>
            <p:ph type="title"/>
          </p:nvPr>
        </p:nvSpPr>
        <p:spPr>
          <a:xfrm>
            <a:off x="457200" y="1984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0" i="0" u="none" strike="noStrike" cap="none" baseline="0">
                <a:solidFill>
                  <a:srgbClr val="FFFF00"/>
                </a:solidFill>
                <a:latin typeface="Calibri"/>
                <a:ea typeface="Calibri"/>
                <a:cs typeface="Calibri"/>
                <a:sym typeface="Calibri"/>
              </a:rPr>
              <a:t>Possible Choices for Telescopes </a:t>
            </a:r>
          </a:p>
        </p:txBody>
      </p:sp>
      <p:sp>
        <p:nvSpPr>
          <p:cNvPr id="211" name="Shape 211"/>
          <p:cNvSpPr txBox="1">
            <a:spLocks noGrp="1"/>
          </p:cNvSpPr>
          <p:nvPr>
            <p:ph type="body" idx="1"/>
          </p:nvPr>
        </p:nvSpPr>
        <p:spPr>
          <a:xfrm>
            <a:off x="457200" y="1600200"/>
            <a:ext cx="8229600" cy="5155500"/>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13095"/>
              <a:buFont typeface="Arial"/>
              <a:buChar char="•"/>
            </a:pPr>
            <a:r>
              <a:rPr lang="en-US" sz="2800" b="0" i="0" u="none" strike="noStrike" cap="none" baseline="0">
                <a:solidFill>
                  <a:schemeClr val="dk1"/>
                </a:solidFill>
                <a:latin typeface="Calibri"/>
                <a:ea typeface="Calibri"/>
                <a:cs typeface="Calibri"/>
                <a:sym typeface="Calibri"/>
              </a:rPr>
              <a:t>Each of these telescopes that has been designed is a candidate for use looking for/at supernovae and will soon be installed</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James Webb Space Telescope (JWST)</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Large Synoptic Survey Telescope (LSST)</a:t>
            </a:r>
          </a:p>
          <a:p>
            <a:pPr marL="742950" marR="0" lvl="1" indent="-285750" algn="l" rtl="0">
              <a:spcBef>
                <a:spcPts val="560"/>
              </a:spcBef>
              <a:buClr>
                <a:schemeClr val="dk1"/>
              </a:buClr>
              <a:buSzPct val="88541"/>
              <a:buFont typeface="Arial"/>
              <a:buChar char="•"/>
            </a:pPr>
            <a:r>
              <a:rPr lang="en-US"/>
              <a:t>New Design</a:t>
            </a:r>
          </a:p>
          <a:p>
            <a:pPr marL="457200" lvl="0" indent="-317500" rtl="0">
              <a:spcBef>
                <a:spcPts val="560"/>
              </a:spcBef>
              <a:buClr>
                <a:schemeClr val="dk1"/>
              </a:buClr>
              <a:buSzPct val="83333"/>
              <a:buFont typeface="Arial"/>
              <a:buChar char="•"/>
            </a:pPr>
            <a:r>
              <a:rPr lang="en-US" sz="2800"/>
              <a:t>Separate telescope for step 4 to preserve survey time of LSST</a:t>
            </a:r>
          </a:p>
          <a:p>
            <a:pPr marL="742950" marR="0" lvl="1" indent="-285750" algn="l" rtl="0">
              <a:spcBef>
                <a:spcPts val="560"/>
              </a:spcBef>
              <a:buClr>
                <a:schemeClr val="dk1"/>
              </a:buClr>
              <a:buSzPct val="118055"/>
              <a:buFont typeface="Arial"/>
              <a:buChar char="•"/>
            </a:pPr>
            <a:r>
              <a:rPr lang="en-US" sz="2400"/>
              <a:t>Because LSST will provide the coordinates of the detected supernova, any telescope could be pointed at it once a day to track data</a:t>
            </a:r>
          </a:p>
          <a:p>
            <a:endParaRPr/>
          </a:p>
        </p:txBody>
      </p:sp>
      <p:sp>
        <p:nvSpPr>
          <p:cNvPr id="212" name="Shape 212"/>
          <p:cNvSpPr/>
          <p:nvPr/>
        </p:nvSpPr>
        <p:spPr>
          <a:xfrm>
            <a:off x="7038320" y="3396628"/>
            <a:ext cx="475546" cy="485548"/>
          </a:xfrm>
          <a:prstGeom prst="rect">
            <a:avLst/>
          </a:prstGeom>
          <a:blipFill>
            <a:blip r:embed="rId4"/>
            <a:stretch>
              <a:fillRect/>
            </a:stretch>
          </a:blipFill>
          <a:ln>
            <a:noFill/>
          </a:ln>
        </p:spPr>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Shape 217"/>
          <p:cNvSpPr/>
          <p:nvPr/>
        </p:nvSpPr>
        <p:spPr>
          <a:xfrm>
            <a:off x="-98101" y="-90494"/>
            <a:ext cx="9299435" cy="1705075"/>
          </a:xfrm>
          <a:prstGeom prst="rect">
            <a:avLst/>
          </a:prstGeom>
          <a:blipFill>
            <a:blip r:embed="rId3"/>
            <a:stretch>
              <a:fillRect/>
            </a:stretch>
          </a:blipFill>
          <a:ln>
            <a:noFill/>
          </a:ln>
        </p:spPr>
      </p:sp>
      <p:sp>
        <p:nvSpPr>
          <p:cNvPr id="218" name="Shape 218"/>
          <p:cNvSpPr txBox="1">
            <a:spLocks noGrp="1"/>
          </p:cNvSpPr>
          <p:nvPr>
            <p:ph type="title"/>
          </p:nvPr>
        </p:nvSpPr>
        <p:spPr>
          <a:xfrm>
            <a:off x="533400" y="266719"/>
            <a:ext cx="8229600" cy="12108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rgbClr val="FFFF00"/>
                </a:solidFill>
                <a:latin typeface="Calibri"/>
                <a:ea typeface="Calibri"/>
                <a:cs typeface="Calibri"/>
                <a:sym typeface="Calibri"/>
              </a:rPr>
              <a:t>Why the LSST?</a:t>
            </a:r>
          </a:p>
        </p:txBody>
      </p:sp>
      <p:sp>
        <p:nvSpPr>
          <p:cNvPr id="219" name="Shape 219"/>
          <p:cNvSpPr txBox="1">
            <a:spLocks noGrp="1"/>
          </p:cNvSpPr>
          <p:nvPr>
            <p:ph type="body" idx="1"/>
          </p:nvPr>
        </p:nvSpPr>
        <p:spPr>
          <a:xfrm>
            <a:off x="457200" y="1905000"/>
            <a:ext cx="8229600" cy="4526100"/>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31944"/>
              <a:buFont typeface="Arial"/>
              <a:buChar char="•"/>
            </a:pPr>
            <a:r>
              <a:rPr lang="en-US" sz="2400" b="0" i="0" u="none" strike="noStrike" cap="none" baseline="0" dirty="0">
                <a:solidFill>
                  <a:schemeClr val="dk1"/>
                </a:solidFill>
                <a:latin typeface="Calibri"/>
                <a:ea typeface="Calibri"/>
                <a:cs typeface="Calibri"/>
                <a:sym typeface="Calibri"/>
              </a:rPr>
              <a:t>The LSST has a sky coverage of 18000 square degrees, and a FOV of 9.6 square degrees</a:t>
            </a:r>
          </a:p>
          <a:p>
            <a:pPr marL="342900" marR="0" lvl="0" indent="-342900" algn="l" rtl="0">
              <a:spcBef>
                <a:spcPts val="640"/>
              </a:spcBef>
              <a:buClr>
                <a:schemeClr val="dk1"/>
              </a:buClr>
              <a:buSzPct val="131944"/>
              <a:buFont typeface="Arial"/>
              <a:buChar char="•"/>
            </a:pPr>
            <a:r>
              <a:rPr lang="en-US" sz="2400" b="0" i="0" u="none" strike="noStrike" cap="none" baseline="0" dirty="0" smtClean="0">
                <a:solidFill>
                  <a:schemeClr val="dk1"/>
                </a:solidFill>
                <a:latin typeface="Calibri"/>
                <a:ea typeface="Calibri"/>
                <a:cs typeface="Calibri"/>
                <a:sym typeface="Calibri"/>
              </a:rPr>
              <a:t>The </a:t>
            </a:r>
            <a:r>
              <a:rPr lang="en-US" sz="2400" b="0" i="0" u="none" strike="noStrike" cap="none" baseline="0" dirty="0">
                <a:solidFill>
                  <a:schemeClr val="dk1"/>
                </a:solidFill>
                <a:latin typeface="Calibri"/>
                <a:ea typeface="Calibri"/>
                <a:cs typeface="Calibri"/>
                <a:sym typeface="Calibri"/>
              </a:rPr>
              <a:t>LSST is designed </a:t>
            </a:r>
            <a:r>
              <a:rPr lang="en-US" sz="2400" dirty="0"/>
              <a:t>to </a:t>
            </a:r>
            <a:r>
              <a:rPr lang="en-US" sz="2400" b="0" i="0" u="none" strike="noStrike" cap="none" baseline="0" dirty="0">
                <a:solidFill>
                  <a:schemeClr val="dk1"/>
                </a:solidFill>
                <a:latin typeface="Calibri"/>
                <a:ea typeface="Calibri"/>
                <a:cs typeface="Calibri"/>
                <a:sym typeface="Calibri"/>
              </a:rPr>
              <a:t>survey the Southern Sky every 3 days</a:t>
            </a:r>
          </a:p>
          <a:p>
            <a:pPr marL="342900" marR="0" lvl="0" indent="-342900" algn="l" rtl="0">
              <a:spcBef>
                <a:spcPts val="640"/>
              </a:spcBef>
              <a:buClr>
                <a:schemeClr val="dk1"/>
              </a:buClr>
              <a:buSzPct val="131944"/>
              <a:buFont typeface="Arial"/>
              <a:buChar char="•"/>
            </a:pPr>
            <a:r>
              <a:rPr lang="en-US" sz="2400" dirty="0"/>
              <a:t>The LSST has the capability of viewing a dim supernova 10.3 billion light years away</a:t>
            </a:r>
          </a:p>
          <a:p>
            <a:pPr marL="342900" marR="0" lvl="0" indent="-342900" algn="l" rtl="0">
              <a:spcBef>
                <a:spcPts val="640"/>
              </a:spcBef>
              <a:buClr>
                <a:schemeClr val="dk1"/>
              </a:buClr>
              <a:buSzPct val="131944"/>
              <a:buFont typeface="Arial"/>
              <a:buChar char="•"/>
            </a:pPr>
            <a:r>
              <a:rPr lang="en-US" sz="2400" dirty="0"/>
              <a:t>The site in Cerro </a:t>
            </a:r>
            <a:r>
              <a:rPr lang="en-US" sz="2400" dirty="0" err="1"/>
              <a:t>Pachon</a:t>
            </a:r>
            <a:r>
              <a:rPr lang="en-US" sz="2400" dirty="0"/>
              <a:t> will give minimal environmental impact on the results</a:t>
            </a:r>
          </a:p>
          <a:p>
            <a:pPr marL="342900" marR="0" lvl="0" indent="-342900" algn="l" rtl="0">
              <a:spcBef>
                <a:spcPts val="640"/>
              </a:spcBef>
              <a:buClr>
                <a:schemeClr val="dk1"/>
              </a:buClr>
              <a:buSzPct val="131944"/>
              <a:buFont typeface="Arial"/>
              <a:buChar char="•"/>
            </a:pPr>
            <a:r>
              <a:rPr lang="en-US" sz="2400" dirty="0"/>
              <a:t>The site being in Chile means that the data collected from this project will not overlap with that found by MHO, so the entire sky can be viewed for data</a:t>
            </a:r>
          </a:p>
          <a:p>
            <a:endParaRPr dirty="0"/>
          </a:p>
          <a:p>
            <a:endParaRPr dirty="0"/>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Shape 224"/>
          <p:cNvSpPr/>
          <p:nvPr/>
        </p:nvSpPr>
        <p:spPr>
          <a:xfrm>
            <a:off x="-40409" y="-52716"/>
            <a:ext cx="9207932" cy="1617991"/>
          </a:xfrm>
          <a:prstGeom prst="rect">
            <a:avLst/>
          </a:prstGeom>
          <a:blipFill>
            <a:blip r:embed="rId3"/>
            <a:stretch>
              <a:fillRect/>
            </a:stretch>
          </a:blipFill>
          <a:ln>
            <a:noFill/>
          </a:ln>
        </p:spPr>
      </p:sp>
      <p:sp>
        <p:nvSpPr>
          <p:cNvPr id="225" name="Shape 225"/>
          <p:cNvSpPr txBox="1">
            <a:spLocks noGrp="1"/>
          </p:cNvSpPr>
          <p:nvPr>
            <p:ph type="title"/>
          </p:nvPr>
        </p:nvSpPr>
        <p:spPr>
          <a:xfrm>
            <a:off x="457200" y="198437"/>
            <a:ext cx="8229600" cy="1143000"/>
          </a:xfrm>
          <a:prstGeom prst="rect">
            <a:avLst/>
          </a:prstGeom>
        </p:spPr>
        <p:txBody>
          <a:bodyPr lIns="91425" tIns="91425" rIns="91425" bIns="91425" anchor="ctr" anchorCtr="0">
            <a:noAutofit/>
          </a:bodyPr>
          <a:lstStyle/>
          <a:p>
            <a:pPr>
              <a:buNone/>
            </a:pPr>
            <a:r>
              <a:rPr lang="en-US">
                <a:solidFill>
                  <a:srgbClr val="FFFF00"/>
                </a:solidFill>
              </a:rPr>
              <a:t>Why the LSST continued</a:t>
            </a:r>
          </a:p>
        </p:txBody>
      </p:sp>
      <p:sp>
        <p:nvSpPr>
          <p:cNvPr id="226" name="Shape 226"/>
          <p:cNvSpPr txBox="1">
            <a:spLocks noGrp="1"/>
          </p:cNvSpPr>
          <p:nvPr>
            <p:ph type="body" idx="1"/>
          </p:nvPr>
        </p:nvSpPr>
        <p:spPr>
          <a:xfrm>
            <a:off x="457200" y="1905000"/>
            <a:ext cx="8229600" cy="4526100"/>
          </a:xfrm>
          <a:prstGeom prst="rect">
            <a:avLst/>
          </a:prstGeom>
        </p:spPr>
        <p:txBody>
          <a:bodyPr lIns="91425" tIns="91425" rIns="91425" bIns="91425" anchor="t" anchorCtr="0">
            <a:noAutofit/>
          </a:bodyPr>
          <a:lstStyle/>
          <a:p>
            <a:pPr marL="342900" lvl="0" indent="-342900" rtl="0">
              <a:buClr>
                <a:schemeClr val="dk1"/>
              </a:buClr>
              <a:buSzPct val="131944"/>
              <a:buFont typeface="Arial"/>
              <a:buChar char="•"/>
            </a:pPr>
            <a:r>
              <a:rPr lang="en-US" sz="2400"/>
              <a:t>According to the LSST website, a spiral galaxy of apparent magnitude 25 can be seen with a SNR of 2.98 after a 30 second exposure (which is a 2.2 magnitude improvement over MHO, with far less time needed for exposure)</a:t>
            </a:r>
          </a:p>
          <a:p>
            <a:pPr marL="342900" lvl="0" indent="-342900" rtl="0">
              <a:buClr>
                <a:schemeClr val="dk1"/>
              </a:buClr>
              <a:buSzPct val="131944"/>
              <a:buFont typeface="Arial"/>
              <a:buChar char="•"/>
            </a:pPr>
            <a:r>
              <a:rPr lang="en-US" sz="2400"/>
              <a:t>Compared to JWST, if something goes wrong with the system, it can be fixed much more cheaply and easily</a:t>
            </a:r>
          </a:p>
          <a:p>
            <a:pPr marL="342900" lvl="0" indent="-342900" rtl="0">
              <a:buClr>
                <a:schemeClr val="dk1"/>
              </a:buClr>
              <a:buSzPct val="131944"/>
              <a:buFont typeface="Arial"/>
              <a:buChar char="•"/>
            </a:pPr>
            <a:r>
              <a:rPr lang="en-US" sz="2400"/>
              <a:t>Runs from 330nm to 1070nm, meaning we can observe in both optical and near-IR</a:t>
            </a:r>
          </a:p>
          <a:p>
            <a:pPr marL="342900" lvl="0" indent="-342900" rtl="0">
              <a:buClr>
                <a:schemeClr val="dk1"/>
              </a:buClr>
              <a:buSzPct val="131944"/>
              <a:buFont typeface="Arial"/>
              <a:buChar char="•"/>
            </a:pPr>
            <a:r>
              <a:rPr lang="en-US" sz="2400"/>
              <a:t>Using LSST will negate the cost and time of developing a completely new telescope</a:t>
            </a:r>
          </a:p>
          <a:p>
            <a:pPr marL="342900" lvl="0" indent="-342900" rtl="0">
              <a:buClr>
                <a:schemeClr val="dk1"/>
              </a:buClr>
              <a:buSzPct val="131944"/>
              <a:buFont typeface="Arial"/>
              <a:buChar char="•"/>
            </a:pPr>
            <a:r>
              <a:rPr lang="en-US" sz="2400"/>
              <a:t>LSST is a great compromise between FOV and Diameter because it has an 8.4m diameter with a FOV of 3.5 degrees</a:t>
            </a:r>
          </a:p>
          <a:p>
            <a:endParaRPr/>
          </a:p>
          <a:p>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p:nvPr/>
        </p:nvSpPr>
        <p:spPr>
          <a:xfrm>
            <a:off x="-22113" y="-112940"/>
            <a:ext cx="9170653" cy="1673453"/>
          </a:xfrm>
          <a:prstGeom prst="rect">
            <a:avLst/>
          </a:prstGeom>
          <a:blipFill>
            <a:blip r:embed="rId3"/>
            <a:stretch>
              <a:fillRect/>
            </a:stretch>
          </a:blipFill>
          <a:ln>
            <a:noFill/>
          </a:ln>
        </p:spPr>
      </p:sp>
      <p:sp>
        <p:nvSpPr>
          <p:cNvPr id="94" name="Shape 94"/>
          <p:cNvSpPr txBox="1">
            <a:spLocks noGrp="1"/>
          </p:cNvSpPr>
          <p:nvPr>
            <p:ph type="title"/>
          </p:nvPr>
        </p:nvSpPr>
        <p:spPr>
          <a:xfrm>
            <a:off x="457200" y="1222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a:solidFill>
                  <a:srgbClr val="FFFF00"/>
                </a:solidFill>
              </a:rPr>
              <a:t>Questions</a:t>
            </a:r>
          </a:p>
        </p:txBody>
      </p:sp>
      <p:sp>
        <p:nvSpPr>
          <p:cNvPr id="95" name="Shape 95"/>
          <p:cNvSpPr txBox="1">
            <a:spLocks noGrp="1"/>
          </p:cNvSpPr>
          <p:nvPr>
            <p:ph type="body" idx="1"/>
          </p:nvPr>
        </p:nvSpPr>
        <p:spPr>
          <a:xfrm>
            <a:off x="457200" y="1981200"/>
            <a:ext cx="8229600" cy="4038599"/>
          </a:xfrm>
          <a:prstGeom prst="rect">
            <a:avLst/>
          </a:prstGeom>
          <a:noFill/>
          <a:ln>
            <a:noFill/>
          </a:ln>
        </p:spPr>
        <p:txBody>
          <a:bodyPr lIns="91425" tIns="45700" rIns="91425" bIns="45700" anchor="t" anchorCtr="0">
            <a:noAutofit/>
          </a:bodyPr>
          <a:lstStyle/>
          <a:p>
            <a:pPr marL="342900" marR="0" lvl="0" indent="-342900" algn="just"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How do stars die ? </a:t>
            </a:r>
          </a:p>
          <a:p>
            <a:pPr marL="342900" marR="0" lvl="0" indent="-342900" algn="just" rtl="0">
              <a:spcBef>
                <a:spcPts val="640"/>
              </a:spcBef>
              <a:buClr>
                <a:schemeClr val="dk1"/>
              </a:buClr>
              <a:buSzPct val="98958"/>
              <a:buFont typeface="Arial"/>
              <a:buChar char="•"/>
            </a:pPr>
            <a:r>
              <a:rPr lang="en-US"/>
              <a:t>W</a:t>
            </a:r>
            <a:r>
              <a:rPr lang="en-US" sz="3200" b="0" i="0" u="none" strike="noStrike" cap="none" baseline="0">
                <a:solidFill>
                  <a:schemeClr val="dk1"/>
                </a:solidFill>
                <a:latin typeface="Calibri"/>
                <a:ea typeface="Calibri"/>
                <a:cs typeface="Calibri"/>
                <a:sym typeface="Calibri"/>
              </a:rPr>
              <a:t>atching and counting supernovae in galaxies</a:t>
            </a:r>
          </a:p>
          <a:p>
            <a:pPr marL="342900" marR="0" lvl="0" indent="-342900" algn="just" rtl="0">
              <a:spcBef>
                <a:spcPts val="640"/>
              </a:spcBef>
              <a:buClr>
                <a:schemeClr val="dk1"/>
              </a:buClr>
              <a:buSzPct val="98958"/>
              <a:buFont typeface="Arial"/>
              <a:buChar char="•"/>
            </a:pPr>
            <a:r>
              <a:rPr lang="en-US"/>
              <a:t>M</a:t>
            </a:r>
            <a:r>
              <a:rPr lang="en-US" sz="3200" b="0" i="0" u="none" strike="noStrike" cap="none" baseline="0">
                <a:solidFill>
                  <a:schemeClr val="dk1"/>
                </a:solidFill>
                <a:latin typeface="Calibri"/>
                <a:ea typeface="Calibri"/>
                <a:cs typeface="Calibri"/>
                <a:sym typeface="Calibri"/>
              </a:rPr>
              <a:t>easure supernovae rate &amp; compare with    number of existing stars</a:t>
            </a:r>
          </a:p>
          <a:p>
            <a:pPr marL="342900" marR="0" lvl="0" indent="-342900" algn="just"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Try to monitor a large </a:t>
            </a:r>
            <a:r>
              <a:rPr lang="en-US"/>
              <a:t>number</a:t>
            </a:r>
            <a:r>
              <a:rPr lang="en-US" sz="3200" b="0" i="0" u="none" strike="noStrike" cap="none" baseline="0">
                <a:solidFill>
                  <a:schemeClr val="dk1"/>
                </a:solidFill>
                <a:latin typeface="Calibri"/>
                <a:ea typeface="Calibri"/>
                <a:cs typeface="Calibri"/>
                <a:sym typeface="Calibri"/>
              </a:rPr>
              <a:t> of Galaxies, with high   sensitivity</a:t>
            </a:r>
          </a:p>
          <a:p>
            <a:endParaRPr/>
          </a:p>
          <a:p>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p:nvPr/>
        </p:nvSpPr>
        <p:spPr>
          <a:xfrm>
            <a:off x="-21901" y="-166694"/>
            <a:ext cx="9299435" cy="1705075"/>
          </a:xfrm>
          <a:prstGeom prst="rect">
            <a:avLst/>
          </a:prstGeom>
          <a:blipFill>
            <a:blip r:embed="rId3"/>
            <a:stretch>
              <a:fillRect/>
            </a:stretch>
          </a:blipFill>
          <a:ln>
            <a:noFill/>
          </a:ln>
        </p:spPr>
      </p:sp>
      <p:sp>
        <p:nvSpPr>
          <p:cNvPr id="232" name="Shape 232"/>
          <p:cNvSpPr txBox="1">
            <a:spLocks noGrp="1"/>
          </p:cNvSpPr>
          <p:nvPr>
            <p:ph type="title"/>
          </p:nvPr>
        </p:nvSpPr>
        <p:spPr>
          <a:xfrm>
            <a:off x="457200" y="122237"/>
            <a:ext cx="8229600" cy="1143000"/>
          </a:xfrm>
          <a:prstGeom prst="rect">
            <a:avLst/>
          </a:prstGeom>
        </p:spPr>
        <p:txBody>
          <a:bodyPr lIns="91425" tIns="91425" rIns="91425" bIns="91425" anchor="ctr" anchorCtr="0">
            <a:noAutofit/>
          </a:bodyPr>
          <a:lstStyle/>
          <a:p>
            <a:pPr lvl="0" rtl="0">
              <a:buNone/>
            </a:pPr>
            <a:r>
              <a:rPr lang="en-US">
                <a:solidFill>
                  <a:srgbClr val="FFFF00"/>
                </a:solidFill>
              </a:rPr>
              <a:t>The LSST</a:t>
            </a:r>
          </a:p>
        </p:txBody>
      </p:sp>
      <p:sp>
        <p:nvSpPr>
          <p:cNvPr id="233" name="Shape 233"/>
          <p:cNvSpPr txBox="1">
            <a:spLocks noGrp="1"/>
          </p:cNvSpPr>
          <p:nvPr>
            <p:ph type="body" idx="1"/>
          </p:nvPr>
        </p:nvSpPr>
        <p:spPr>
          <a:xfrm>
            <a:off x="139271" y="1676400"/>
            <a:ext cx="4450500" cy="2296800"/>
          </a:xfrm>
          <a:prstGeom prst="rect">
            <a:avLst/>
          </a:prstGeom>
        </p:spPr>
        <p:txBody>
          <a:bodyPr lIns="91425" tIns="91425" rIns="91425" bIns="91425" anchor="t" anchorCtr="0">
            <a:noAutofit/>
          </a:bodyPr>
          <a:lstStyle/>
          <a:p>
            <a:pPr>
              <a:buNone/>
            </a:pPr>
            <a:r>
              <a:rPr lang="en-US"/>
              <a:t>   The picture above (and on all slide tops) is a simulated image of the galaxies LSST will be able to view</a:t>
            </a:r>
          </a:p>
        </p:txBody>
      </p:sp>
      <p:sp>
        <p:nvSpPr>
          <p:cNvPr id="234" name="Shape 234"/>
          <p:cNvSpPr/>
          <p:nvPr/>
        </p:nvSpPr>
        <p:spPr>
          <a:xfrm>
            <a:off x="4639876" y="1558143"/>
            <a:ext cx="4533604" cy="4330741"/>
          </a:xfrm>
          <a:prstGeom prst="rect">
            <a:avLst/>
          </a:prstGeom>
          <a:blipFill>
            <a:blip r:embed="rId4"/>
            <a:stretch>
              <a:fillRect/>
            </a:stretch>
          </a:blipFill>
          <a:ln>
            <a:noFill/>
          </a:ln>
        </p:spPr>
      </p:sp>
      <p:sp>
        <p:nvSpPr>
          <p:cNvPr id="235" name="Shape 235"/>
          <p:cNvSpPr txBox="1"/>
          <p:nvPr/>
        </p:nvSpPr>
        <p:spPr>
          <a:xfrm>
            <a:off x="4778782" y="5738700"/>
            <a:ext cx="4394700" cy="1119300"/>
          </a:xfrm>
          <a:prstGeom prst="rect">
            <a:avLst/>
          </a:prstGeom>
          <a:noFill/>
        </p:spPr>
        <p:txBody>
          <a:bodyPr lIns="91425" tIns="91425" rIns="91425" bIns="91425" anchor="t" anchorCtr="0">
            <a:noAutofit/>
          </a:bodyPr>
          <a:lstStyle/>
          <a:p>
            <a:pPr>
              <a:buNone/>
            </a:pPr>
            <a:r>
              <a:rPr lang="en-US" sz="1800"/>
              <a:t>These are pictures of what the LSST and its observatory will look like when completed in approximately 2020</a:t>
            </a:r>
          </a:p>
        </p:txBody>
      </p:sp>
      <p:sp>
        <p:nvSpPr>
          <p:cNvPr id="236" name="Shape 236"/>
          <p:cNvSpPr/>
          <p:nvPr/>
        </p:nvSpPr>
        <p:spPr>
          <a:xfrm>
            <a:off x="228600" y="4267200"/>
            <a:ext cx="4335870" cy="2171700"/>
          </a:xfrm>
          <a:prstGeom prst="rect">
            <a:avLst/>
          </a:prstGeom>
          <a:blipFill>
            <a:blip r:embed="rId5"/>
            <a:stretch>
              <a:fillRect/>
            </a:stretch>
          </a:blipFill>
        </p:spPr>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241"/>
          <p:cNvSpPr/>
          <p:nvPr/>
        </p:nvSpPr>
        <p:spPr>
          <a:xfrm>
            <a:off x="-78450" y="-42374"/>
            <a:ext cx="9304276" cy="1584814"/>
          </a:xfrm>
          <a:prstGeom prst="rect">
            <a:avLst/>
          </a:prstGeom>
          <a:blipFill>
            <a:blip r:embed="rId2"/>
            <a:stretch>
              <a:fillRect/>
            </a:stretch>
          </a:blipFill>
          <a:ln>
            <a:noFill/>
          </a:ln>
        </p:spPr>
      </p:sp>
      <p:sp>
        <p:nvSpPr>
          <p:cNvPr id="2" name="Title 1"/>
          <p:cNvSpPr>
            <a:spLocks noGrp="1"/>
          </p:cNvSpPr>
          <p:nvPr>
            <p:ph type="title"/>
          </p:nvPr>
        </p:nvSpPr>
        <p:spPr/>
        <p:txBody>
          <a:bodyPr/>
          <a:lstStyle/>
          <a:p>
            <a:r>
              <a:rPr lang="en-US" dirty="0" smtClean="0">
                <a:solidFill>
                  <a:srgbClr val="FFFF00"/>
                </a:solidFill>
              </a:rPr>
              <a:t>LSST Supernova Calculations</a:t>
            </a:r>
            <a:endParaRPr lang="en-US" dirty="0">
              <a:solidFill>
                <a:srgbClr val="FFFF00"/>
              </a:solidFill>
            </a:endParaRPr>
          </a:p>
        </p:txBody>
      </p:sp>
      <p:sp>
        <p:nvSpPr>
          <p:cNvPr id="3" name="Text Placeholder 2"/>
          <p:cNvSpPr>
            <a:spLocks noGrp="1"/>
          </p:cNvSpPr>
          <p:nvPr>
            <p:ph type="body" idx="1"/>
          </p:nvPr>
        </p:nvSpPr>
        <p:spPr/>
        <p:txBody>
          <a:bodyPr/>
          <a:lstStyle/>
          <a:p>
            <a:r>
              <a:rPr lang="en-US" dirty="0" smtClean="0"/>
              <a:t>Number of galaxies visible:</a:t>
            </a:r>
          </a:p>
          <a:p>
            <a:pPr lvl="0">
              <a:buNone/>
            </a:pPr>
            <a:r>
              <a:rPr lang="en-US" dirty="0" smtClean="0"/>
              <a:t>18,000 square degrees in 3 days, viewing 55,000 galaxies per square degree means </a:t>
            </a:r>
            <a:r>
              <a:rPr lang="en-US" u="sng" dirty="0" smtClean="0"/>
              <a:t>9.9*10^8</a:t>
            </a:r>
            <a:r>
              <a:rPr lang="en-US" dirty="0" smtClean="0"/>
              <a:t> galaxies viewable</a:t>
            </a:r>
          </a:p>
          <a:p>
            <a:pPr>
              <a:buNone/>
            </a:pPr>
            <a:endParaRPr lang="en-US" dirty="0" smtClean="0"/>
          </a:p>
          <a:p>
            <a:pPr>
              <a:buNone/>
            </a:pPr>
            <a:endParaRPr lang="en-US" dirty="0"/>
          </a:p>
        </p:txBody>
      </p:sp>
      <p:sp>
        <p:nvSpPr>
          <p:cNvPr id="4" name="Text Placeholder 3"/>
          <p:cNvSpPr>
            <a:spLocks noGrp="1"/>
          </p:cNvSpPr>
          <p:nvPr>
            <p:ph type="body" idx="2"/>
          </p:nvPr>
        </p:nvSpPr>
        <p:spPr>
          <a:xfrm>
            <a:off x="4648200" y="1600200"/>
            <a:ext cx="4038599" cy="4953000"/>
          </a:xfrm>
        </p:spPr>
        <p:txBody>
          <a:bodyPr/>
          <a:lstStyle/>
          <a:p>
            <a:r>
              <a:rPr lang="en-US" sz="2200" dirty="0" smtClean="0"/>
              <a:t>Possible Supernovae Detected:</a:t>
            </a:r>
          </a:p>
          <a:p>
            <a:pPr>
              <a:buNone/>
            </a:pPr>
            <a:r>
              <a:rPr lang="en-US" sz="2200" dirty="0" smtClean="0"/>
              <a:t>As a baseline, we took the number of galaxies MHO can see and divided it by the number of supernova it is predicted to see, and got a factor of 2200.</a:t>
            </a:r>
          </a:p>
          <a:p>
            <a:pPr>
              <a:buNone/>
            </a:pPr>
            <a:r>
              <a:rPr lang="en-US" sz="2200" dirty="0" smtClean="0"/>
              <a:t>We increased this to 2300 to compensate for LSST’s better specifications</a:t>
            </a:r>
          </a:p>
          <a:p>
            <a:pPr>
              <a:buNone/>
            </a:pPr>
            <a:r>
              <a:rPr lang="en-US" sz="2200" dirty="0" smtClean="0"/>
              <a:t>9.9*10^8 / 2300 = </a:t>
            </a:r>
            <a:r>
              <a:rPr lang="en-US" sz="2200" u="sng" dirty="0" smtClean="0"/>
              <a:t>430,500</a:t>
            </a:r>
            <a:r>
              <a:rPr lang="en-US" sz="2200" dirty="0" smtClean="0"/>
              <a:t> supernova</a:t>
            </a:r>
            <a:endParaRPr lang="en-US"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p:nvPr/>
        </p:nvSpPr>
        <p:spPr>
          <a:xfrm>
            <a:off x="-78450" y="-42374"/>
            <a:ext cx="9304276" cy="1584814"/>
          </a:xfrm>
          <a:prstGeom prst="rect">
            <a:avLst/>
          </a:prstGeom>
          <a:blipFill>
            <a:blip r:embed="rId3"/>
            <a:stretch>
              <a:fillRect/>
            </a:stretch>
          </a:blipFill>
          <a:ln>
            <a:noFill/>
          </a:ln>
        </p:spPr>
      </p:sp>
      <p:sp>
        <p:nvSpPr>
          <p:cNvPr id="242" name="Shape 242"/>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US" sz="3000">
                <a:solidFill>
                  <a:srgbClr val="FFFF00"/>
                </a:solidFill>
              </a:rPr>
              <a:t>Comparison of LSST to the Best Performing/Planned</a:t>
            </a:r>
            <a:r>
              <a:rPr lang="en-US" sz="3000"/>
              <a:t> </a:t>
            </a:r>
            <a:r>
              <a:rPr lang="en-US" sz="3000">
                <a:solidFill>
                  <a:srgbClr val="FFFF00"/>
                </a:solidFill>
              </a:rPr>
              <a:t>Supernova Survey Telescopes</a:t>
            </a:r>
          </a:p>
        </p:txBody>
      </p:sp>
      <p:graphicFrame>
        <p:nvGraphicFramePr>
          <p:cNvPr id="243" name="Shape 243"/>
          <p:cNvGraphicFramePr/>
          <p:nvPr/>
        </p:nvGraphicFramePr>
        <p:xfrm>
          <a:off x="512450" y="1948087"/>
          <a:ext cx="8119100" cy="4620490"/>
        </p:xfrm>
        <a:graphic>
          <a:graphicData uri="http://schemas.openxmlformats.org/drawingml/2006/table">
            <a:tbl>
              <a:tblPr>
                <a:noFill/>
                <a:tableStyleId>{F7FFDC3D-F633-4482-B28C-F04BFBE8E05D}</a:tableStyleId>
              </a:tblPr>
              <a:tblGrid>
                <a:gridCol w="2029775"/>
                <a:gridCol w="2029775"/>
                <a:gridCol w="2029775"/>
                <a:gridCol w="2029775"/>
              </a:tblGrid>
              <a:tr h="889400">
                <a:tc>
                  <a:txBody>
                    <a:bodyPr/>
                    <a:lstStyle/>
                    <a:p>
                      <a:endParaRPr dirty="0"/>
                    </a:p>
                  </a:txBody>
                  <a:tcPr marL="91425" marR="91425" marT="91425" marB="91425"/>
                </a:tc>
                <a:tc>
                  <a:txBody>
                    <a:bodyPr/>
                    <a:lstStyle/>
                    <a:p>
                      <a:pPr>
                        <a:buNone/>
                      </a:pPr>
                      <a:r>
                        <a:rPr lang="en-US"/>
                        <a:t>KAIT	</a:t>
                      </a:r>
                    </a:p>
                  </a:txBody>
                  <a:tcPr marL="91425" marR="91425" marT="91425" marB="91425"/>
                </a:tc>
                <a:tc>
                  <a:txBody>
                    <a:bodyPr/>
                    <a:lstStyle/>
                    <a:p>
                      <a:pPr>
                        <a:buNone/>
                      </a:pPr>
                      <a:r>
                        <a:rPr lang="en-US"/>
                        <a:t>MHO</a:t>
                      </a:r>
                    </a:p>
                  </a:txBody>
                  <a:tcPr marL="91425" marR="91425" marT="91425" marB="91425"/>
                </a:tc>
                <a:tc>
                  <a:txBody>
                    <a:bodyPr/>
                    <a:lstStyle/>
                    <a:p>
                      <a:pPr>
                        <a:buNone/>
                      </a:pPr>
                      <a:r>
                        <a:rPr lang="en-US"/>
                        <a:t>	LSST</a:t>
                      </a:r>
                    </a:p>
                  </a:txBody>
                  <a:tcPr marL="91425" marR="91425" marT="91425" marB="91425"/>
                </a:tc>
              </a:tr>
              <a:tr h="889400">
                <a:tc>
                  <a:txBody>
                    <a:bodyPr/>
                    <a:lstStyle/>
                    <a:p>
                      <a:pPr lvl="0" rtl="0">
                        <a:buNone/>
                      </a:pPr>
                      <a:r>
                        <a:rPr lang="en-US"/>
                        <a:t>Aperture</a:t>
                      </a:r>
                    </a:p>
                    <a:p>
                      <a:pPr lvl="0" rtl="0">
                        <a:buNone/>
                      </a:pPr>
                      <a:r>
                        <a:rPr lang="en-US"/>
                        <a:t>(m)</a:t>
                      </a:r>
                    </a:p>
                    <a:p>
                      <a:endParaRPr/>
                    </a:p>
                    <a:p>
                      <a:endParaRPr/>
                    </a:p>
                  </a:txBody>
                  <a:tcPr marL="91425" marR="91425" marT="91425" marB="91425"/>
                </a:tc>
                <a:tc>
                  <a:txBody>
                    <a:bodyPr/>
                    <a:lstStyle/>
                    <a:p>
                      <a:pPr>
                        <a:buNone/>
                      </a:pPr>
                      <a:r>
                        <a:rPr lang="en-US"/>
                        <a:t>0.7</a:t>
                      </a:r>
                    </a:p>
                  </a:txBody>
                  <a:tcPr marL="91425" marR="91425" marT="91425" marB="91425"/>
                </a:tc>
                <a:tc>
                  <a:txBody>
                    <a:bodyPr/>
                    <a:lstStyle/>
                    <a:p>
                      <a:pPr>
                        <a:buNone/>
                      </a:pPr>
                      <a:r>
                        <a:rPr lang="en-US"/>
                        <a:t>1.0</a:t>
                      </a:r>
                    </a:p>
                  </a:txBody>
                  <a:tcPr marL="91425" marR="91425" marT="91425" marB="91425"/>
                </a:tc>
                <a:tc>
                  <a:txBody>
                    <a:bodyPr/>
                    <a:lstStyle/>
                    <a:p>
                      <a:pPr>
                        <a:buNone/>
                      </a:pPr>
                      <a:r>
                        <a:rPr lang="en-US"/>
                        <a:t>6.68</a:t>
                      </a:r>
                    </a:p>
                  </a:txBody>
                  <a:tcPr marL="91425" marR="91425" marT="91425" marB="91425"/>
                </a:tc>
              </a:tr>
              <a:tr h="889400">
                <a:tc>
                  <a:txBody>
                    <a:bodyPr/>
                    <a:lstStyle/>
                    <a:p>
                      <a:pPr>
                        <a:buNone/>
                      </a:pPr>
                      <a:r>
                        <a:rPr lang="en-US"/>
                        <a:t>Lim. Mag r' (30s)</a:t>
                      </a:r>
                    </a:p>
                  </a:txBody>
                  <a:tcPr marL="91425" marR="91425" marT="91425" marB="91425"/>
                </a:tc>
                <a:tc>
                  <a:txBody>
                    <a:bodyPr/>
                    <a:lstStyle/>
                    <a:p>
                      <a:pPr>
                        <a:buNone/>
                      </a:pPr>
                      <a:r>
                        <a:rPr lang="en-US"/>
                        <a:t>19.5</a:t>
                      </a:r>
                    </a:p>
                  </a:txBody>
                  <a:tcPr marL="91425" marR="91425" marT="91425" marB="91425"/>
                </a:tc>
                <a:tc>
                  <a:txBody>
                    <a:bodyPr/>
                    <a:lstStyle/>
                    <a:p>
                      <a:pPr>
                        <a:buNone/>
                      </a:pPr>
                      <a:r>
                        <a:rPr lang="en-US"/>
                        <a:t>22.8</a:t>
                      </a:r>
                    </a:p>
                  </a:txBody>
                  <a:tcPr marL="91425" marR="91425" marT="91425" marB="91425"/>
                </a:tc>
                <a:tc>
                  <a:txBody>
                    <a:bodyPr/>
                    <a:lstStyle/>
                    <a:p>
                      <a:pPr>
                        <a:buNone/>
                      </a:pPr>
                      <a:r>
                        <a:rPr lang="en-US"/>
                        <a:t>~26</a:t>
                      </a:r>
                    </a:p>
                  </a:txBody>
                  <a:tcPr marL="91425" marR="91425" marT="91425" marB="91425"/>
                </a:tc>
              </a:tr>
              <a:tr h="889400">
                <a:tc>
                  <a:txBody>
                    <a:bodyPr/>
                    <a:lstStyle/>
                    <a:p>
                      <a:pPr>
                        <a:buNone/>
                      </a:pPr>
                      <a:r>
                        <a:rPr lang="en-US"/>
                        <a:t>FOV deg²</a:t>
                      </a:r>
                    </a:p>
                  </a:txBody>
                  <a:tcPr marL="91425" marR="91425" marT="91425" marB="91425"/>
                </a:tc>
                <a:tc>
                  <a:txBody>
                    <a:bodyPr/>
                    <a:lstStyle/>
                    <a:p>
                      <a:pPr>
                        <a:buNone/>
                      </a:pPr>
                      <a:r>
                        <a:rPr lang="en-US"/>
                        <a:t>0.013</a:t>
                      </a:r>
                    </a:p>
                  </a:txBody>
                  <a:tcPr marL="91425" marR="91425" marT="91425" marB="91425"/>
                </a:tc>
                <a:tc>
                  <a:txBody>
                    <a:bodyPr/>
                    <a:lstStyle/>
                    <a:p>
                      <a:pPr>
                        <a:buNone/>
                      </a:pPr>
                      <a:r>
                        <a:rPr lang="en-US"/>
                        <a:t>4.94</a:t>
                      </a:r>
                    </a:p>
                  </a:txBody>
                  <a:tcPr marL="91425" marR="91425" marT="91425" marB="91425"/>
                </a:tc>
                <a:tc>
                  <a:txBody>
                    <a:bodyPr/>
                    <a:lstStyle/>
                    <a:p>
                      <a:pPr>
                        <a:buNone/>
                      </a:pPr>
                      <a:r>
                        <a:rPr lang="en-US"/>
                        <a:t>9.6</a:t>
                      </a:r>
                    </a:p>
                  </a:txBody>
                  <a:tcPr marL="91425" marR="91425" marT="91425" marB="91425"/>
                </a:tc>
              </a:tr>
              <a:tr h="916000">
                <a:tc>
                  <a:txBody>
                    <a:bodyPr/>
                    <a:lstStyle/>
                    <a:p>
                      <a:pPr lvl="0" rtl="0">
                        <a:buClr>
                          <a:srgbClr val="000000"/>
                        </a:buClr>
                        <a:buSzPct val="78571"/>
                        <a:buFont typeface="Arial"/>
                        <a:buNone/>
                      </a:pPr>
                      <a:r>
                        <a:rPr lang="en-US"/>
                        <a:t>Discoveries/year</a:t>
                      </a:r>
                    </a:p>
                    <a:p>
                      <a:endParaRPr/>
                    </a:p>
                  </a:txBody>
                  <a:tcPr marL="91425" marR="91425" marT="91425" marB="91425"/>
                </a:tc>
                <a:tc>
                  <a:txBody>
                    <a:bodyPr/>
                    <a:lstStyle/>
                    <a:p>
                      <a:pPr>
                        <a:buNone/>
                      </a:pPr>
                      <a:r>
                        <a:rPr lang="en-US"/>
                        <a:t>66</a:t>
                      </a:r>
                    </a:p>
                  </a:txBody>
                  <a:tcPr marL="91425" marR="91425" marT="91425" marB="91425"/>
                </a:tc>
                <a:tc>
                  <a:txBody>
                    <a:bodyPr/>
                    <a:lstStyle/>
                    <a:p>
                      <a:pPr>
                        <a:buNone/>
                      </a:pPr>
                      <a:r>
                        <a:rPr lang="en-US"/>
                        <a:t>&gt;25000</a:t>
                      </a:r>
                    </a:p>
                  </a:txBody>
                  <a:tcPr marL="91425" marR="91425" marT="91425" marB="91425"/>
                </a:tc>
                <a:tc>
                  <a:txBody>
                    <a:bodyPr/>
                    <a:lstStyle/>
                    <a:p>
                      <a:pPr>
                        <a:buNone/>
                      </a:pPr>
                      <a:r>
                        <a:rPr lang="en-US" dirty="0" smtClean="0"/>
                        <a:t>~430,500 +</a:t>
                      </a:r>
                      <a:endParaRPr lang="en-US" dirty="0"/>
                    </a:p>
                  </a:txBody>
                  <a:tcPr marL="91425" marR="91425" marT="91425" marB="91425"/>
                </a:tc>
              </a:tr>
            </a:tbl>
          </a:graphicData>
        </a:graphic>
      </p:graphicFrame>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p:nvPr/>
        </p:nvSpPr>
        <p:spPr>
          <a:xfrm>
            <a:off x="-57794" y="-93334"/>
            <a:ext cx="9256825" cy="1653847"/>
          </a:xfrm>
          <a:prstGeom prst="rect">
            <a:avLst/>
          </a:prstGeom>
          <a:blipFill>
            <a:blip r:embed="rId3"/>
            <a:stretch>
              <a:fillRect/>
            </a:stretch>
          </a:blipFill>
          <a:ln>
            <a:noFill/>
          </a:ln>
        </p:spPr>
      </p:sp>
      <p:sp>
        <p:nvSpPr>
          <p:cNvPr id="249" name="Shape 24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US">
                <a:solidFill>
                  <a:srgbClr val="FFFF00"/>
                </a:solidFill>
              </a:rPr>
              <a:t>Spectrograph</a:t>
            </a:r>
          </a:p>
        </p:txBody>
      </p:sp>
      <p:sp>
        <p:nvSpPr>
          <p:cNvPr id="250" name="Shape 250"/>
          <p:cNvSpPr txBox="1">
            <a:spLocks noGrp="1"/>
          </p:cNvSpPr>
          <p:nvPr>
            <p:ph type="body" idx="1"/>
          </p:nvPr>
        </p:nvSpPr>
        <p:spPr>
          <a:xfrm>
            <a:off x="457200" y="1600200"/>
            <a:ext cx="8229600" cy="4953000"/>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US" sz="3000" dirty="0" smtClean="0"/>
              <a:t>Resolving Power needed on the order of 1000</a:t>
            </a:r>
            <a:endParaRPr lang="en-US" sz="3000" dirty="0"/>
          </a:p>
          <a:p>
            <a:pPr marL="457200" lvl="0" indent="-419100" rtl="0">
              <a:buClr>
                <a:schemeClr val="dk1"/>
              </a:buClr>
              <a:buSzPct val="166666"/>
              <a:buFont typeface="Arial"/>
              <a:buChar char="•"/>
            </a:pPr>
            <a:r>
              <a:rPr lang="en-US" sz="3000" dirty="0"/>
              <a:t>This gives a </a:t>
            </a:r>
            <a:r>
              <a:rPr lang="en-US" sz="3000" dirty="0" err="1">
                <a:solidFill>
                  <a:srgbClr val="000000"/>
                </a:solidFill>
              </a:rPr>
              <a:t>Δ</a:t>
            </a:r>
            <a:r>
              <a:rPr lang="en-US" sz="3000" i="1" dirty="0" err="1">
                <a:solidFill>
                  <a:srgbClr val="000000"/>
                </a:solidFill>
              </a:rPr>
              <a:t>v</a:t>
            </a:r>
            <a:r>
              <a:rPr lang="en-US" sz="3000" i="1" dirty="0">
                <a:solidFill>
                  <a:srgbClr val="000000"/>
                </a:solidFill>
              </a:rPr>
              <a:t> </a:t>
            </a:r>
            <a:r>
              <a:rPr lang="en-US" sz="3000" dirty="0" smtClean="0">
                <a:solidFill>
                  <a:srgbClr val="000000"/>
                </a:solidFill>
              </a:rPr>
              <a:t>on the order of 300,000 m/s</a:t>
            </a:r>
            <a:endParaRPr lang="en-US" sz="3000" dirty="0">
              <a:solidFill>
                <a:srgbClr val="000000"/>
              </a:solidFill>
            </a:endParaRPr>
          </a:p>
          <a:p>
            <a:pPr marL="457200" lvl="0" indent="-419100" rtl="0">
              <a:buClr>
                <a:schemeClr val="dk1"/>
              </a:buClr>
              <a:buSzPct val="166666"/>
              <a:buFont typeface="Arial"/>
              <a:buChar char="•"/>
            </a:pPr>
            <a:r>
              <a:rPr lang="en-US" sz="3000" dirty="0">
                <a:solidFill>
                  <a:srgbClr val="000000"/>
                </a:solidFill>
              </a:rPr>
              <a:t>This would be more than accurate enough to track the </a:t>
            </a:r>
            <a:r>
              <a:rPr lang="en-US" sz="3000" dirty="0" err="1">
                <a:solidFill>
                  <a:srgbClr val="000000"/>
                </a:solidFill>
              </a:rPr>
              <a:t>redshift</a:t>
            </a:r>
            <a:r>
              <a:rPr lang="en-US" sz="3000" dirty="0">
                <a:solidFill>
                  <a:srgbClr val="000000"/>
                </a:solidFill>
              </a:rPr>
              <a:t> of </a:t>
            </a:r>
            <a:r>
              <a:rPr lang="en-US" sz="3000" dirty="0" smtClean="0">
                <a:solidFill>
                  <a:srgbClr val="000000"/>
                </a:solidFill>
              </a:rPr>
              <a:t>galaxies </a:t>
            </a:r>
            <a:r>
              <a:rPr lang="en-US" sz="3000" dirty="0">
                <a:solidFill>
                  <a:srgbClr val="000000"/>
                </a:solidFill>
              </a:rPr>
              <a:t>compared to </a:t>
            </a:r>
            <a:r>
              <a:rPr lang="en-US" sz="3000" dirty="0" smtClean="0">
                <a:solidFill>
                  <a:srgbClr val="000000"/>
                </a:solidFill>
              </a:rPr>
              <a:t>one-another without greatly increasing exposure time needed</a:t>
            </a:r>
          </a:p>
          <a:p>
            <a:pPr marL="457200" lvl="0" indent="-419100" rtl="0">
              <a:buClr>
                <a:schemeClr val="dk1"/>
              </a:buClr>
              <a:buSzPct val="166666"/>
              <a:buFont typeface="Arial"/>
              <a:buChar char="•"/>
            </a:pPr>
            <a:r>
              <a:rPr lang="en-US" sz="3000" dirty="0" smtClean="0">
                <a:solidFill>
                  <a:srgbClr val="000000"/>
                </a:solidFill>
              </a:rPr>
              <a:t>LSST does not have a spectrograph, so this section of the mission must be separate</a:t>
            </a:r>
          </a:p>
          <a:p>
            <a:pPr marL="457200" lvl="0" indent="-419100" rtl="0">
              <a:buClr>
                <a:schemeClr val="dk1"/>
              </a:buClr>
              <a:buSzPct val="166666"/>
              <a:buFont typeface="Arial"/>
              <a:buChar char="•"/>
            </a:pPr>
            <a:r>
              <a:rPr lang="en-US" sz="3000" dirty="0" smtClean="0">
                <a:solidFill>
                  <a:srgbClr val="000000"/>
                </a:solidFill>
              </a:rPr>
              <a:t>Find a spectrograph in the Southern Hemisphere meeting this resolution</a:t>
            </a:r>
            <a:endParaRPr lang="en-US" sz="3000" dirty="0">
              <a:solidFill>
                <a:srgbClr val="000000"/>
              </a:solidFill>
            </a:endParaRPr>
          </a:p>
          <a:p>
            <a:endParaRPr dirty="0"/>
          </a:p>
          <a:p>
            <a:endParaRPr dirty="0"/>
          </a:p>
          <a:p>
            <a:endParaRPr dirty="0"/>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55"/>
          <p:cNvSpPr/>
          <p:nvPr/>
        </p:nvSpPr>
        <p:spPr>
          <a:xfrm>
            <a:off x="-1686" y="389"/>
            <a:ext cx="9208277" cy="1560123"/>
          </a:xfrm>
          <a:prstGeom prst="rect">
            <a:avLst/>
          </a:prstGeom>
          <a:blipFill>
            <a:blip r:embed="rId2"/>
            <a:stretch>
              <a:fillRect/>
            </a:stretch>
          </a:blipFill>
          <a:ln>
            <a:noFill/>
          </a:ln>
        </p:spPr>
      </p:sp>
      <p:sp>
        <p:nvSpPr>
          <p:cNvPr id="2" name="Title 1"/>
          <p:cNvSpPr>
            <a:spLocks noGrp="1"/>
          </p:cNvSpPr>
          <p:nvPr>
            <p:ph type="title"/>
          </p:nvPr>
        </p:nvSpPr>
        <p:spPr/>
        <p:txBody>
          <a:bodyPr/>
          <a:lstStyle/>
          <a:p>
            <a:r>
              <a:rPr lang="en-US" dirty="0" smtClean="0">
                <a:solidFill>
                  <a:srgbClr val="FFFF00"/>
                </a:solidFill>
              </a:rPr>
              <a:t>Taking Spectra</a:t>
            </a:r>
            <a:endParaRPr lang="en-US" dirty="0">
              <a:solidFill>
                <a:srgbClr val="FFFF00"/>
              </a:solidFill>
            </a:endParaRPr>
          </a:p>
        </p:txBody>
      </p:sp>
      <p:sp>
        <p:nvSpPr>
          <p:cNvPr id="3" name="Text Placeholder 2"/>
          <p:cNvSpPr>
            <a:spLocks noGrp="1"/>
          </p:cNvSpPr>
          <p:nvPr>
            <p:ph type="body" idx="1"/>
          </p:nvPr>
        </p:nvSpPr>
        <p:spPr/>
        <p:txBody>
          <a:bodyPr/>
          <a:lstStyle/>
          <a:p>
            <a:r>
              <a:rPr lang="en-US" dirty="0" smtClean="0"/>
              <a:t>Because we are looking at so many faint galaxies, taking the spectra of each is not practical/possible</a:t>
            </a:r>
          </a:p>
          <a:p>
            <a:r>
              <a:rPr lang="en-US" dirty="0" smtClean="0"/>
              <a:t>We will need to compare supernova to galaxy type for a given percentage of the total galaxies we see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55"/>
          <p:cNvSpPr/>
          <p:nvPr/>
        </p:nvSpPr>
        <p:spPr>
          <a:xfrm>
            <a:off x="-1686" y="389"/>
            <a:ext cx="9208277" cy="1560123"/>
          </a:xfrm>
          <a:prstGeom prst="rect">
            <a:avLst/>
          </a:prstGeom>
          <a:blipFill>
            <a:blip r:embed="rId2"/>
            <a:stretch>
              <a:fillRect/>
            </a:stretch>
          </a:blipFill>
          <a:ln>
            <a:noFill/>
          </a:ln>
        </p:spPr>
      </p:sp>
      <p:sp>
        <p:nvSpPr>
          <p:cNvPr id="2" name="Title 1"/>
          <p:cNvSpPr>
            <a:spLocks noGrp="1"/>
          </p:cNvSpPr>
          <p:nvPr>
            <p:ph type="title"/>
          </p:nvPr>
        </p:nvSpPr>
        <p:spPr/>
        <p:txBody>
          <a:bodyPr/>
          <a:lstStyle/>
          <a:p>
            <a:r>
              <a:rPr lang="en-US" dirty="0" smtClean="0">
                <a:solidFill>
                  <a:srgbClr val="FFFF00"/>
                </a:solidFill>
              </a:rPr>
              <a:t>FEROS at La </a:t>
            </a:r>
            <a:r>
              <a:rPr lang="en-US" dirty="0" err="1" smtClean="0">
                <a:solidFill>
                  <a:srgbClr val="FFFF00"/>
                </a:solidFill>
              </a:rPr>
              <a:t>Silla</a:t>
            </a:r>
            <a:r>
              <a:rPr lang="en-US" dirty="0" smtClean="0">
                <a:solidFill>
                  <a:srgbClr val="FFFF00"/>
                </a:solidFill>
              </a:rPr>
              <a:t> Observatory</a:t>
            </a:r>
            <a:endParaRPr lang="en-US" dirty="0">
              <a:solidFill>
                <a:srgbClr val="FFFF00"/>
              </a:solidFill>
            </a:endParaRPr>
          </a:p>
        </p:txBody>
      </p:sp>
      <p:sp>
        <p:nvSpPr>
          <p:cNvPr id="3" name="Text Placeholder 2"/>
          <p:cNvSpPr>
            <a:spLocks noGrp="1"/>
          </p:cNvSpPr>
          <p:nvPr>
            <p:ph type="body" idx="1"/>
          </p:nvPr>
        </p:nvSpPr>
        <p:spPr/>
        <p:txBody>
          <a:bodyPr/>
          <a:lstStyle/>
          <a:p>
            <a:r>
              <a:rPr lang="en-US" dirty="0" smtClean="0"/>
              <a:t>Has a spectral resolution of up to 48000 (higher than we require)</a:t>
            </a:r>
          </a:p>
          <a:p>
            <a:r>
              <a:rPr lang="en-US" dirty="0" smtClean="0"/>
              <a:t>Is capable of seeing 17 magnitude objects with and SNR of ~5</a:t>
            </a:r>
          </a:p>
          <a:p>
            <a:r>
              <a:rPr lang="en-US" dirty="0" smtClean="0"/>
              <a:t>Is located in the southern hemisphere</a:t>
            </a:r>
          </a:p>
          <a:p>
            <a:r>
              <a:rPr lang="en-US" dirty="0" smtClean="0"/>
              <a:t>This will allow us to catalog some of the galaxies LSST can see, allowing us to do some categorizing of supernova to galaxy type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255"/>
          <p:cNvSpPr/>
          <p:nvPr/>
        </p:nvSpPr>
        <p:spPr>
          <a:xfrm>
            <a:off x="-1686" y="389"/>
            <a:ext cx="9208277" cy="1560123"/>
          </a:xfrm>
          <a:prstGeom prst="rect">
            <a:avLst/>
          </a:prstGeom>
          <a:blipFill>
            <a:blip r:embed="rId2"/>
            <a:stretch>
              <a:fillRect/>
            </a:stretch>
          </a:blipFill>
          <a:ln>
            <a:noFill/>
          </a:ln>
        </p:spPr>
      </p:sp>
      <p:sp>
        <p:nvSpPr>
          <p:cNvPr id="2" name="Title 1"/>
          <p:cNvSpPr>
            <a:spLocks noGrp="1"/>
          </p:cNvSpPr>
          <p:nvPr>
            <p:ph type="title"/>
          </p:nvPr>
        </p:nvSpPr>
        <p:spPr/>
        <p:txBody>
          <a:bodyPr/>
          <a:lstStyle/>
          <a:p>
            <a:r>
              <a:rPr lang="en-US" dirty="0" smtClean="0">
                <a:solidFill>
                  <a:srgbClr val="FFFF00"/>
                </a:solidFill>
              </a:rPr>
              <a:t>VLT’s XSHOOTER</a:t>
            </a:r>
            <a:endParaRPr lang="en-US" dirty="0">
              <a:solidFill>
                <a:srgbClr val="FFFF00"/>
              </a:solidFill>
            </a:endParaRPr>
          </a:p>
        </p:txBody>
      </p:sp>
      <p:sp>
        <p:nvSpPr>
          <p:cNvPr id="3" name="Text Placeholder 2"/>
          <p:cNvSpPr>
            <a:spLocks noGrp="1"/>
          </p:cNvSpPr>
          <p:nvPr>
            <p:ph type="body" idx="1"/>
          </p:nvPr>
        </p:nvSpPr>
        <p:spPr/>
        <p:txBody>
          <a:bodyPr/>
          <a:lstStyle/>
          <a:p>
            <a:r>
              <a:rPr lang="en-US" dirty="0" smtClean="0"/>
              <a:t>Spectrograph Specifications</a:t>
            </a:r>
            <a:endParaRPr lang="en-US" dirty="0"/>
          </a:p>
        </p:txBody>
      </p:sp>
      <p:pic>
        <p:nvPicPr>
          <p:cNvPr id="3074" name="Picture 2"/>
          <p:cNvPicPr>
            <a:picLocks noChangeAspect="1" noChangeArrowheads="1"/>
          </p:cNvPicPr>
          <p:nvPr/>
        </p:nvPicPr>
        <p:blipFill>
          <a:blip r:embed="rId3"/>
          <a:srcRect/>
          <a:stretch>
            <a:fillRect/>
          </a:stretch>
        </p:blipFill>
        <p:spPr bwMode="auto">
          <a:xfrm>
            <a:off x="0" y="2438400"/>
            <a:ext cx="9144000" cy="359092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55"/>
          <p:cNvSpPr/>
          <p:nvPr/>
        </p:nvSpPr>
        <p:spPr>
          <a:xfrm>
            <a:off x="-1686" y="389"/>
            <a:ext cx="9208277" cy="1560123"/>
          </a:xfrm>
          <a:prstGeom prst="rect">
            <a:avLst/>
          </a:prstGeom>
          <a:blipFill>
            <a:blip r:embed="rId2"/>
            <a:stretch>
              <a:fillRect/>
            </a:stretch>
          </a:blipFill>
          <a:ln>
            <a:noFill/>
          </a:ln>
        </p:spPr>
      </p:sp>
      <p:sp>
        <p:nvSpPr>
          <p:cNvPr id="2" name="Title 1"/>
          <p:cNvSpPr>
            <a:spLocks noGrp="1"/>
          </p:cNvSpPr>
          <p:nvPr>
            <p:ph type="title"/>
          </p:nvPr>
        </p:nvSpPr>
        <p:spPr/>
        <p:txBody>
          <a:bodyPr/>
          <a:lstStyle/>
          <a:p>
            <a:r>
              <a:rPr lang="en-US" dirty="0" smtClean="0">
                <a:solidFill>
                  <a:srgbClr val="FFFF00"/>
                </a:solidFill>
              </a:rPr>
              <a:t>VLT XSHOOTER Continued</a:t>
            </a:r>
            <a:endParaRPr lang="en-US" dirty="0">
              <a:solidFill>
                <a:srgbClr val="FFFF00"/>
              </a:solidFill>
            </a:endParaRPr>
          </a:p>
        </p:txBody>
      </p:sp>
      <p:sp>
        <p:nvSpPr>
          <p:cNvPr id="3" name="Text Placeholder 2"/>
          <p:cNvSpPr>
            <a:spLocks noGrp="1"/>
          </p:cNvSpPr>
          <p:nvPr>
            <p:ph type="body" idx="1"/>
          </p:nvPr>
        </p:nvSpPr>
        <p:spPr>
          <a:xfrm>
            <a:off x="457200" y="1600200"/>
            <a:ext cx="8229600" cy="5029200"/>
          </a:xfrm>
        </p:spPr>
        <p:txBody>
          <a:bodyPr/>
          <a:lstStyle/>
          <a:p>
            <a:r>
              <a:rPr lang="en-US" sz="2800" dirty="0" smtClean="0"/>
              <a:t>Full wavelength coverage, with spectral resolution within our requirement</a:t>
            </a:r>
          </a:p>
          <a:p>
            <a:r>
              <a:rPr lang="en-US" sz="2800" dirty="0" smtClean="0"/>
              <a:t>Limiting magnitude of ~20</a:t>
            </a:r>
          </a:p>
          <a:p>
            <a:r>
              <a:rPr lang="en-US" sz="2800" dirty="0" smtClean="0"/>
              <a:t>6000 20 magnitude galaxies per deg^2 * 18000 deg^2 = 1.08*10^8 galaxies =&gt; 10.9% of LSST survey can be cataloged</a:t>
            </a:r>
          </a:p>
          <a:p>
            <a:r>
              <a:rPr lang="en-US" sz="2800" dirty="0" smtClean="0"/>
              <a:t>This will allow us to catalog further galaxies than FEROS, which makes this a better choice for our mission</a:t>
            </a: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55"/>
          <p:cNvSpPr/>
          <p:nvPr/>
        </p:nvSpPr>
        <p:spPr>
          <a:xfrm>
            <a:off x="-1686" y="389"/>
            <a:ext cx="9208277" cy="1560123"/>
          </a:xfrm>
          <a:prstGeom prst="rect">
            <a:avLst/>
          </a:prstGeom>
          <a:blipFill>
            <a:blip r:embed="rId2"/>
            <a:stretch>
              <a:fillRect/>
            </a:stretch>
          </a:blipFill>
          <a:ln>
            <a:noFill/>
          </a:ln>
        </p:spPr>
      </p:sp>
      <p:sp>
        <p:nvSpPr>
          <p:cNvPr id="2" name="Title 1"/>
          <p:cNvSpPr>
            <a:spLocks noGrp="1"/>
          </p:cNvSpPr>
          <p:nvPr>
            <p:ph type="title"/>
          </p:nvPr>
        </p:nvSpPr>
        <p:spPr/>
        <p:txBody>
          <a:bodyPr/>
          <a:lstStyle/>
          <a:p>
            <a:r>
              <a:rPr lang="en-US" dirty="0" smtClean="0">
                <a:solidFill>
                  <a:srgbClr val="FFFF00"/>
                </a:solidFill>
              </a:rPr>
              <a:t>Spectra Continued</a:t>
            </a:r>
            <a:endParaRPr lang="en-US" dirty="0">
              <a:solidFill>
                <a:srgbClr val="FFFF00"/>
              </a:solidFill>
            </a:endParaRPr>
          </a:p>
        </p:txBody>
      </p:sp>
      <p:sp>
        <p:nvSpPr>
          <p:cNvPr id="3" name="Text Placeholder 2"/>
          <p:cNvSpPr>
            <a:spLocks noGrp="1"/>
          </p:cNvSpPr>
          <p:nvPr>
            <p:ph type="body" idx="1"/>
          </p:nvPr>
        </p:nvSpPr>
        <p:spPr/>
        <p:txBody>
          <a:bodyPr/>
          <a:lstStyle/>
          <a:p>
            <a:r>
              <a:rPr lang="en-US" dirty="0" smtClean="0"/>
              <a:t>Use of either or both of these spectrographs would add to the cost of the mission, but would save the money of designing and building new equipment.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p:nvPr/>
        </p:nvSpPr>
        <p:spPr>
          <a:xfrm>
            <a:off x="-1686" y="389"/>
            <a:ext cx="9208277" cy="1560123"/>
          </a:xfrm>
          <a:prstGeom prst="rect">
            <a:avLst/>
          </a:prstGeom>
          <a:blipFill>
            <a:blip r:embed="rId3"/>
            <a:stretch>
              <a:fillRect/>
            </a:stretch>
          </a:blipFill>
          <a:ln>
            <a:noFill/>
          </a:ln>
        </p:spPr>
      </p:sp>
      <p:sp>
        <p:nvSpPr>
          <p:cNvPr id="256" name="Shape 256"/>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US">
                <a:solidFill>
                  <a:srgbClr val="FFFF00"/>
                </a:solidFill>
              </a:rPr>
              <a:t>Other Sources of Information</a:t>
            </a:r>
          </a:p>
        </p:txBody>
      </p:sp>
      <p:sp>
        <p:nvSpPr>
          <p:cNvPr id="257" name="Shape 257"/>
          <p:cNvSpPr txBox="1">
            <a:spLocks noGrp="1"/>
          </p:cNvSpPr>
          <p:nvPr>
            <p:ph type="body" idx="1"/>
          </p:nvPr>
        </p:nvSpPr>
        <p:spPr>
          <a:xfrm>
            <a:off x="457200" y="1712912"/>
            <a:ext cx="8229600" cy="4526100"/>
          </a:xfrm>
          <a:prstGeom prst="rect">
            <a:avLst/>
          </a:prstGeom>
        </p:spPr>
        <p:txBody>
          <a:bodyPr lIns="91425" tIns="91425" rIns="91425" bIns="91425" anchor="t" anchorCtr="0">
            <a:noAutofit/>
          </a:bodyPr>
          <a:lstStyle/>
          <a:p>
            <a:pPr marL="457200" lvl="0" indent="-317500" rtl="0">
              <a:buClr>
                <a:schemeClr val="dk1"/>
              </a:buClr>
              <a:buSzPct val="72916"/>
              <a:buFont typeface="Arial"/>
              <a:buChar char="•"/>
            </a:pPr>
            <a:r>
              <a:rPr lang="en-US"/>
              <a:t>http://tonnyvanmunster.ipage.com/supernovae/supernova_search_program.htm</a:t>
            </a:r>
          </a:p>
          <a:p>
            <a:pPr marL="457200" lvl="0" indent="-317500" rtl="0">
              <a:buClr>
                <a:schemeClr val="dk1"/>
              </a:buClr>
              <a:buSzPct val="72916"/>
              <a:buFont typeface="Arial"/>
              <a:buChar char="•"/>
            </a:pPr>
            <a:r>
              <a:rPr lang="en-US"/>
              <a:t>http://www.skyandtelescope.com/resources/proamcollab/3307271.html?page=1&amp;c=y</a:t>
            </a:r>
          </a:p>
          <a:p>
            <a:pPr marL="457200" lvl="0" indent="-317500" rtl="0">
              <a:buClr>
                <a:schemeClr val="dk1"/>
              </a:buClr>
              <a:buSzPct val="72916"/>
              <a:buFont typeface="Arial"/>
              <a:buChar char="•"/>
            </a:pPr>
            <a:r>
              <a:rPr lang="en-US"/>
              <a:t>http://www.lsst.org/lsst/</a:t>
            </a:r>
          </a:p>
          <a:p>
            <a:pPr marL="457200" lvl="0" indent="-317500">
              <a:buClr>
                <a:schemeClr val="dk1"/>
              </a:buClr>
              <a:buSzPct val="72916"/>
              <a:buFont typeface="Arial"/>
              <a:buChar char="•"/>
            </a:pPr>
            <a:r>
              <a:rPr lang="en-US"/>
              <a:t>http://www-kpno.kpno.noao.edu/Info/Caches/Catalogs/RC3/rc3_catalog.html</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p:nvPr/>
        </p:nvSpPr>
        <p:spPr>
          <a:xfrm>
            <a:off x="-78536" y="-3789"/>
            <a:ext cx="9352898" cy="1564301"/>
          </a:xfrm>
          <a:prstGeom prst="rect">
            <a:avLst/>
          </a:prstGeom>
          <a:blipFill>
            <a:blip r:embed="rId3"/>
            <a:stretch>
              <a:fillRect/>
            </a:stretch>
          </a:blipFill>
          <a:ln>
            <a:noFill/>
          </a:ln>
        </p:spPr>
      </p:sp>
      <p:sp>
        <p:nvSpPr>
          <p:cNvPr id="101" name="Shape 101"/>
          <p:cNvSpPr txBox="1">
            <a:spLocks noGrp="1"/>
          </p:cNvSpPr>
          <p:nvPr>
            <p:ph type="title"/>
          </p:nvPr>
        </p:nvSpPr>
        <p:spPr>
          <a:xfrm>
            <a:off x="457200" y="1984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0" i="0" u="none" strike="noStrike" cap="none" baseline="0">
                <a:solidFill>
                  <a:srgbClr val="FFFF00"/>
                </a:solidFill>
                <a:latin typeface="Calibri"/>
                <a:ea typeface="Calibri"/>
                <a:cs typeface="Calibri"/>
                <a:sym typeface="Calibri"/>
              </a:rPr>
              <a:t>What’s Supernova? Why important? Type? Characteristics? How to detect?</a:t>
            </a:r>
          </a:p>
        </p:txBody>
      </p:sp>
      <p:sp>
        <p:nvSpPr>
          <p:cNvPr id="102" name="Shape 102"/>
          <p:cNvSpPr txBox="1"/>
          <p:nvPr/>
        </p:nvSpPr>
        <p:spPr>
          <a:xfrm>
            <a:off x="381000" y="3550383"/>
            <a:ext cx="8304300" cy="1631099"/>
          </a:xfrm>
          <a:prstGeom prst="rect">
            <a:avLst/>
          </a:prstGeom>
          <a:noFill/>
          <a:ln>
            <a:noFill/>
          </a:ln>
        </p:spPr>
        <p:txBody>
          <a:bodyPr lIns="91425" tIns="45700" rIns="91425" bIns="45700" anchor="t" anchorCtr="0">
            <a:noAutofit/>
          </a:bodyPr>
          <a:lstStyle/>
          <a:p>
            <a:pPr marL="285750" marR="0" lvl="0" indent="-285750" algn="l" rtl="0">
              <a:buClr>
                <a:schemeClr val="dk1"/>
              </a:buClr>
              <a:buSzPct val="100000"/>
              <a:buFont typeface="Arial"/>
              <a:buChar char="•"/>
            </a:pPr>
            <a:r>
              <a:rPr lang="en-US" sz="2000" b="0" i="0" u="none" strike="noStrike" cap="none" baseline="0">
                <a:solidFill>
                  <a:schemeClr val="dk1"/>
                </a:solidFill>
                <a:latin typeface="Calibri"/>
                <a:ea typeface="Calibri"/>
                <a:cs typeface="Calibri"/>
                <a:sym typeface="Calibri"/>
              </a:rPr>
              <a:t>With ~10</a:t>
            </a:r>
            <a:r>
              <a:rPr lang="en-US" sz="2000" b="0" i="0" u="none" strike="noStrike" cap="none" baseline="30000">
                <a:solidFill>
                  <a:schemeClr val="dk1"/>
                </a:solidFill>
                <a:latin typeface="Calibri"/>
                <a:ea typeface="Calibri"/>
                <a:cs typeface="Calibri"/>
                <a:sym typeface="Calibri"/>
              </a:rPr>
              <a:t>11</a:t>
            </a:r>
            <a:r>
              <a:rPr lang="en-US" sz="2000" b="0" i="0" u="none" strike="noStrike" cap="none" baseline="0">
                <a:solidFill>
                  <a:schemeClr val="dk1"/>
                </a:solidFill>
                <a:latin typeface="Calibri"/>
                <a:ea typeface="Calibri"/>
                <a:cs typeface="Calibri"/>
                <a:sym typeface="Calibri"/>
              </a:rPr>
              <a:t> stars per galaxy, and most stars living several billion years, the death rate of stars in a large galaxy is on the order of 1/year. Some of these stars will produce supernovae (the most massive ones). The supernova rate in galaxies provides a measurable link between number of stars and their lifetimes. </a:t>
            </a:r>
          </a:p>
        </p:txBody>
      </p:sp>
      <p:sp>
        <p:nvSpPr>
          <p:cNvPr id="103" name="Shape 103"/>
          <p:cNvSpPr/>
          <p:nvPr/>
        </p:nvSpPr>
        <p:spPr>
          <a:xfrm>
            <a:off x="381000" y="1723072"/>
            <a:ext cx="8305799" cy="1631215"/>
          </a:xfrm>
          <a:prstGeom prst="rect">
            <a:avLst/>
          </a:prstGeom>
          <a:noFill/>
          <a:ln>
            <a:noFill/>
          </a:ln>
        </p:spPr>
        <p:txBody>
          <a:bodyPr lIns="91425" tIns="45700" rIns="91425" bIns="45700" anchor="t" anchorCtr="0">
            <a:noAutofit/>
          </a:bodyPr>
          <a:lstStyle/>
          <a:p>
            <a:pPr marL="285750" marR="0" lvl="0" indent="-285750" algn="just" rtl="0">
              <a:buClr>
                <a:schemeClr val="dk1"/>
              </a:buClr>
              <a:buSzPct val="100000"/>
              <a:buFont typeface="Arial"/>
              <a:buChar char="•"/>
            </a:pPr>
            <a:r>
              <a:rPr lang="en-US" sz="2000" b="0" i="0" u="none" strike="noStrike" cap="none" baseline="0">
                <a:solidFill>
                  <a:schemeClr val="dk1"/>
                </a:solidFill>
                <a:latin typeface="Calibri"/>
                <a:ea typeface="Calibri"/>
                <a:cs typeface="Calibri"/>
                <a:sym typeface="Calibri"/>
              </a:rPr>
              <a:t>A supernova is a stellar explosion that is more energetic than a nova. Supernovae are extremely luminous and cause a burst of radiation that often briefly outshines an entire galaxy, before fading from view over several weeks or months. During this short interval a supernova can radiate as much energy as the Sun is expected to emit over its entire </a:t>
            </a:r>
            <a:r>
              <a:rPr lang="en-US" sz="2000">
                <a:solidFill>
                  <a:schemeClr val="dk1"/>
                </a:solidFill>
                <a:latin typeface="Calibri"/>
                <a:ea typeface="Calibri"/>
                <a:cs typeface="Calibri"/>
                <a:sym typeface="Calibri"/>
              </a:rPr>
              <a:t>lifespan</a:t>
            </a:r>
          </a:p>
        </p:txBody>
      </p:sp>
      <p:sp>
        <p:nvSpPr>
          <p:cNvPr id="104" name="Shape 104"/>
          <p:cNvSpPr txBox="1">
            <a:spLocks noGrp="1"/>
          </p:cNvSpPr>
          <p:nvPr>
            <p:ph type="body" idx="1"/>
          </p:nvPr>
        </p:nvSpPr>
        <p:spPr>
          <a:xfrm>
            <a:off x="304800" y="5257800"/>
            <a:ext cx="8456700" cy="990599"/>
          </a:xfrm>
          <a:prstGeom prst="rect">
            <a:avLst/>
          </a:prstGeom>
          <a:noFill/>
          <a:ln>
            <a:noFill/>
          </a:ln>
        </p:spPr>
        <p:txBody>
          <a:bodyPr lIns="91425" tIns="45700" rIns="91425" bIns="45700" anchor="t" anchorCtr="0">
            <a:noAutofit/>
          </a:bodyPr>
          <a:lstStyle/>
          <a:p>
            <a:pPr marL="342900" marR="0" lvl="0" indent="-342900" algn="l" rtl="0">
              <a:spcBef>
                <a:spcPts val="400"/>
              </a:spcBef>
              <a:buClr>
                <a:schemeClr val="dk1"/>
              </a:buClr>
              <a:buSzPct val="100000"/>
              <a:buFont typeface="Arial"/>
              <a:buChar char="•"/>
            </a:pPr>
            <a:r>
              <a:rPr lang="en-US" sz="2000" b="0" i="0" u="none" strike="noStrike" cap="none" baseline="0">
                <a:solidFill>
                  <a:schemeClr val="dk1"/>
                </a:solidFill>
                <a:latin typeface="Calibri"/>
                <a:ea typeface="Calibri"/>
                <a:cs typeface="Calibri"/>
                <a:sym typeface="Calibri"/>
              </a:rPr>
              <a:t>The estimated rate of supernova production in a galaxy the size of the Milky Way is about one every 50 years. </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endParaRPr/>
          </a:p>
        </p:txBody>
      </p:sp>
      <p:sp>
        <p:nvSpPr>
          <p:cNvPr id="263" name="Shape 263"/>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endParaRPr/>
          </a:p>
        </p:txBody>
      </p:sp>
      <p:sp>
        <p:nvSpPr>
          <p:cNvPr id="264" name="Shape 264"/>
          <p:cNvSpPr/>
          <p:nvPr/>
        </p:nvSpPr>
        <p:spPr>
          <a:xfrm>
            <a:off x="0" y="-167973"/>
            <a:ext cx="9201000" cy="7125495"/>
          </a:xfrm>
          <a:prstGeom prst="rect">
            <a:avLst/>
          </a:prstGeom>
          <a:blipFill>
            <a:blip r:embed="rId3"/>
            <a:stretch>
              <a:fillRect/>
            </a:stretch>
          </a:blipFill>
          <a:ln>
            <a:noFill/>
          </a:ln>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p:nvPr/>
        </p:nvSpPr>
        <p:spPr>
          <a:xfrm>
            <a:off x="-21182" y="-87389"/>
            <a:ext cx="9190071" cy="1218332"/>
          </a:xfrm>
          <a:prstGeom prst="rect">
            <a:avLst/>
          </a:prstGeom>
          <a:blipFill>
            <a:blip r:embed="rId3"/>
            <a:stretch>
              <a:fillRect/>
            </a:stretch>
          </a:blipFill>
          <a:ln>
            <a:noFill/>
          </a:ln>
        </p:spPr>
      </p:sp>
      <p:sp>
        <p:nvSpPr>
          <p:cNvPr id="110" name="Shape 110"/>
          <p:cNvSpPr txBox="1">
            <a:spLocks noGrp="1"/>
          </p:cNvSpPr>
          <p:nvPr>
            <p:ph type="title"/>
          </p:nvPr>
        </p:nvSpPr>
        <p:spPr>
          <a:xfrm>
            <a:off x="457200" y="46037"/>
            <a:ext cx="8229600" cy="9447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rgbClr val="FFFF00"/>
                </a:solidFill>
                <a:latin typeface="Calibri"/>
                <a:ea typeface="Calibri"/>
                <a:cs typeface="Calibri"/>
                <a:sym typeface="Calibri"/>
              </a:rPr>
              <a:t>Main Types of Supernovae</a:t>
            </a:r>
          </a:p>
        </p:txBody>
      </p:sp>
      <p:sp>
        <p:nvSpPr>
          <p:cNvPr id="111" name="Shape 111"/>
          <p:cNvSpPr txBox="1">
            <a:spLocks noGrp="1"/>
          </p:cNvSpPr>
          <p:nvPr>
            <p:ph type="body" idx="1"/>
          </p:nvPr>
        </p:nvSpPr>
        <p:spPr>
          <a:xfrm>
            <a:off x="457200" y="1219200"/>
            <a:ext cx="7848599" cy="52577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75925"/>
              <a:buFont typeface="Arial"/>
              <a:buChar char="•"/>
            </a:pPr>
            <a:r>
              <a:rPr lang="en-US" sz="1750" b="0" i="0" u="none" strike="noStrike" cap="none" baseline="0">
                <a:solidFill>
                  <a:schemeClr val="dk1"/>
                </a:solidFill>
                <a:latin typeface="Calibri"/>
                <a:ea typeface="Calibri"/>
                <a:cs typeface="Calibri"/>
                <a:sym typeface="Calibri"/>
              </a:rPr>
              <a:t>Type Ia</a:t>
            </a:r>
          </a:p>
          <a:p>
            <a:pPr marL="742950" marR="0" lvl="1" indent="-285750" algn="l" rtl="0">
              <a:spcBef>
                <a:spcPts val="560"/>
              </a:spcBef>
              <a:buClr>
                <a:schemeClr val="dk1"/>
              </a:buClr>
              <a:buSzPct val="177083"/>
              <a:buFont typeface="Arial"/>
              <a:buChar char="•"/>
            </a:pPr>
            <a:r>
              <a:rPr lang="en-US" sz="1550" b="0" i="0" u="none" strike="noStrike" cap="none" baseline="0">
                <a:solidFill>
                  <a:schemeClr val="dk1"/>
                </a:solidFill>
                <a:latin typeface="Calibri"/>
                <a:ea typeface="Calibri"/>
                <a:cs typeface="Calibri"/>
                <a:sym typeface="Calibri"/>
              </a:rPr>
              <a:t>Occur when a binary system in which a white dwarf is orbiting “close” to a less dense companion star, and accretes matter from the companion star.  Once the white dwarf has accreted enough mass to reach the Chandrasekhar limit (1.38 solar masses), it becomes thermonuclearly unstable, and collapses in a large explosion, destroying the white dwarf.</a:t>
            </a:r>
          </a:p>
          <a:p>
            <a:pPr marL="742950" marR="0" lvl="1" indent="-285750" algn="l" rtl="0">
              <a:spcBef>
                <a:spcPts val="560"/>
              </a:spcBef>
              <a:buClr>
                <a:schemeClr val="dk1"/>
              </a:buClr>
              <a:buSzPct val="177083"/>
              <a:buFont typeface="Arial"/>
              <a:buChar char="•"/>
            </a:pPr>
            <a:r>
              <a:rPr lang="en-US" sz="1550" b="0" i="0" u="none" strike="noStrike" cap="none" baseline="0">
                <a:solidFill>
                  <a:schemeClr val="dk1"/>
                </a:solidFill>
                <a:latin typeface="Calibri"/>
                <a:ea typeface="Calibri"/>
                <a:cs typeface="Calibri"/>
                <a:sym typeface="Calibri"/>
              </a:rPr>
              <a:t>These supernovae are very useful to the field of astronomy because they all peak to nearly identical absolute brightness because the white dwarfs are roughly the same mass when the explode regardless of their position in the universe.</a:t>
            </a:r>
          </a:p>
          <a:p>
            <a:pPr marL="342900" marR="0" lvl="0" indent="-342900" algn="l" rtl="0">
              <a:spcBef>
                <a:spcPts val="640"/>
              </a:spcBef>
              <a:buClr>
                <a:schemeClr val="dk1"/>
              </a:buClr>
              <a:buSzPct val="175925"/>
              <a:buFont typeface="Arial"/>
              <a:buChar char="•"/>
            </a:pPr>
            <a:r>
              <a:rPr lang="en-US" sz="1750" b="0" i="0" u="none" strike="noStrike" cap="none" baseline="0">
                <a:solidFill>
                  <a:schemeClr val="dk1"/>
                </a:solidFill>
                <a:latin typeface="Calibri"/>
                <a:ea typeface="Calibri"/>
                <a:cs typeface="Calibri"/>
                <a:sym typeface="Calibri"/>
              </a:rPr>
              <a:t>Type II</a:t>
            </a:r>
          </a:p>
          <a:p>
            <a:pPr marL="742950" marR="0" lvl="1" indent="-285750" algn="l" rtl="0">
              <a:spcBef>
                <a:spcPts val="560"/>
              </a:spcBef>
              <a:buClr>
                <a:schemeClr val="dk1"/>
              </a:buClr>
              <a:buSzPct val="177083"/>
              <a:buFont typeface="Arial"/>
              <a:buChar char="•"/>
            </a:pPr>
            <a:r>
              <a:rPr lang="en-US" sz="1550" b="0" i="0" u="none" strike="noStrike" cap="none" baseline="0">
                <a:solidFill>
                  <a:schemeClr val="dk1"/>
                </a:solidFill>
                <a:latin typeface="Calibri"/>
                <a:ea typeface="Calibri"/>
                <a:cs typeface="Calibri"/>
                <a:sym typeface="Calibri"/>
              </a:rPr>
              <a:t>Occur when stars between 8 and 40 times the mass of the Sun die.  Throughout the lifetime of a massive star, it goes through cycles of fusing different elements (main fusion fuels in order: H, He, C, Ne, O, and Si) until it builds an iron core (when Si fuses into Ni, the Ni decays into iron).  The star cannot generate enough core heat to fuse iron, so once the core reaches the Chandrasekhar limit, gravity collapses the the star.  This collapse generates immense heat in the core, creating neutrons and neutrinos, meaning neutron degeneracy pressure can stabilize the core.  With the core now stable, the outer layers of the star (which are collapsing at nearly 25% the speed of light) “bounce” off the core, and create a shock wave that blows the star apart.</a:t>
            </a:r>
          </a:p>
          <a:p>
            <a:pPr marL="742950" marR="0" lvl="1" indent="-285750" algn="l" rtl="0">
              <a:spcBef>
                <a:spcPts val="560"/>
              </a:spcBef>
              <a:buClr>
                <a:schemeClr val="dk1"/>
              </a:buClr>
              <a:buSzPct val="177083"/>
              <a:buFont typeface="Arial"/>
              <a:buChar char="•"/>
            </a:pPr>
            <a:r>
              <a:rPr lang="en-US" sz="1550" b="0" i="0" u="none" strike="noStrike" cap="none" baseline="0">
                <a:solidFill>
                  <a:schemeClr val="dk1"/>
                </a:solidFill>
                <a:latin typeface="Calibri"/>
                <a:ea typeface="Calibri"/>
                <a:cs typeface="Calibri"/>
                <a:sym typeface="Calibri"/>
              </a:rPr>
              <a:t>This is distinguishable from a Type Ia Supernova because it contains hydrogen in its spectrum.</a:t>
            </a:r>
          </a:p>
          <a:p>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p:nvPr/>
        </p:nvSpPr>
        <p:spPr>
          <a:xfrm>
            <a:off x="-78535" y="-148438"/>
            <a:ext cx="9332522" cy="1333965"/>
          </a:xfrm>
          <a:prstGeom prst="rect">
            <a:avLst/>
          </a:prstGeom>
          <a:blipFill>
            <a:blip r:embed="rId3"/>
            <a:stretch>
              <a:fillRect/>
            </a:stretch>
          </a:blipFill>
          <a:ln>
            <a:noFill/>
          </a:ln>
        </p:spPr>
      </p:sp>
      <p:sp>
        <p:nvSpPr>
          <p:cNvPr id="117" name="Shape 117"/>
          <p:cNvSpPr txBox="1">
            <a:spLocks noGrp="1"/>
          </p:cNvSpPr>
          <p:nvPr>
            <p:ph type="title"/>
          </p:nvPr>
        </p:nvSpPr>
        <p:spPr>
          <a:xfrm>
            <a:off x="457200" y="-30162"/>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0" i="0" u="none" strike="noStrike" cap="none" baseline="0">
                <a:solidFill>
                  <a:srgbClr val="FFFF00"/>
                </a:solidFill>
                <a:latin typeface="Calibri"/>
                <a:ea typeface="Calibri"/>
                <a:cs typeface="Calibri"/>
                <a:sym typeface="Calibri"/>
              </a:rPr>
              <a:t>Supernova Light Curves and Spectra</a:t>
            </a:r>
          </a:p>
        </p:txBody>
      </p:sp>
      <p:sp>
        <p:nvSpPr>
          <p:cNvPr id="118" name="Shape 118"/>
          <p:cNvSpPr/>
          <p:nvPr/>
        </p:nvSpPr>
        <p:spPr>
          <a:xfrm>
            <a:off x="380600" y="3676585"/>
            <a:ext cx="4334624" cy="2878086"/>
          </a:xfrm>
          <a:prstGeom prst="rect">
            <a:avLst/>
          </a:prstGeom>
          <a:blipFill>
            <a:blip r:embed="rId4"/>
            <a:stretch>
              <a:fillRect/>
            </a:stretch>
          </a:blipFill>
        </p:spPr>
      </p:sp>
      <p:sp>
        <p:nvSpPr>
          <p:cNvPr id="119" name="Shape 119"/>
          <p:cNvSpPr txBox="1">
            <a:spLocks noGrp="1"/>
          </p:cNvSpPr>
          <p:nvPr>
            <p:ph type="body" idx="1"/>
          </p:nvPr>
        </p:nvSpPr>
        <p:spPr>
          <a:xfrm>
            <a:off x="4873625" y="1382712"/>
            <a:ext cx="4041900" cy="1589099"/>
          </a:xfrm>
          <a:prstGeom prst="rect">
            <a:avLst/>
          </a:prstGeom>
          <a:noFill/>
          <a:ln>
            <a:noFill/>
          </a:ln>
        </p:spPr>
        <p:txBody>
          <a:bodyPr lIns="91425" tIns="45700" rIns="91425" bIns="45700" anchor="b" anchorCtr="0">
            <a:noAutofit/>
          </a:bodyPr>
          <a:lstStyle/>
          <a:p>
            <a:pPr marL="0" marR="0" lvl="0" indent="0" algn="l" rtl="0">
              <a:spcBef>
                <a:spcPts val="480"/>
              </a:spcBef>
              <a:buClr>
                <a:schemeClr val="dk1"/>
              </a:buClr>
              <a:buSzPct val="25000"/>
              <a:buFont typeface="Calibri"/>
              <a:buNone/>
            </a:pPr>
            <a:r>
              <a:rPr lang="en-US" sz="2200" b="0" i="0" u="none" strike="noStrike" cap="none" baseline="0">
                <a:solidFill>
                  <a:schemeClr val="dk1"/>
                </a:solidFill>
                <a:latin typeface="Calibri"/>
                <a:ea typeface="Calibri"/>
                <a:cs typeface="Calibri"/>
                <a:sym typeface="Calibri"/>
              </a:rPr>
              <a:t>This flow chart notes the major differences in observable atoms in the spectra of different types of supernovae.</a:t>
            </a:r>
          </a:p>
        </p:txBody>
      </p:sp>
      <p:sp>
        <p:nvSpPr>
          <p:cNvPr id="120" name="Shape 120"/>
          <p:cNvSpPr/>
          <p:nvPr/>
        </p:nvSpPr>
        <p:spPr>
          <a:xfrm>
            <a:off x="5181600" y="3276600"/>
            <a:ext cx="3631786" cy="3371666"/>
          </a:xfrm>
          <a:prstGeom prst="rect">
            <a:avLst/>
          </a:prstGeom>
          <a:blipFill>
            <a:blip r:embed="rId5"/>
            <a:stretch>
              <a:fillRect/>
            </a:stretch>
          </a:blipFill>
        </p:spPr>
      </p:sp>
      <p:sp>
        <p:nvSpPr>
          <p:cNvPr id="121" name="Shape 121"/>
          <p:cNvSpPr txBox="1">
            <a:spLocks noGrp="1"/>
          </p:cNvSpPr>
          <p:nvPr>
            <p:ph type="body" idx="2"/>
          </p:nvPr>
        </p:nvSpPr>
        <p:spPr>
          <a:xfrm>
            <a:off x="232759" y="978482"/>
            <a:ext cx="4358400" cy="2597999"/>
          </a:xfrm>
          <a:prstGeom prst="rect">
            <a:avLst/>
          </a:prstGeom>
          <a:noFill/>
          <a:ln>
            <a:noFill/>
          </a:ln>
        </p:spPr>
        <p:txBody>
          <a:bodyPr lIns="91425" tIns="45700" rIns="91425" bIns="45700" anchor="b" anchorCtr="0">
            <a:noAutofit/>
          </a:bodyPr>
          <a:lstStyle/>
          <a:p>
            <a:pPr marL="0" marR="0" lvl="0" indent="0" rtl="0">
              <a:spcBef>
                <a:spcPts val="480"/>
              </a:spcBef>
              <a:buClr>
                <a:schemeClr val="dk1"/>
              </a:buClr>
              <a:buSzPct val="25000"/>
              <a:buFont typeface="Calibri"/>
              <a:buNone/>
            </a:pPr>
            <a:r>
              <a:rPr lang="en-US" sz="2400" b="0" i="0" u="none" strike="noStrike" cap="none" baseline="0">
                <a:solidFill>
                  <a:schemeClr val="dk1"/>
                </a:solidFill>
                <a:latin typeface="Calibri"/>
                <a:ea typeface="Calibri"/>
                <a:cs typeface="Calibri"/>
                <a:sym typeface="Calibri"/>
              </a:rPr>
              <a:t>This image shows the difference between Type I and Type II Supernovae light curves.  This difference is needed in order to distinguish which one has been observed.</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p:nvPr/>
        </p:nvSpPr>
        <p:spPr>
          <a:xfrm>
            <a:off x="-70207" y="-92431"/>
            <a:ext cx="9352880" cy="1652944"/>
          </a:xfrm>
          <a:prstGeom prst="rect">
            <a:avLst/>
          </a:prstGeom>
          <a:blipFill>
            <a:blip r:embed="rId3"/>
            <a:stretch>
              <a:fillRect/>
            </a:stretch>
          </a:blipFill>
          <a:ln>
            <a:noFill/>
          </a:ln>
        </p:spPr>
      </p:sp>
      <p:sp>
        <p:nvSpPr>
          <p:cNvPr id="127" name="Shape 12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a:solidFill>
                  <a:srgbClr val="FFFF00"/>
                </a:solidFill>
              </a:rPr>
              <a:t>Spectra</a:t>
            </a:r>
          </a:p>
        </p:txBody>
      </p:sp>
      <p:sp>
        <p:nvSpPr>
          <p:cNvPr id="128" name="Shape 128"/>
          <p:cNvSpPr/>
          <p:nvPr/>
        </p:nvSpPr>
        <p:spPr>
          <a:xfrm>
            <a:off x="13231" y="1716532"/>
            <a:ext cx="5354817" cy="4653538"/>
          </a:xfrm>
          <a:prstGeom prst="rect">
            <a:avLst/>
          </a:prstGeom>
          <a:blipFill>
            <a:blip r:embed="rId4"/>
            <a:stretch>
              <a:fillRect/>
            </a:stretch>
          </a:blipFill>
        </p:spPr>
      </p:sp>
      <p:sp>
        <p:nvSpPr>
          <p:cNvPr id="129" name="Shape 129"/>
          <p:cNvSpPr txBox="1">
            <a:spLocks noGrp="1"/>
          </p:cNvSpPr>
          <p:nvPr>
            <p:ph type="body" idx="1"/>
          </p:nvPr>
        </p:nvSpPr>
        <p:spPr>
          <a:xfrm>
            <a:off x="5499519" y="1676400"/>
            <a:ext cx="3415499" cy="4526100"/>
          </a:xfrm>
          <a:prstGeom prst="rect">
            <a:avLst/>
          </a:prstGeom>
          <a:noFill/>
          <a:ln>
            <a:noFill/>
          </a:ln>
        </p:spPr>
        <p:txBody>
          <a:bodyPr lIns="91425" tIns="45700" rIns="91425" bIns="45700" anchor="t" anchorCtr="0">
            <a:noAutofit/>
          </a:bodyPr>
          <a:lstStyle/>
          <a:p>
            <a:pPr marL="0" marR="0" lvl="0" indent="0" algn="just" rtl="0">
              <a:spcBef>
                <a:spcPts val="560"/>
              </a:spcBef>
              <a:buNone/>
            </a:pPr>
            <a:r>
              <a:rPr lang="en-US" sz="2400" b="0" i="0" u="none" strike="noStrike" cap="none" baseline="0">
                <a:solidFill>
                  <a:schemeClr val="dk1"/>
                </a:solidFill>
                <a:latin typeface="Calibri"/>
                <a:ea typeface="Calibri"/>
                <a:cs typeface="Calibri"/>
                <a:sym typeface="Calibri"/>
              </a:rPr>
              <a:t>Seen here are generic images of spectra from supernova explosions.  As mentioned, the Type I has strong Si lines and no H lines, and Type II has strong H lines.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p:nvPr/>
        </p:nvSpPr>
        <p:spPr>
          <a:xfrm>
            <a:off x="-27235" y="2684"/>
            <a:ext cx="9177410" cy="1557828"/>
          </a:xfrm>
          <a:prstGeom prst="rect">
            <a:avLst/>
          </a:prstGeom>
          <a:blipFill>
            <a:blip r:embed="rId3"/>
            <a:stretch>
              <a:fillRect/>
            </a:stretch>
          </a:blipFill>
          <a:ln>
            <a:noFill/>
          </a:ln>
        </p:spPr>
      </p:sp>
      <p:sp>
        <p:nvSpPr>
          <p:cNvPr id="135" name="Shape 135"/>
          <p:cNvSpPr txBox="1">
            <a:spLocks noGrp="1"/>
          </p:cNvSpPr>
          <p:nvPr>
            <p:ph type="title"/>
          </p:nvPr>
        </p:nvSpPr>
        <p:spPr>
          <a:xfrm>
            <a:off x="457200" y="198437"/>
            <a:ext cx="8229600" cy="1143000"/>
          </a:xfrm>
          <a:prstGeom prst="rect">
            <a:avLst/>
          </a:prstGeom>
        </p:spPr>
        <p:txBody>
          <a:bodyPr lIns="91425" tIns="91425" rIns="91425" bIns="91425" anchor="ctr" anchorCtr="0">
            <a:noAutofit/>
          </a:bodyPr>
          <a:lstStyle/>
          <a:p>
            <a:pPr>
              <a:buNone/>
            </a:pPr>
            <a:r>
              <a:rPr lang="en-US">
                <a:solidFill>
                  <a:srgbClr val="FFFF00"/>
                </a:solidFill>
              </a:rPr>
              <a:t>This is a compilation of Supernova discoveries since 1885</a:t>
            </a:r>
          </a:p>
        </p:txBody>
      </p:sp>
      <p:sp>
        <p:nvSpPr>
          <p:cNvPr id="136" name="Shape 136"/>
          <p:cNvSpPr txBox="1">
            <a:spLocks noGrp="1"/>
          </p:cNvSpPr>
          <p:nvPr>
            <p:ph type="body" idx="1"/>
          </p:nvPr>
        </p:nvSpPr>
        <p:spPr>
          <a:xfrm>
            <a:off x="457200" y="5875160"/>
            <a:ext cx="8229600" cy="632100"/>
          </a:xfrm>
          <a:prstGeom prst="rect">
            <a:avLst/>
          </a:prstGeom>
        </p:spPr>
        <p:txBody>
          <a:bodyPr lIns="91425" tIns="91425" rIns="91425" bIns="91425" anchor="t" anchorCtr="0">
            <a:noAutofit/>
          </a:bodyPr>
          <a:lstStyle/>
          <a:p>
            <a:pPr marL="120650" indent="0">
              <a:buNone/>
            </a:pPr>
            <a:r>
              <a:rPr lang="en-US" sz="2400" u="sng">
                <a:solidFill>
                  <a:schemeClr val="hlink"/>
                </a:solidFill>
                <a:hlinkClick r:id="rId4"/>
              </a:rPr>
              <a:t>http://upload.wikimedia.org/wikipedia/commons/5/53/Sn_discoveries.gif</a:t>
            </a:r>
          </a:p>
        </p:txBody>
      </p:sp>
      <p:sp>
        <p:nvSpPr>
          <p:cNvPr id="137" name="Shape 137"/>
          <p:cNvSpPr/>
          <p:nvPr/>
        </p:nvSpPr>
        <p:spPr>
          <a:xfrm>
            <a:off x="240351" y="1722437"/>
            <a:ext cx="8663297" cy="4318093"/>
          </a:xfrm>
          <a:prstGeom prst="rect">
            <a:avLst/>
          </a:prstGeom>
          <a:blipFill>
            <a:blip r:embed="rId5"/>
            <a:stretch>
              <a:fillRect/>
            </a:stretch>
          </a:blipFill>
          <a:ln>
            <a:noFill/>
          </a:ln>
        </p:spPr>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p:nvPr/>
        </p:nvSpPr>
        <p:spPr>
          <a:xfrm>
            <a:off x="-29514" y="-110702"/>
            <a:ext cx="9190096" cy="1299739"/>
          </a:xfrm>
          <a:prstGeom prst="rect">
            <a:avLst/>
          </a:prstGeom>
          <a:blipFill>
            <a:blip r:embed="rId3"/>
            <a:stretch>
              <a:fillRect/>
            </a:stretch>
          </a:blipFill>
          <a:ln>
            <a:noFill/>
          </a:ln>
        </p:spPr>
      </p:sp>
      <p:sp>
        <p:nvSpPr>
          <p:cNvPr id="143" name="Shape 143"/>
          <p:cNvSpPr txBox="1">
            <a:spLocks noGrp="1"/>
          </p:cNvSpPr>
          <p:nvPr>
            <p:ph type="title"/>
          </p:nvPr>
        </p:nvSpPr>
        <p:spPr>
          <a:xfrm>
            <a:off x="280443" y="-30162"/>
            <a:ext cx="91098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3200" b="1" i="0" u="none" strike="noStrike" cap="none" baseline="0">
                <a:solidFill>
                  <a:srgbClr val="FFFF00"/>
                </a:solidFill>
                <a:latin typeface="Calibri"/>
                <a:ea typeface="Calibri"/>
                <a:cs typeface="Calibri"/>
                <a:sym typeface="Calibri"/>
              </a:rPr>
              <a:t>Existing Telescopes used to search for </a:t>
            </a:r>
            <a:r>
              <a:rPr lang="en-US" sz="3200" b="1">
                <a:solidFill>
                  <a:srgbClr val="FFFF00"/>
                </a:solidFill>
              </a:rPr>
              <a:t>S</a:t>
            </a:r>
            <a:r>
              <a:rPr lang="en-US" sz="3200" b="1" i="0" u="none" strike="noStrike" cap="none" baseline="0">
                <a:solidFill>
                  <a:srgbClr val="FFFF00"/>
                </a:solidFill>
                <a:latin typeface="Calibri"/>
                <a:ea typeface="Calibri"/>
                <a:cs typeface="Calibri"/>
                <a:sym typeface="Calibri"/>
              </a:rPr>
              <a:t>upernovae</a:t>
            </a:r>
          </a:p>
        </p:txBody>
      </p:sp>
      <p:sp>
        <p:nvSpPr>
          <p:cNvPr id="144" name="Shape 144"/>
          <p:cNvSpPr txBox="1">
            <a:spLocks noGrp="1"/>
          </p:cNvSpPr>
          <p:nvPr>
            <p:ph type="body" idx="1"/>
          </p:nvPr>
        </p:nvSpPr>
        <p:spPr>
          <a:xfrm>
            <a:off x="140230" y="1371600"/>
            <a:ext cx="8968799" cy="5388000"/>
          </a:xfrm>
          <a:prstGeom prst="rect">
            <a:avLst/>
          </a:prstGeom>
          <a:noFill/>
          <a:ln>
            <a:noFill/>
          </a:ln>
        </p:spPr>
        <p:txBody>
          <a:bodyPr lIns="91425" tIns="45700" rIns="91425" bIns="45700" anchor="t" anchorCtr="0">
            <a:noAutofit/>
          </a:bodyPr>
          <a:lstStyle/>
          <a:p>
            <a:pPr marL="0" marR="0" lvl="0" indent="0" algn="l" rtl="0">
              <a:lnSpc>
                <a:spcPct val="115000"/>
              </a:lnSpc>
              <a:spcBef>
                <a:spcPts val="560"/>
              </a:spcBef>
              <a:buClr>
                <a:schemeClr val="dk1"/>
              </a:buClr>
              <a:buSzPct val="118055"/>
              <a:buFont typeface="Arial"/>
              <a:buChar char="•"/>
            </a:pPr>
            <a:r>
              <a:rPr lang="en-US" sz="2400" b="0" i="0" u="none" strike="noStrike" cap="none" baseline="0">
                <a:solidFill>
                  <a:schemeClr val="dk1"/>
                </a:solidFill>
              </a:rPr>
              <a:t> </a:t>
            </a:r>
            <a:r>
              <a:rPr lang="en-US" sz="2400"/>
              <a:t>SDSS: Sloan Digital Sky Survey</a:t>
            </a:r>
          </a:p>
          <a:p>
            <a:pPr marL="0" marR="0" lvl="0" indent="0" algn="l" rtl="0">
              <a:lnSpc>
                <a:spcPct val="115000"/>
              </a:lnSpc>
              <a:spcBef>
                <a:spcPts val="560"/>
              </a:spcBef>
              <a:buClr>
                <a:schemeClr val="dk1"/>
              </a:buClr>
              <a:buSzPct val="118055"/>
              <a:buFont typeface="Arial"/>
              <a:buChar char="•"/>
            </a:pPr>
            <a:r>
              <a:rPr lang="en-US" sz="2400"/>
              <a:t> </a:t>
            </a:r>
            <a:r>
              <a:rPr lang="en-US" sz="2400" b="0" i="0" u="none" strike="noStrike" cap="none" baseline="0">
                <a:solidFill>
                  <a:schemeClr val="dk1"/>
                </a:solidFill>
              </a:rPr>
              <a:t>KAIT: Katzman Automatic Imaging Telescope at the Lick        Observatory (LOSS)</a:t>
            </a:r>
          </a:p>
          <a:p>
            <a:pPr marL="0" marR="0" lvl="0" indent="0" algn="l" rtl="0">
              <a:lnSpc>
                <a:spcPct val="115000"/>
              </a:lnSpc>
              <a:spcBef>
                <a:spcPts val="560"/>
              </a:spcBef>
              <a:buClr>
                <a:schemeClr val="dk1"/>
              </a:buClr>
              <a:buSzPct val="118055"/>
              <a:buFont typeface="Arial"/>
              <a:buChar char="•"/>
            </a:pPr>
            <a:r>
              <a:rPr lang="en-US" sz="2400" b="0" i="0" u="none" strike="noStrike" cap="none" baseline="0">
                <a:solidFill>
                  <a:schemeClr val="dk1"/>
                </a:solidFill>
              </a:rPr>
              <a:t> MHO: Madawaska Highlands Observatory </a:t>
            </a:r>
          </a:p>
          <a:p>
            <a:pPr marL="0" marR="0" lvl="0" indent="0" algn="l" rtl="0">
              <a:lnSpc>
                <a:spcPct val="115000"/>
              </a:lnSpc>
              <a:spcBef>
                <a:spcPts val="560"/>
              </a:spcBef>
              <a:buClr>
                <a:schemeClr val="dk1"/>
              </a:buClr>
              <a:buSzPct val="118055"/>
              <a:buFont typeface="Arial"/>
              <a:buChar char="•"/>
            </a:pPr>
            <a:r>
              <a:rPr lang="en-US" sz="2400" b="0" i="0" u="none" strike="noStrike" cap="none" baseline="0">
                <a:solidFill>
                  <a:schemeClr val="dk1"/>
                </a:solidFill>
              </a:rPr>
              <a:t> BOSS-Backyard Observatory </a:t>
            </a:r>
          </a:p>
          <a:p>
            <a:pPr marL="0" marR="0" lvl="0" indent="0" algn="l" rtl="0">
              <a:lnSpc>
                <a:spcPct val="115000"/>
              </a:lnSpc>
              <a:spcBef>
                <a:spcPts val="560"/>
              </a:spcBef>
              <a:buClr>
                <a:schemeClr val="dk1"/>
              </a:buClr>
              <a:buSzPct val="118055"/>
              <a:buFont typeface="Arial"/>
              <a:buChar char="•"/>
            </a:pPr>
            <a:r>
              <a:rPr lang="en-US" sz="2400" b="0" i="0" u="none" strike="noStrike" cap="none" baseline="0">
                <a:solidFill>
                  <a:schemeClr val="dk1"/>
                </a:solidFill>
              </a:rPr>
              <a:t> Puckett Observatory </a:t>
            </a:r>
          </a:p>
          <a:p>
            <a:pPr marL="0" marR="0" lvl="0" indent="0" algn="l" rtl="0">
              <a:lnSpc>
                <a:spcPct val="115000"/>
              </a:lnSpc>
              <a:spcBef>
                <a:spcPts val="560"/>
              </a:spcBef>
              <a:buClr>
                <a:schemeClr val="dk1"/>
              </a:buClr>
              <a:buSzPct val="118055"/>
              <a:buFont typeface="Arial"/>
              <a:buChar char="•"/>
            </a:pPr>
            <a:r>
              <a:rPr lang="en-US" sz="2400" b="0" i="0" u="none" strike="noStrike" cap="none" baseline="0">
                <a:solidFill>
                  <a:schemeClr val="dk1"/>
                </a:solidFill>
              </a:rPr>
              <a:t> </a:t>
            </a:r>
            <a:r>
              <a:rPr lang="en-US" sz="2400"/>
              <a:t>The CfA Supernova Group (High-z Supernova Search)</a:t>
            </a:r>
          </a:p>
          <a:p>
            <a:pPr marL="0" marR="0" lvl="0" indent="0" algn="l" rtl="0">
              <a:lnSpc>
                <a:spcPct val="115000"/>
              </a:lnSpc>
              <a:spcBef>
                <a:spcPts val="560"/>
              </a:spcBef>
              <a:buClr>
                <a:schemeClr val="dk1"/>
              </a:buClr>
              <a:buSzPct val="118055"/>
              <a:buFont typeface="Arial"/>
              <a:buChar char="•"/>
            </a:pPr>
            <a:r>
              <a:rPr lang="en-US" sz="2400"/>
              <a:t> </a:t>
            </a:r>
            <a:r>
              <a:rPr lang="en-US" sz="2400" b="0" i="0" u="none" strike="noStrike" cap="none" baseline="0">
                <a:solidFill>
                  <a:schemeClr val="dk1"/>
                </a:solidFill>
              </a:rPr>
              <a:t>Hubble Space Telescope (Supernova Cosmology Project)</a:t>
            </a:r>
          </a:p>
          <a:p>
            <a:pPr marL="0" marR="0" lvl="0" indent="0" algn="l" rtl="0">
              <a:lnSpc>
                <a:spcPct val="115000"/>
              </a:lnSpc>
              <a:spcBef>
                <a:spcPts val="560"/>
              </a:spcBef>
              <a:buClr>
                <a:schemeClr val="dk1"/>
              </a:buClr>
              <a:buSzPct val="118055"/>
              <a:buFont typeface="Arial"/>
              <a:buChar char="•"/>
            </a:pPr>
            <a:r>
              <a:rPr lang="en-US" sz="2400" i="0" u="none" strike="noStrike" cap="none" baseline="0">
                <a:solidFill>
                  <a:schemeClr val="dk1"/>
                </a:solidFill>
              </a:rPr>
              <a:t> </a:t>
            </a:r>
            <a:r>
              <a:rPr lang="en-US" sz="2400">
                <a:solidFill>
                  <a:srgbClr val="000000"/>
                </a:solidFill>
              </a:rPr>
              <a:t>ESSENCE: Equation of State: SupErNovae trace Cosmic Expansion "</a:t>
            </a:r>
          </a:p>
          <a:p>
            <a:pPr marL="0" marR="0" lvl="0" indent="0" algn="l" rtl="0">
              <a:lnSpc>
                <a:spcPct val="115000"/>
              </a:lnSpc>
              <a:spcBef>
                <a:spcPts val="560"/>
              </a:spcBef>
              <a:buClr>
                <a:schemeClr val="dk1"/>
              </a:buClr>
              <a:buSzPct val="118055"/>
              <a:buFont typeface="Arial"/>
              <a:buChar char="•"/>
            </a:pPr>
            <a:r>
              <a:rPr lang="en-US" sz="2400"/>
              <a:t> </a:t>
            </a:r>
            <a:r>
              <a:rPr lang="en-US" sz="2400" b="0" i="0" u="none" strike="noStrike" cap="none" baseline="0">
                <a:solidFill>
                  <a:schemeClr val="dk1"/>
                </a:solidFill>
              </a:rPr>
              <a:t>The CBA Belgium Automated Supernova-Search Program</a:t>
            </a:r>
          </a:p>
          <a:p>
            <a:pPr marL="0" marR="0" lvl="0" indent="0" algn="l" rtl="0">
              <a:lnSpc>
                <a:spcPct val="115000"/>
              </a:lnSpc>
              <a:spcBef>
                <a:spcPts val="560"/>
              </a:spcBef>
              <a:buClr>
                <a:schemeClr val="dk1"/>
              </a:buClr>
              <a:buSzPct val="118055"/>
              <a:buFont typeface="Arial"/>
              <a:buChar char="•"/>
            </a:pPr>
            <a:r>
              <a:rPr lang="en-US" sz="2400">
                <a:solidFill>
                  <a:srgbClr val="000000"/>
                </a:solidFill>
              </a:rPr>
              <a:t> SNLS:</a:t>
            </a:r>
            <a:r>
              <a:rPr lang="en-US" sz="2400" b="1">
                <a:solidFill>
                  <a:srgbClr val="000000"/>
                </a:solidFill>
              </a:rPr>
              <a:t> </a:t>
            </a:r>
            <a:r>
              <a:rPr lang="en-US" sz="2400">
                <a:solidFill>
                  <a:srgbClr val="000000"/>
                </a:solidFill>
              </a:rPr>
              <a:t>Supernova Legacy Survey</a:t>
            </a:r>
          </a:p>
          <a:p>
            <a:pPr marL="0" marR="0" lvl="0" indent="0" algn="l" rtl="0">
              <a:lnSpc>
                <a:spcPct val="115000"/>
              </a:lnSpc>
              <a:spcBef>
                <a:spcPts val="560"/>
              </a:spcBef>
              <a:buClr>
                <a:schemeClr val="dk1"/>
              </a:buClr>
              <a:buSzPct val="118055"/>
              <a:buFont typeface="Arial"/>
              <a:buChar char="•"/>
            </a:pPr>
            <a:r>
              <a:rPr lang="en-US" sz="2400">
                <a:solidFill>
                  <a:srgbClr val="000000"/>
                </a:solidFill>
              </a:rPr>
              <a:t> SN factory: The Nearby Supernova Factory</a:t>
            </a:r>
          </a:p>
          <a:p>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dt" idx="10"/>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buSzPct val="25000"/>
              <a:buNone/>
            </a:pPr>
            <a:r>
              <a:rPr lang="en-US"/>
              <a:t> </a:t>
            </a:r>
          </a:p>
        </p:txBody>
      </p:sp>
      <p:sp>
        <p:nvSpPr>
          <p:cNvPr id="150" name="Shape 150"/>
          <p:cNvSpPr txBox="1">
            <a:spLocks noGrp="1"/>
          </p:cNvSpPr>
          <p:nvPr>
            <p:ph type="body" idx="1"/>
          </p:nvPr>
        </p:nvSpPr>
        <p:spPr>
          <a:xfrm>
            <a:off x="371475" y="-6350"/>
            <a:ext cx="8235900" cy="7019099"/>
          </a:xfrm>
          <a:prstGeom prst="rect">
            <a:avLst/>
          </a:prstGeom>
          <a:noFill/>
          <a:ln>
            <a:noFill/>
          </a:ln>
        </p:spPr>
        <p:txBody>
          <a:bodyPr lIns="91425" tIns="45700" rIns="91425" bIns="45700" anchor="t" anchorCtr="0">
            <a:noAutofit/>
          </a:bodyPr>
          <a:lstStyle/>
          <a:p>
            <a:pPr marL="457200" marR="0" lvl="0" indent="-317500" algn="l" rtl="0">
              <a:lnSpc>
                <a:spcPct val="80000"/>
              </a:lnSpc>
              <a:spcBef>
                <a:spcPts val="640"/>
              </a:spcBef>
              <a:buClr>
                <a:schemeClr val="dk1"/>
              </a:buClr>
              <a:buSzPct val="116666"/>
              <a:buFont typeface="Arial"/>
              <a:buChar char="•"/>
            </a:pPr>
            <a:r>
              <a:rPr lang="en-US" sz="2000" b="1" i="0" u="none" strike="noStrike" cap="none" baseline="0">
                <a:solidFill>
                  <a:schemeClr val="dk1"/>
                </a:solidFill>
                <a:latin typeface="Calibri"/>
                <a:ea typeface="Calibri"/>
                <a:cs typeface="Calibri"/>
                <a:sym typeface="Calibri"/>
              </a:rPr>
              <a:t>BOSS-Backyard Observatory (</a:t>
            </a:r>
            <a:r>
              <a:rPr lang="en-US" sz="2000" b="1"/>
              <a:t>over hundreds since 2008</a:t>
            </a:r>
            <a:r>
              <a:rPr lang="en-US" sz="2000" b="1" i="0" u="none" strike="noStrike" cap="none" baseline="0">
                <a:solidFill>
                  <a:schemeClr val="dk1"/>
                </a:solidFill>
                <a:latin typeface="Calibri"/>
                <a:ea typeface="Calibri"/>
                <a:cs typeface="Calibri"/>
                <a:sym typeface="Calibri"/>
              </a:rPr>
              <a:t>)</a:t>
            </a:r>
          </a:p>
          <a:p>
            <a:pPr marL="0" marR="0" lvl="0" indent="0" algn="l" rtl="0">
              <a:lnSpc>
                <a:spcPct val="80000"/>
              </a:lnSpc>
              <a:spcBef>
                <a:spcPts val="480"/>
              </a:spcBef>
              <a:buNone/>
            </a:pPr>
            <a:r>
              <a:rPr lang="en-US" sz="2000" b="0" i="0" u="none" strike="noStrike" cap="none" baseline="0">
                <a:solidFill>
                  <a:schemeClr val="dk1"/>
                </a:solidFill>
                <a:latin typeface="Calibri"/>
                <a:ea typeface="Calibri"/>
                <a:cs typeface="Calibri"/>
                <a:sym typeface="Calibri"/>
              </a:rPr>
              <a:t>an amateur collaboration worked together as a group since mid 2008 to search, discover, record, and report new supernovae in the southern sky.</a:t>
            </a:r>
          </a:p>
          <a:p>
            <a:pPr marL="0" marR="0" lvl="0" indent="0" algn="l" rtl="0">
              <a:lnSpc>
                <a:spcPct val="80000"/>
              </a:lnSpc>
              <a:spcBef>
                <a:spcPts val="480"/>
              </a:spcBef>
              <a:buNone/>
            </a:pPr>
            <a:r>
              <a:rPr lang="en-US" sz="2000" b="0" i="0" u="none" strike="noStrike" cap="none" baseline="0">
                <a:solidFill>
                  <a:schemeClr val="hlink"/>
                </a:solidFill>
                <a:latin typeface="Calibri"/>
                <a:ea typeface="Calibri"/>
                <a:cs typeface="Calibri"/>
                <a:sym typeface="Calibri"/>
              </a:rPr>
              <a:t>http://www.bosssupernova.com/</a:t>
            </a:r>
          </a:p>
          <a:p>
            <a:pPr marL="457200" lvl="0" indent="-317500" rtl="0">
              <a:buClr>
                <a:schemeClr val="dk1"/>
              </a:buClr>
              <a:buSzPct val="116666"/>
              <a:buFont typeface="Arial"/>
              <a:buChar char="•"/>
            </a:pPr>
            <a:r>
              <a:rPr lang="en-US" sz="2000" b="1"/>
              <a:t>Puckett Observatory (270 Supernova since 1994)</a:t>
            </a:r>
          </a:p>
          <a:p>
            <a:pPr marL="0" lvl="0" indent="0" rtl="0">
              <a:spcBef>
                <a:spcPts val="480"/>
              </a:spcBef>
              <a:buNone/>
            </a:pPr>
            <a:r>
              <a:rPr lang="en-US" sz="2000"/>
              <a:t>a private facility, owned and operated by amateur astronomer Tim Puckett, located in the state of Georgia, United States. It is dedicated to the discovery of supernovae, and the study of comets.</a:t>
            </a:r>
          </a:p>
          <a:p>
            <a:pPr marL="0" lvl="0" indent="0" rtl="0">
              <a:spcBef>
                <a:spcPts val="480"/>
              </a:spcBef>
              <a:buNone/>
            </a:pPr>
            <a:r>
              <a:rPr lang="en-US" sz="2000">
                <a:solidFill>
                  <a:schemeClr val="hlink"/>
                </a:solidFill>
              </a:rPr>
              <a:t>http://www.cometwatch.com/</a:t>
            </a:r>
          </a:p>
          <a:p>
            <a:pPr marL="457200" lvl="0" indent="-317500" rtl="0">
              <a:lnSpc>
                <a:spcPct val="80000"/>
              </a:lnSpc>
              <a:spcBef>
                <a:spcPts val="560"/>
              </a:spcBef>
              <a:buClr>
                <a:schemeClr val="dk1"/>
              </a:buClr>
              <a:buSzPct val="116666"/>
              <a:buFont typeface="Arial"/>
              <a:buChar char="•"/>
            </a:pPr>
            <a:r>
              <a:rPr lang="en-US" sz="2000" b="1"/>
              <a:t>The CfA Supernova Group</a:t>
            </a:r>
          </a:p>
          <a:p>
            <a:pPr marL="0" lvl="0" indent="0" rtl="0">
              <a:lnSpc>
                <a:spcPct val="80000"/>
              </a:lnSpc>
              <a:spcBef>
                <a:spcPts val="560"/>
              </a:spcBef>
              <a:buNone/>
            </a:pPr>
            <a:r>
              <a:rPr lang="en-US" sz="2000"/>
              <a:t>conduct supernova-related research at the Harvard-Smithsonian Center for Astrophysics (CfA)</a:t>
            </a:r>
          </a:p>
          <a:p>
            <a:pPr marL="0" lvl="0" indent="0" rtl="0">
              <a:lnSpc>
                <a:spcPct val="80000"/>
              </a:lnSpc>
              <a:spcBef>
                <a:spcPts val="560"/>
              </a:spcBef>
              <a:buNone/>
            </a:pPr>
            <a:r>
              <a:rPr lang="en-US" sz="2000">
                <a:solidFill>
                  <a:srgbClr val="0000FF"/>
                </a:solidFill>
              </a:rPr>
              <a:t>http://www.cfa.harvard.edu/supernova/index.html</a:t>
            </a:r>
          </a:p>
          <a:p>
            <a:pPr marL="457200" lvl="0" indent="-317500" rtl="0">
              <a:lnSpc>
                <a:spcPct val="80000"/>
              </a:lnSpc>
              <a:spcBef>
                <a:spcPts val="560"/>
              </a:spcBef>
              <a:buClr>
                <a:schemeClr val="dk1"/>
              </a:buClr>
              <a:buSzPct val="116666"/>
              <a:buFont typeface="Arial"/>
              <a:buChar char="•"/>
            </a:pPr>
            <a:r>
              <a:rPr lang="en-US" sz="2000" b="1">
                <a:solidFill>
                  <a:srgbClr val="000000"/>
                </a:solidFill>
              </a:rPr>
              <a:t>SN factory: By over 600 by September 20, 2008</a:t>
            </a:r>
          </a:p>
          <a:p>
            <a:pPr marL="0" lvl="0" indent="0" rtl="0">
              <a:lnSpc>
                <a:spcPct val="80000"/>
              </a:lnSpc>
              <a:spcBef>
                <a:spcPts val="560"/>
              </a:spcBef>
              <a:buNone/>
            </a:pPr>
            <a:r>
              <a:rPr lang="en-US" sz="2000">
                <a:solidFill>
                  <a:srgbClr val="0000FF"/>
                </a:solidFill>
              </a:rPr>
              <a:t>http://snfactory.lbl.gov/</a:t>
            </a:r>
          </a:p>
          <a:p>
            <a:pPr marL="457200" lvl="0" indent="-317500" rtl="0">
              <a:lnSpc>
                <a:spcPct val="80000"/>
              </a:lnSpc>
              <a:spcBef>
                <a:spcPts val="560"/>
              </a:spcBef>
              <a:buClr>
                <a:schemeClr val="dk1"/>
              </a:buClr>
              <a:buSzPct val="116666"/>
              <a:buFont typeface="Arial"/>
              <a:buChar char="•"/>
            </a:pPr>
            <a:r>
              <a:rPr lang="en-US" sz="2000" b="1">
                <a:solidFill>
                  <a:srgbClr val="000000"/>
                </a:solidFill>
              </a:rPr>
              <a:t>SNLS: (over 1000 between 2003-2008)</a:t>
            </a:r>
          </a:p>
          <a:p>
            <a:pPr marL="0" lvl="0" indent="0" rtl="0">
              <a:lnSpc>
                <a:spcPct val="80000"/>
              </a:lnSpc>
              <a:spcBef>
                <a:spcPts val="560"/>
              </a:spcBef>
              <a:buNone/>
            </a:pPr>
            <a:r>
              <a:rPr lang="en-US" sz="2000">
                <a:solidFill>
                  <a:srgbClr val="000000"/>
                </a:solidFill>
              </a:rPr>
              <a:t>The Canada-France-Hawaii Telescope Legacy Survey Supernova Program (SNLS) primary goal is to measure the equation of state of Dark Energy</a:t>
            </a:r>
          </a:p>
          <a:p>
            <a:pPr marL="0" lvl="0" indent="0" rtl="0">
              <a:lnSpc>
                <a:spcPct val="80000"/>
              </a:lnSpc>
              <a:spcBef>
                <a:spcPts val="560"/>
              </a:spcBef>
              <a:buNone/>
            </a:pPr>
            <a:r>
              <a:rPr lang="en-US" sz="2000">
                <a:solidFill>
                  <a:srgbClr val="0000FF"/>
                </a:solidFill>
              </a:rPr>
              <a:t>http://cfht.hawaii.edu/SNLS/</a:t>
            </a:r>
          </a:p>
        </p:txBody>
      </p:sp>
    </p:spTree>
  </p:cSld>
  <p:clrMapOvr>
    <a:masterClrMapping/>
  </p:clrMapOvr>
  <p:transition spd="slow">
    <p:cut/>
  </p:transition>
</p:sld>
</file>

<file path=ppt/theme/theme1.xml><?xml version="1.0" encoding="utf-8"?>
<a:theme xmlns:a="http://schemas.openxmlformats.org/drawingml/2006/mai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2135</Words>
  <Application>Microsoft Office PowerPoint</Application>
  <PresentationFormat>On-screen Show (4:3)</PresentationFormat>
  <Paragraphs>188</Paragraphs>
  <Slides>30</Slides>
  <Notes>24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
      <vt:lpstr>Supernova Survey </vt:lpstr>
      <vt:lpstr>Questions</vt:lpstr>
      <vt:lpstr>What’s Supernova? Why important? Type? Characteristics? How to detect?</vt:lpstr>
      <vt:lpstr>Main Types of Supernovae</vt:lpstr>
      <vt:lpstr>Supernova Light Curves and Spectra</vt:lpstr>
      <vt:lpstr>Spectra</vt:lpstr>
      <vt:lpstr>This is a compilation of Supernova discoveries since 1885</vt:lpstr>
      <vt:lpstr>Existing Telescopes used to search for Supernovae</vt:lpstr>
      <vt:lpstr>PowerPoint Presentation</vt:lpstr>
      <vt:lpstr> The Sloan Digital Sky Survey</vt:lpstr>
      <vt:lpstr>KAIT: Katzman Automatic Imaging Telescope</vt:lpstr>
      <vt:lpstr>Madawaska Highlands Observatory</vt:lpstr>
      <vt:lpstr>Our Program Plan-Improve What has been Done</vt:lpstr>
      <vt:lpstr>Accomplishing the Plan</vt:lpstr>
      <vt:lpstr>Overview of How the Plan Would Work</vt:lpstr>
      <vt:lpstr>Constraints and Trade-offs for Telescopes </vt:lpstr>
      <vt:lpstr>Possible Choices for Telescopes </vt:lpstr>
      <vt:lpstr>Why the LSST?</vt:lpstr>
      <vt:lpstr>Why the LSST continued</vt:lpstr>
      <vt:lpstr>The LSST</vt:lpstr>
      <vt:lpstr>LSST Supernova Calculations</vt:lpstr>
      <vt:lpstr>Comparison of LSST to the Best Performing/Planned Supernova Survey Telescopes</vt:lpstr>
      <vt:lpstr>Spectrograph</vt:lpstr>
      <vt:lpstr>Taking Spectra</vt:lpstr>
      <vt:lpstr>FEROS at La Silla Observatory</vt:lpstr>
      <vt:lpstr>VLT’s XSHOOTER</vt:lpstr>
      <vt:lpstr>VLT XSHOOTER Continued</vt:lpstr>
      <vt:lpstr>Spectra Continued</vt:lpstr>
      <vt:lpstr>Other Sources of Information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Supernova Survey</dc:title>
  <dc:creator>Alex</dc:creator>
  <cp:lastModifiedBy>Alex</cp:lastModifiedBy>
  <cp:revision>13</cp:revision>
  <dcterms:modified xsi:type="dcterms:W3CDTF">2013-03-08T03:08:11Z</dcterms:modified>
</cp:coreProperties>
</file>