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.jpeg" ContentType="image/jpeg"/>
  <Override PartName="/ppt/media/image1.png" ContentType="image/png"/>
  <Override PartName="/ppt/media/image4.png" ContentType="image/png"/>
  <Override PartName="/ppt/media/image2.jpeg" ContentType="image/jpe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anchor="b" bIns="0" lIns="45720" rIns="45720" tIns="0"/>
          <a:p>
            <a:pPr algn="ctr"/>
            <a:r>
              <a:rPr b="1" lang="en-US" sz="4800">
                <a:latin typeface="Lucida Sans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bcbcbc"/>
                </a:solidFill>
                <a:latin typeface="Book Antiqua"/>
              </a:rPr>
              <a:t>4/19/11</a:t>
            </a:r>
            <a:endParaRPr/>
          </a:p>
        </p:txBody>
      </p:sp>
      <p:sp>
        <p:nvSpPr>
          <p:cNvPr id="2" name="TextShape 3"/>
          <p:cNvSpPr txBox="1"/>
          <p:nvPr/>
        </p:nvSpPr>
        <p:spPr>
          <a:xfrm>
            <a:off x="3124080" y="6416640"/>
            <a:ext cx="2895120" cy="364680"/>
          </a:xfrm>
          <a:prstGeom prst="rect">
            <a:avLst/>
          </a:prstGeom>
        </p:spPr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90000" rIns="90000" tIns="45000"/>
          <a:p>
            <a:fld id="{F1D181A1-3111-41A1-B111-C191C1D11191}" type="slidenum">
              <a:rPr lang="en-US" sz="1200">
                <a:solidFill>
                  <a:srgbClr val="bcbcbc"/>
                </a:solidFill>
                <a:latin typeface="Book Antiqua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latin typeface="Lucida Sans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Eighth Outline Level</a:t>
            </a:r>
            <a:endParaRPr/>
          </a:p>
          <a:p>
            <a:pPr>
              <a:buSzPct val="65000"/>
              <a:buFont typeface="Wingdings 2"/>
              <a:buChar char=""/>
            </a:pPr>
            <a:r>
              <a:rPr lang="en-US" sz="2800">
                <a:solidFill>
                  <a:srgbClr val="ffffff"/>
                </a:solidFill>
                <a:latin typeface="Book Antiqua"/>
              </a:rPr>
              <a:t>Ninth Outline LevelClick to edit Master text styles</a:t>
            </a:r>
            <a:endParaRPr/>
          </a:p>
          <a:p>
            <a:pPr lvl="1">
              <a:buSzPct val="80000"/>
              <a:buFont typeface="Wingdings 2"/>
              <a:buChar char=""/>
            </a:pPr>
            <a:r>
              <a:rPr lang="en-US" sz="2400">
                <a:solidFill>
                  <a:srgbClr val="ffffff"/>
                </a:solidFill>
                <a:latin typeface="Book Antiqua"/>
              </a:rPr>
              <a:t>Second level</a:t>
            </a:r>
            <a:endParaRPr/>
          </a:p>
          <a:p>
            <a:pPr lvl="1">
              <a:buSzPct val="80000"/>
              <a:buFont typeface="Wingdings 2"/>
              <a:buChar char=""/>
            </a:pPr>
            <a:r>
              <a:rPr lang="en-US" sz="2200">
                <a:solidFill>
                  <a:srgbClr val="ffffff"/>
                </a:solidFill>
                <a:latin typeface="Book Antiqua"/>
              </a:rPr>
              <a:t>Third level</a:t>
            </a:r>
            <a:endParaRPr/>
          </a:p>
          <a:p>
            <a:pPr lvl="2">
              <a:buSzPct val="95000"/>
              <a:buFont typeface="Wingdings"/>
              <a:buChar char=""/>
            </a:pPr>
            <a:r>
              <a:rPr lang="en-US" sz="2000">
                <a:solidFill>
                  <a:srgbClr val="ffffff"/>
                </a:solidFill>
                <a:latin typeface="Book Antiqua"/>
              </a:rPr>
              <a:t>Fourth level</a:t>
            </a:r>
            <a:endParaRPr/>
          </a:p>
          <a:p>
            <a:pPr lvl="3">
              <a:buFont typeface="Wingdings 3"/>
              <a:buChar char=""/>
            </a:pPr>
            <a:r>
              <a:rPr lang="en-US" sz="2000">
                <a:solidFill>
                  <a:srgbClr val="ffffff"/>
                </a:solidFill>
                <a:latin typeface="Book Antiqua"/>
              </a:rPr>
              <a:t>Fifth level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bcbcbc"/>
                </a:solidFill>
                <a:latin typeface="Book Antiqua"/>
              </a:rPr>
              <a:t>4/19/11</a:t>
            </a:r>
            <a:endParaRPr/>
          </a:p>
        </p:txBody>
      </p:sp>
      <p:sp>
        <p:nvSpPr>
          <p:cNvPr id="8" name="TextShape 4"/>
          <p:cNvSpPr txBox="1"/>
          <p:nvPr/>
        </p:nvSpPr>
        <p:spPr>
          <a:xfrm>
            <a:off x="3124080" y="6416640"/>
            <a:ext cx="2895120" cy="364680"/>
          </a:xfrm>
          <a:prstGeom prst="rect">
            <a:avLst/>
          </a:prstGeom>
        </p:spPr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bIns="45000" lIns="90000" rIns="90000" tIns="45000"/>
          <a:p>
            <a:fld id="{A1C1F101-5101-4151-A121-A181A1A100B1}" type="slidenum">
              <a:rPr lang="en-US" sz="1200">
                <a:solidFill>
                  <a:srgbClr val="bcbcbc"/>
                </a:solidFill>
                <a:latin typeface="Book Antiqua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1"/>
          <p:cNvSpPr txBox="1"/>
          <p:nvPr/>
        </p:nvSpPr>
        <p:spPr>
          <a:xfrm>
            <a:off x="421920" y="762120"/>
            <a:ext cx="8229240" cy="761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3600">
                <a:latin typeface="Lucida Sans"/>
              </a:rPr>
              <a:t>LBTI SPECTROGRAPH UP-GRADE</a:t>
            </a:r>
            <a:endParaRPr/>
          </a:p>
        </p:txBody>
      </p:sp>
      <p:sp>
        <p:nvSpPr>
          <p:cNvPr id="11" name="TextShape 2"/>
          <p:cNvSpPr txBox="1"/>
          <p:nvPr/>
        </p:nvSpPr>
        <p:spPr>
          <a:xfrm>
            <a:off x="533520" y="1981080"/>
            <a:ext cx="7924320" cy="44953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Team Members:</a:t>
            </a:r>
            <a:endParaRPr/>
          </a:p>
          <a:p>
            <a:r>
              <a:rPr lang="en-US"/>
              <a:t>	</a:t>
            </a:r>
            <a:r>
              <a:rPr lang="en-US"/>
              <a:t>Vernon Dunlap – Project Manager</a:t>
            </a:r>
            <a:endParaRPr/>
          </a:p>
          <a:p>
            <a:r>
              <a:rPr lang="en-US"/>
              <a:t>	</a:t>
            </a:r>
            <a:r>
              <a:rPr lang="en-US"/>
              <a:t>Will Hease - Systems</a:t>
            </a:r>
            <a:endParaRPr/>
          </a:p>
          <a:p>
            <a:r>
              <a:rPr lang="en-US"/>
              <a:t>	</a:t>
            </a:r>
            <a:r>
              <a:rPr lang="en-US"/>
              <a:t>Emily Kopp – Science</a:t>
            </a:r>
            <a:endParaRPr/>
          </a:p>
          <a:p>
            <a:r>
              <a:rPr lang="en-US"/>
              <a:t>	</a:t>
            </a:r>
            <a:r>
              <a:rPr lang="en-US"/>
              <a:t>Tianquan Su - Optics</a:t>
            </a:r>
            <a:endParaRPr/>
          </a:p>
          <a:p>
            <a:r>
              <a:rPr lang="en-US"/>
              <a:t>	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solidFill>
                  <a:srgbClr val="000000"/>
                </a:solidFill>
                <a:latin typeface="Lucida Sans"/>
              </a:rPr>
              <a:t>Spectrometer</a:t>
            </a:r>
            <a:endParaRPr/>
          </a:p>
        </p:txBody>
      </p:sp>
      <p:pic>
        <p:nvPicPr>
          <p:cNvPr descr="" id="56" name="Picture 31"/>
          <p:cNvPicPr/>
          <p:nvPr/>
        </p:nvPicPr>
        <p:blipFill>
          <a:blip r:embed="rId1"/>
          <a:stretch>
            <a:fillRect/>
          </a:stretch>
        </p:blipFill>
        <p:spPr>
          <a:xfrm>
            <a:off x="990720" y="1523880"/>
            <a:ext cx="7096680" cy="4886640"/>
          </a:xfrm>
          <a:prstGeom prst="rect">
            <a:avLst/>
          </a:prstGeom>
        </p:spPr>
      </p:pic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solidFill>
                  <a:srgbClr val="000000"/>
                </a:solidFill>
                <a:latin typeface="Lucida Sans"/>
              </a:rPr>
              <a:t>Spectrometer parameters</a:t>
            </a: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solidFill>
                  <a:srgbClr val="000000"/>
                </a:solidFill>
                <a:latin typeface="Lucida Sans"/>
              </a:rPr>
              <a:t>Sensitivity</a:t>
            </a:r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5000"/>
              <a:buFont typeface="Wingdings 2"/>
              <a:buChar char=""/>
            </a:pPr>
            <a:r>
              <a:rPr lang="en-US" sz="2800">
                <a:solidFill>
                  <a:srgbClr val="000000"/>
                </a:solidFill>
                <a:latin typeface="Book Antiqua"/>
              </a:rPr>
              <a:t>With a background noise of magnitude 9/arcsec² , and a total magnitude of 27 for the disc, we need 2000s of exposure to achive a SNR of 10.</a:t>
            </a: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457200" y="274680"/>
            <a:ext cx="8229240" cy="791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solidFill>
                  <a:srgbClr val="000000"/>
                </a:solidFill>
                <a:latin typeface="Lucida Sans"/>
              </a:rPr>
              <a:t>LBTI Installed on LBT</a:t>
            </a:r>
            <a:endParaRPr/>
          </a:p>
        </p:txBody>
      </p:sp>
      <p:sp>
        <p:nvSpPr>
          <p:cNvPr id="13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</p:sp>
      <p:pic>
        <p:nvPicPr>
          <p:cNvPr descr="" id="1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1600200"/>
            <a:ext cx="6857640" cy="45716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Shape 1"/>
          <p:cNvSpPr txBox="1"/>
          <p:nvPr/>
        </p:nvSpPr>
        <p:spPr>
          <a:xfrm>
            <a:off x="457200" y="274680"/>
            <a:ext cx="8229240" cy="791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latin typeface="Lucida Sans"/>
              </a:rPr>
              <a:t>Science Goals</a:t>
            </a:r>
            <a:endParaRPr/>
          </a:p>
        </p:txBody>
      </p:sp>
      <p:sp>
        <p:nvSpPr>
          <p:cNvPr id="16" name="TextShape 2"/>
          <p:cNvSpPr txBox="1"/>
          <p:nvPr/>
        </p:nvSpPr>
        <p:spPr>
          <a:xfrm>
            <a:off x="457200" y="1143000"/>
            <a:ext cx="8229240" cy="5409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5000"/>
              <a:buFont typeface="Wingdings 2"/>
              <a:buChar char=""/>
            </a:pPr>
            <a:r>
              <a:rPr lang="en-US" sz="2800">
                <a:latin typeface="Book Antiqua"/>
              </a:rPr>
              <a:t>Spectroscopic studies of Protoplanetary disks</a:t>
            </a:r>
            <a:endParaRPr/>
          </a:p>
          <a:p>
            <a:pPr>
              <a:buSzPct val="65000"/>
              <a:buFont typeface="Wingdings 2"/>
              <a:buChar char=""/>
            </a:pPr>
            <a:r>
              <a:rPr lang="en-US" sz="2800">
                <a:latin typeface="Book Antiqua"/>
              </a:rPr>
              <a:t>Determine rotational velocities and chemical compositions of disks at increasing radii from proto-star: evidence of planet formation</a:t>
            </a:r>
            <a:endParaRPr/>
          </a:p>
          <a:p>
            <a:r>
              <a:rPr lang="en-US" sz="2800">
                <a:latin typeface="Book Antiqua"/>
              </a:rPr>
              <a:t>Requires: </a:t>
            </a:r>
            <a:endParaRPr/>
          </a:p>
          <a:p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- Spectrograph R = 45,000 @ 4</a:t>
            </a:r>
            <a:r>
              <a:rPr lang="en-US" sz="2800">
                <a:latin typeface="SWGrekc"/>
              </a:rPr>
              <a:t>m</a:t>
            </a:r>
            <a:r>
              <a:rPr lang="en-US" sz="2800">
                <a:latin typeface="Book Antiqua"/>
              </a:rPr>
              <a:t>m (SiO line)</a:t>
            </a:r>
            <a:endParaRPr/>
          </a:p>
          <a:p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-   R= 2Dtan</a:t>
            </a:r>
            <a:r>
              <a:rPr lang="en-US" sz="2800">
                <a:latin typeface="SWGrekc"/>
              </a:rPr>
              <a:t>a/l</a:t>
            </a:r>
            <a:endParaRPr/>
          </a:p>
          <a:p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- Spatial resolution </a:t>
            </a:r>
            <a:r>
              <a:rPr lang="en-US" sz="2800">
                <a:latin typeface="SWGrekc"/>
              </a:rPr>
              <a:t>l</a:t>
            </a:r>
            <a:r>
              <a:rPr lang="en-US" sz="2800">
                <a:latin typeface="Book Antiqua"/>
              </a:rPr>
              <a:t>/B = 0.036”  </a:t>
            </a:r>
            <a:endParaRPr/>
          </a:p>
          <a:p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- B = 22.8m,  LBT baseline edge-to-edge</a:t>
            </a:r>
            <a:endParaRPr/>
          </a:p>
          <a:p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- Disks are 0.1” to 1.0” </a:t>
            </a:r>
            <a:endParaRPr/>
          </a:p>
          <a:p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-100AU across at 100-1000pc</a:t>
            </a:r>
            <a:endParaRPr/>
          </a:p>
          <a:p>
            <a:r>
              <a:rPr lang="en-US" sz="2800">
                <a:latin typeface="Book Antiqua"/>
              </a:rPr>
              <a:t>	</a:t>
            </a:r>
            <a:r>
              <a:rPr lang="en-US" sz="2800">
                <a:latin typeface="Book Antiqua"/>
              </a:rPr>
              <a:t>- Phase sensor to remove delay-line fringes 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latin typeface="Lucida Sans"/>
              </a:rPr>
              <a:t>Phase Sensor Concept</a:t>
            </a:r>
            <a:endParaRPr/>
          </a:p>
        </p:txBody>
      </p:sp>
      <p:pic>
        <p:nvPicPr>
          <p:cNvPr descr="" id="18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610280" y="1600200"/>
            <a:ext cx="5923440" cy="470808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/>
          <p:cNvSpPr/>
          <p:nvPr/>
        </p:nvSpPr>
        <p:spPr>
          <a:xfrm>
            <a:off x="304920" y="3962160"/>
            <a:ext cx="8623080" cy="2895840"/>
          </a:xfrm>
          <a:prstGeom prst="rect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20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latin typeface="Lucida Sans"/>
              </a:rPr>
              <a:t>Phase sensing</a:t>
            </a:r>
            <a:endParaRPr/>
          </a:p>
        </p:txBody>
      </p:sp>
      <p:sp>
        <p:nvSpPr>
          <p:cNvPr id="21" name="TextShape 3"/>
          <p:cNvSpPr txBox="1"/>
          <p:nvPr/>
        </p:nvSpPr>
        <p:spPr>
          <a:xfrm>
            <a:off x="457200" y="1600200"/>
            <a:ext cx="8229240" cy="23324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5000"/>
              <a:buFont typeface="Wingdings 2"/>
              <a:buChar char=""/>
            </a:pPr>
            <a:r>
              <a:rPr lang="en-US" sz="2800">
                <a:solidFill>
                  <a:srgbClr val="000000"/>
                </a:solidFill>
                <a:latin typeface="Book Antiqua"/>
              </a:rPr>
              <a:t>The fringe size on the focal plane is 22µm</a:t>
            </a:r>
            <a:endParaRPr/>
          </a:p>
          <a:p>
            <a:pPr>
              <a:buSzPct val="65000"/>
              <a:buFont typeface="Wingdings"/>
              <a:buChar char="è"/>
            </a:pPr>
            <a:r>
              <a:rPr lang="en-US" sz="2800">
                <a:solidFill>
                  <a:srgbClr val="000000"/>
                </a:solidFill>
                <a:latin typeface="Book Antiqua"/>
              </a:rPr>
              <a:t>pixel size : 30µm for infrared sensors</a:t>
            </a:r>
            <a:endParaRPr/>
          </a:p>
          <a:p>
            <a:pPr>
              <a:buSzPct val="65000"/>
              <a:buFont typeface="Wingdings"/>
              <a:buChar char="è"/>
            </a:pPr>
            <a:r>
              <a:rPr lang="en-US" sz="2800">
                <a:solidFill>
                  <a:srgbClr val="000000"/>
                </a:solidFill>
                <a:latin typeface="Book Antiqua"/>
              </a:rPr>
              <a:t>Need 6X magnifying system (4pix/fringe gives us a range of ±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λ/2</a:t>
            </a:r>
            <a:r>
              <a:rPr lang="en-US" sz="2800">
                <a:solidFill>
                  <a:srgbClr val="000000"/>
                </a:solidFill>
                <a:latin typeface="Book Antiqua"/>
              </a:rPr>
              <a:t>)</a:t>
            </a:r>
            <a:endParaRPr/>
          </a:p>
          <a:p>
            <a:pPr>
              <a:buSzPct val="65000"/>
              <a:buFont typeface="Wingdings 2"/>
              <a:buChar char=""/>
            </a:pPr>
            <a:r>
              <a:rPr lang="en-US" sz="2800">
                <a:solidFill>
                  <a:srgbClr val="000000"/>
                </a:solidFill>
                <a:latin typeface="Book Antiqua"/>
              </a:rPr>
              <a:t>We use a 20X microscope objective in the following configuration :</a:t>
            </a:r>
            <a:endParaRPr/>
          </a:p>
        </p:txBody>
      </p:sp>
      <p:sp>
        <p:nvSpPr>
          <p:cNvPr id="22" name="Line 4"/>
          <p:cNvSpPr/>
          <p:nvPr/>
        </p:nvSpPr>
        <p:spPr>
          <a:xfrm>
            <a:off x="755280" y="5373000"/>
            <a:ext cx="7705080" cy="0"/>
          </a:xfrm>
          <a:prstGeom prst="line">
            <a:avLst/>
          </a:prstGeom>
          <a:ln w="15840">
            <a:solidFill>
              <a:srgbClr val="ffffff"/>
            </a:solidFill>
            <a:round/>
          </a:ln>
        </p:spPr>
      </p:sp>
      <p:sp>
        <p:nvSpPr>
          <p:cNvPr id="23" name="Line 5"/>
          <p:cNvSpPr/>
          <p:nvPr/>
        </p:nvSpPr>
        <p:spPr>
          <a:xfrm>
            <a:off x="1835640" y="4653000"/>
            <a:ext cx="0" cy="1368360"/>
          </a:xfrm>
          <a:prstGeom prst="line">
            <a:avLst/>
          </a:prstGeom>
          <a:ln w="15840">
            <a:solidFill>
              <a:srgbClr val="ffffff"/>
            </a:solidFill>
            <a:round/>
            <a:headEnd len="med" type="triangle" w="med"/>
            <a:tailEnd len="med" type="triangle" w="med"/>
          </a:ln>
        </p:spPr>
      </p:sp>
      <p:sp>
        <p:nvSpPr>
          <p:cNvPr id="24" name="Line 6"/>
          <p:cNvSpPr/>
          <p:nvPr/>
        </p:nvSpPr>
        <p:spPr>
          <a:xfrm>
            <a:off x="755640" y="4869000"/>
            <a:ext cx="0" cy="936360"/>
          </a:xfrm>
          <a:prstGeom prst="line">
            <a:avLst/>
          </a:prstGeom>
          <a:ln w="15840">
            <a:solidFill>
              <a:srgbClr val="ffffff"/>
            </a:solidFill>
            <a:round/>
          </a:ln>
        </p:spPr>
      </p:sp>
      <p:sp>
        <p:nvSpPr>
          <p:cNvPr id="25" name="Line 7"/>
          <p:cNvSpPr/>
          <p:nvPr/>
        </p:nvSpPr>
        <p:spPr>
          <a:xfrm>
            <a:off x="8244360" y="4869000"/>
            <a:ext cx="0" cy="936360"/>
          </a:xfrm>
          <a:prstGeom prst="line">
            <a:avLst/>
          </a:prstGeom>
          <a:ln w="15840">
            <a:solidFill>
              <a:srgbClr val="ffffff"/>
            </a:solidFill>
            <a:round/>
          </a:ln>
        </p:spPr>
      </p:sp>
      <p:sp>
        <p:nvSpPr>
          <p:cNvPr id="26" name="Line 8"/>
          <p:cNvSpPr/>
          <p:nvPr/>
        </p:nvSpPr>
        <p:spPr>
          <a:xfrm>
            <a:off x="755280" y="5085000"/>
            <a:ext cx="1080360" cy="0"/>
          </a:xfrm>
          <a:prstGeom prst="line">
            <a:avLst/>
          </a:prstGeom>
          <a:ln w="9360">
            <a:solidFill>
              <a:srgbClr val="998846"/>
            </a:solidFill>
            <a:round/>
            <a:headEnd len="med" type="triangle" w="med"/>
            <a:tailEnd len="med" type="triangle" w="med"/>
          </a:ln>
        </p:spPr>
      </p:sp>
      <p:sp>
        <p:nvSpPr>
          <p:cNvPr id="27" name="Line 9"/>
          <p:cNvSpPr/>
          <p:nvPr/>
        </p:nvSpPr>
        <p:spPr>
          <a:xfrm>
            <a:off x="1835640" y="5733000"/>
            <a:ext cx="6408720" cy="0"/>
          </a:xfrm>
          <a:prstGeom prst="line">
            <a:avLst/>
          </a:prstGeom>
          <a:ln w="9360">
            <a:solidFill>
              <a:srgbClr val="998846"/>
            </a:solidFill>
            <a:round/>
            <a:headEnd len="med" type="triangle" w="med"/>
            <a:tailEnd len="med" type="triangle" w="med"/>
          </a:ln>
        </p:spPr>
      </p:sp>
      <p:sp>
        <p:nvSpPr>
          <p:cNvPr id="28" name="CustomShape 10"/>
          <p:cNvSpPr/>
          <p:nvPr/>
        </p:nvSpPr>
        <p:spPr>
          <a:xfrm>
            <a:off x="827640" y="4788000"/>
            <a:ext cx="129564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ffffff"/>
                </a:solidFill>
                <a:latin typeface="Book Antiqua"/>
              </a:rPr>
              <a:t>13.3mm</a:t>
            </a:r>
            <a:endParaRPr/>
          </a:p>
        </p:txBody>
      </p:sp>
      <p:sp>
        <p:nvSpPr>
          <p:cNvPr id="29" name="CustomShape 11"/>
          <p:cNvSpPr/>
          <p:nvPr/>
        </p:nvSpPr>
        <p:spPr>
          <a:xfrm>
            <a:off x="3996000" y="5733360"/>
            <a:ext cx="129564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ffffff"/>
                </a:solidFill>
                <a:latin typeface="Book Antiqua"/>
              </a:rPr>
              <a:t>207.8mm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solidFill>
                  <a:srgbClr val="000000"/>
                </a:solidFill>
                <a:latin typeface="Lucida Sans"/>
              </a:rPr>
              <a:t>Phase sensing</a:t>
            </a:r>
            <a:endParaRPr/>
          </a:p>
        </p:txBody>
      </p:sp>
      <p:sp>
        <p:nvSpPr>
          <p:cNvPr id="31" name="CustomShape 2"/>
          <p:cNvSpPr/>
          <p:nvPr/>
        </p:nvSpPr>
        <p:spPr>
          <a:xfrm>
            <a:off x="611640" y="242100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32" name="CustomShape 3"/>
          <p:cNvSpPr/>
          <p:nvPr/>
        </p:nvSpPr>
        <p:spPr>
          <a:xfrm>
            <a:off x="1115640" y="242100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33" name="CustomShape 4"/>
          <p:cNvSpPr/>
          <p:nvPr/>
        </p:nvSpPr>
        <p:spPr>
          <a:xfrm>
            <a:off x="1619640" y="242100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34" name="CustomShape 5"/>
          <p:cNvSpPr/>
          <p:nvPr/>
        </p:nvSpPr>
        <p:spPr>
          <a:xfrm>
            <a:off x="2123640" y="242100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35" name="CustomShape 6"/>
          <p:cNvSpPr/>
          <p:nvPr/>
        </p:nvSpPr>
        <p:spPr>
          <a:xfrm>
            <a:off x="2627640" y="242100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36" name="CustomShape 7"/>
          <p:cNvSpPr/>
          <p:nvPr/>
        </p:nvSpPr>
        <p:spPr>
          <a:xfrm>
            <a:off x="3132000" y="242100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37" name="CustomShape 8"/>
          <p:cNvSpPr/>
          <p:nvPr/>
        </p:nvSpPr>
        <p:spPr>
          <a:xfrm>
            <a:off x="107640" y="1846080"/>
            <a:ext cx="3744000" cy="3816000"/>
          </a:xfrm>
          <a:prstGeom prst="ellips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38" name="Line 9"/>
          <p:cNvSpPr/>
          <p:nvPr/>
        </p:nvSpPr>
        <p:spPr>
          <a:xfrm>
            <a:off x="1979640" y="1874520"/>
            <a:ext cx="12240" cy="3778560"/>
          </a:xfrm>
          <a:prstGeom prst="line">
            <a:avLst/>
          </a:prstGeom>
          <a:ln w="19080">
            <a:solidFill>
              <a:srgbClr val="000000"/>
            </a:solidFill>
            <a:custDash>
              <a:ds d="212000" sp="159000"/>
            </a:custDash>
            <a:round/>
          </a:ln>
        </p:spPr>
      </p:sp>
      <p:sp>
        <p:nvSpPr>
          <p:cNvPr id="39" name="CustomShape 10"/>
          <p:cNvSpPr/>
          <p:nvPr/>
        </p:nvSpPr>
        <p:spPr>
          <a:xfrm>
            <a:off x="4976280" y="241992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40" name="CustomShape 11"/>
          <p:cNvSpPr/>
          <p:nvPr/>
        </p:nvSpPr>
        <p:spPr>
          <a:xfrm>
            <a:off x="5480280" y="241992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41" name="CustomShape 12"/>
          <p:cNvSpPr/>
          <p:nvPr/>
        </p:nvSpPr>
        <p:spPr>
          <a:xfrm>
            <a:off x="5984280" y="241992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42" name="CustomShape 13"/>
          <p:cNvSpPr/>
          <p:nvPr/>
        </p:nvSpPr>
        <p:spPr>
          <a:xfrm>
            <a:off x="6488280" y="241992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43" name="CustomShape 14"/>
          <p:cNvSpPr/>
          <p:nvPr/>
        </p:nvSpPr>
        <p:spPr>
          <a:xfrm>
            <a:off x="6992280" y="241992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44" name="CustomShape 15"/>
          <p:cNvSpPr/>
          <p:nvPr/>
        </p:nvSpPr>
        <p:spPr>
          <a:xfrm>
            <a:off x="7496640" y="2419920"/>
            <a:ext cx="215640" cy="2664000"/>
          </a:xfrm>
          <a:prstGeom prst="rect">
            <a:avLst/>
          </a:prstGeom>
          <a:solidFill>
            <a:srgbClr val="ceb966"/>
          </a:solidFill>
          <a:ln w="25560">
            <a:solidFill>
              <a:srgbClr val="ceb966"/>
            </a:solidFill>
            <a:round/>
          </a:ln>
        </p:spPr>
      </p:sp>
      <p:sp>
        <p:nvSpPr>
          <p:cNvPr id="45" name="CustomShape 16"/>
          <p:cNvSpPr/>
          <p:nvPr/>
        </p:nvSpPr>
        <p:spPr>
          <a:xfrm>
            <a:off x="4716000" y="1845000"/>
            <a:ext cx="3744000" cy="3816000"/>
          </a:xfrm>
          <a:prstGeom prst="ellips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46" name="Line 17"/>
          <p:cNvSpPr/>
          <p:nvPr/>
        </p:nvSpPr>
        <p:spPr>
          <a:xfrm>
            <a:off x="6588000" y="1873080"/>
            <a:ext cx="12240" cy="3778920"/>
          </a:xfrm>
          <a:prstGeom prst="line">
            <a:avLst/>
          </a:prstGeom>
          <a:ln w="19080">
            <a:solidFill>
              <a:srgbClr val="000000"/>
            </a:solidFill>
            <a:custDash>
              <a:ds d="212000" sp="159000"/>
            </a:custDash>
            <a:round/>
          </a:ln>
        </p:spPr>
      </p:sp>
      <p:sp>
        <p:nvSpPr>
          <p:cNvPr id="47" name="CustomShape 18"/>
          <p:cNvSpPr/>
          <p:nvPr/>
        </p:nvSpPr>
        <p:spPr>
          <a:xfrm>
            <a:off x="1403640" y="5805360"/>
            <a:ext cx="266400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3200">
                <a:latin typeface="Book Antiqua"/>
              </a:rPr>
              <a:t>Δφ= 0</a:t>
            </a:r>
            <a:endParaRPr/>
          </a:p>
        </p:txBody>
      </p:sp>
      <p:sp>
        <p:nvSpPr>
          <p:cNvPr id="48" name="CustomShape 19"/>
          <p:cNvSpPr/>
          <p:nvPr/>
        </p:nvSpPr>
        <p:spPr>
          <a:xfrm>
            <a:off x="5940000" y="5877360"/>
            <a:ext cx="266400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3200">
                <a:latin typeface="Book Antiqua"/>
              </a:rPr>
              <a:t>Δφ= π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solidFill>
                  <a:srgbClr val="000000"/>
                </a:solidFill>
                <a:latin typeface="Lucida Sans"/>
              </a:rPr>
              <a:t>Phase sensing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5000"/>
              <a:buFont typeface="Wingdings 2"/>
              <a:buChar char=""/>
            </a:pPr>
            <a:r>
              <a:rPr lang="en-US" sz="2800">
                <a:solidFill>
                  <a:srgbClr val="000000"/>
                </a:solidFill>
                <a:latin typeface="Book Antiqua"/>
              </a:rPr>
              <a:t>So with 4 pixels/fringe we can achieve a range of π/2 in dephasing.</a:t>
            </a:r>
            <a:endParaRPr/>
          </a:p>
          <a:p>
            <a:pPr>
              <a:buSzPct val="65000"/>
              <a:buFont typeface="Wingdings 2"/>
              <a:buChar char=""/>
            </a:pPr>
            <a:r>
              <a:rPr lang="en-US" sz="2800">
                <a:solidFill>
                  <a:srgbClr val="000000"/>
                </a:solidFill>
                <a:latin typeface="Book Antiqua"/>
              </a:rPr>
              <a:t>We get sensitivity by using a close loop and detecting little variations in intensity.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solidFill>
                  <a:srgbClr val="000000"/>
                </a:solidFill>
                <a:latin typeface="Lucida Sans"/>
              </a:rPr>
              <a:t>Mapping Disk Structure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5000"/>
              <a:buFont typeface="Wingdings 2"/>
              <a:buChar char=""/>
            </a:pPr>
            <a:r>
              <a:rPr lang="en-US" sz="2800">
                <a:latin typeface="Book Antiqua"/>
              </a:rPr>
              <a:t>Regions of the proto-planetary disk with detail (i.e. planet-forming regions) will allow us to obtain spectral information.</a:t>
            </a:r>
            <a:endParaRPr/>
          </a:p>
          <a:p>
            <a:endParaRPr/>
          </a:p>
          <a:p>
            <a:pPr>
              <a:buSzPct val="65000"/>
              <a:buFont typeface="Wingdings 2"/>
              <a:buChar char=""/>
            </a:pPr>
            <a:r>
              <a:rPr lang="en-US" sz="2800">
                <a:latin typeface="Book Antiqua"/>
              </a:rPr>
              <a:t>Regions of constant intensity will not produce information about disk structure.</a:t>
            </a:r>
            <a:endParaRPr/>
          </a:p>
          <a:p>
            <a:pPr lvl="1">
              <a:buSzPct val="80000"/>
              <a:buFont typeface="Wingdings 2"/>
              <a:buChar char=""/>
            </a:pPr>
            <a:r>
              <a:rPr lang="en-US" sz="2400">
                <a:latin typeface="Book Antiqua"/>
              </a:rPr>
              <a:t>Convolution of fringe pattern with a constant function results in a constant function.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100">
                <a:solidFill>
                  <a:srgbClr val="000000"/>
                </a:solidFill>
                <a:latin typeface="Lucida Sans"/>
              </a:rPr>
              <a:t>LBTI Up-Grade Layout</a:t>
            </a:r>
            <a:endParaRPr/>
          </a:p>
        </p:txBody>
      </p:sp>
      <p:pic>
        <p:nvPicPr>
          <p:cNvPr descr="" id="54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734400" y="1600200"/>
            <a:ext cx="7674840" cy="470808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