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20"/>
  </p:notesMasterIdLst>
  <p:sldIdLst>
    <p:sldId id="274" r:id="rId2"/>
    <p:sldId id="267" r:id="rId3"/>
    <p:sldId id="268" r:id="rId4"/>
    <p:sldId id="259" r:id="rId5"/>
    <p:sldId id="261" r:id="rId6"/>
    <p:sldId id="256" r:id="rId7"/>
    <p:sldId id="262" r:id="rId8"/>
    <p:sldId id="263" r:id="rId9"/>
    <p:sldId id="276" r:id="rId10"/>
    <p:sldId id="264" r:id="rId11"/>
    <p:sldId id="265" r:id="rId12"/>
    <p:sldId id="266" r:id="rId13"/>
    <p:sldId id="275" r:id="rId14"/>
    <p:sldId id="273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07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ta.collection\Desktop\exoplane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Exoplanets </a:t>
            </a:r>
            <a:r>
              <a:rPr lang="en-US" dirty="0"/>
              <a:t>and Brown Dwarfs of Interest</a:t>
            </a:r>
          </a:p>
        </c:rich>
      </c:tx>
      <c:layout>
        <c:manualLayout>
          <c:xMode val="edge"/>
          <c:yMode val="edge"/>
          <c:x val="0.20171801894328401"/>
          <c:y val="6.4690026954177929E-2"/>
        </c:manualLayout>
      </c:layout>
    </c:title>
    <c:plotArea>
      <c:layout>
        <c:manualLayout>
          <c:layoutTarget val="inner"/>
          <c:xMode val="edge"/>
          <c:yMode val="edge"/>
          <c:x val="0.14741801402938504"/>
          <c:y val="0.14822986749297903"/>
          <c:w val="0.79387022351743508"/>
          <c:h val="0.65027258385154596"/>
        </c:manualLayout>
      </c:layout>
      <c:scatterChart>
        <c:scatterStyle val="lineMarker"/>
        <c:ser>
          <c:idx val="0"/>
          <c:order val="0"/>
          <c:tx>
            <c:v>Exoplanets</c:v>
          </c:tx>
          <c:spPr>
            <a:ln w="28575">
              <a:noFill/>
            </a:ln>
          </c:spPr>
          <c:xVal>
            <c:numRef>
              <c:f>Sheet1!$B$3:$B$53</c:f>
              <c:numCache>
                <c:formatCode>General</c:formatCode>
                <c:ptCount val="51"/>
                <c:pt idx="0">
                  <c:v>3</c:v>
                </c:pt>
                <c:pt idx="1">
                  <c:v>13.5</c:v>
                </c:pt>
                <c:pt idx="2">
                  <c:v>14</c:v>
                </c:pt>
                <c:pt idx="3">
                  <c:v>23.04</c:v>
                </c:pt>
                <c:pt idx="4">
                  <c:v>17</c:v>
                </c:pt>
                <c:pt idx="5">
                  <c:v>8</c:v>
                </c:pt>
                <c:pt idx="6">
                  <c:v>13.5</c:v>
                </c:pt>
                <c:pt idx="7">
                  <c:v>7</c:v>
                </c:pt>
                <c:pt idx="8">
                  <c:v>1.55</c:v>
                </c:pt>
                <c:pt idx="9">
                  <c:v>10</c:v>
                </c:pt>
                <c:pt idx="10">
                  <c:v>4</c:v>
                </c:pt>
                <c:pt idx="11">
                  <c:v>1.6400000000000001</c:v>
                </c:pt>
                <c:pt idx="12">
                  <c:v>21.5</c:v>
                </c:pt>
                <c:pt idx="13">
                  <c:v>0.64000000000000012</c:v>
                </c:pt>
                <c:pt idx="14">
                  <c:v>8</c:v>
                </c:pt>
                <c:pt idx="15">
                  <c:v>10</c:v>
                </c:pt>
                <c:pt idx="16">
                  <c:v>3.8349999999999977</c:v>
                </c:pt>
                <c:pt idx="17">
                  <c:v>1.0589999999999988</c:v>
                </c:pt>
                <c:pt idx="18">
                  <c:v>9</c:v>
                </c:pt>
                <c:pt idx="19">
                  <c:v>1.8140000000000001</c:v>
                </c:pt>
                <c:pt idx="20">
                  <c:v>0.36000000000000004</c:v>
                </c:pt>
                <c:pt idx="21">
                  <c:v>2.4899999999999998</c:v>
                </c:pt>
                <c:pt idx="22">
                  <c:v>0.82000000000000006</c:v>
                </c:pt>
                <c:pt idx="23">
                  <c:v>0.82000000000000006</c:v>
                </c:pt>
                <c:pt idx="24">
                  <c:v>0.54</c:v>
                </c:pt>
                <c:pt idx="25">
                  <c:v>1.502</c:v>
                </c:pt>
                <c:pt idx="26">
                  <c:v>0.94700000000000006</c:v>
                </c:pt>
                <c:pt idx="27">
                  <c:v>12.1</c:v>
                </c:pt>
                <c:pt idx="28">
                  <c:v>0.82000000000000006</c:v>
                </c:pt>
                <c:pt idx="29">
                  <c:v>10.19</c:v>
                </c:pt>
                <c:pt idx="30">
                  <c:v>2.9</c:v>
                </c:pt>
                <c:pt idx="31">
                  <c:v>10.3</c:v>
                </c:pt>
                <c:pt idx="32">
                  <c:v>0.71000000000000008</c:v>
                </c:pt>
                <c:pt idx="33">
                  <c:v>4.6399999999999997</c:v>
                </c:pt>
                <c:pt idx="34">
                  <c:v>2.5299999999999998</c:v>
                </c:pt>
                <c:pt idx="35">
                  <c:v>1.85</c:v>
                </c:pt>
                <c:pt idx="36">
                  <c:v>24.5</c:v>
                </c:pt>
                <c:pt idx="37">
                  <c:v>0.93</c:v>
                </c:pt>
                <c:pt idx="38">
                  <c:v>1.8800000000000001</c:v>
                </c:pt>
                <c:pt idx="39">
                  <c:v>0.54</c:v>
                </c:pt>
                <c:pt idx="40">
                  <c:v>2</c:v>
                </c:pt>
                <c:pt idx="41">
                  <c:v>2.06</c:v>
                </c:pt>
                <c:pt idx="42">
                  <c:v>4.9000000000000004</c:v>
                </c:pt>
                <c:pt idx="43">
                  <c:v>1.5</c:v>
                </c:pt>
                <c:pt idx="44">
                  <c:v>0.32800000000000007</c:v>
                </c:pt>
                <c:pt idx="45">
                  <c:v>7.5</c:v>
                </c:pt>
                <c:pt idx="46">
                  <c:v>3.21</c:v>
                </c:pt>
                <c:pt idx="47">
                  <c:v>1.7800000000000014</c:v>
                </c:pt>
                <c:pt idx="48">
                  <c:v>1.2</c:v>
                </c:pt>
                <c:pt idx="49">
                  <c:v>1.21</c:v>
                </c:pt>
              </c:numCache>
            </c:numRef>
          </c:xVal>
          <c:yVal>
            <c:numRef>
              <c:f>Sheet1!$H$3:$H$53</c:f>
              <c:numCache>
                <c:formatCode>General</c:formatCode>
                <c:ptCount val="51"/>
                <c:pt idx="0">
                  <c:v>14.935065</c:v>
                </c:pt>
                <c:pt idx="1">
                  <c:v>5.8139529999999953</c:v>
                </c:pt>
                <c:pt idx="2">
                  <c:v>4.6206899999999953</c:v>
                </c:pt>
                <c:pt idx="3">
                  <c:v>4.530951</c:v>
                </c:pt>
                <c:pt idx="4">
                  <c:v>2.6666669999999977</c:v>
                </c:pt>
                <c:pt idx="5">
                  <c:v>2.2758619999999987</c:v>
                </c:pt>
                <c:pt idx="6">
                  <c:v>2.2068970000000001</c:v>
                </c:pt>
                <c:pt idx="7">
                  <c:v>1.7258880000000001</c:v>
                </c:pt>
                <c:pt idx="8">
                  <c:v>1.059375</c:v>
                </c:pt>
                <c:pt idx="9">
                  <c:v>0.96446699999999885</c:v>
                </c:pt>
                <c:pt idx="10">
                  <c:v>0.87786299999999895</c:v>
                </c:pt>
                <c:pt idx="11">
                  <c:v>0.83035099999999895</c:v>
                </c:pt>
                <c:pt idx="12">
                  <c:v>0.73571400000000009</c:v>
                </c:pt>
                <c:pt idx="13">
                  <c:v>0.68825900000000018</c:v>
                </c:pt>
                <c:pt idx="14">
                  <c:v>0.62176200000000004</c:v>
                </c:pt>
                <c:pt idx="15">
                  <c:v>0.60913700000000004</c:v>
                </c:pt>
                <c:pt idx="16">
                  <c:v>0.44316400000000006</c:v>
                </c:pt>
                <c:pt idx="17">
                  <c:v>0.38942800000000011</c:v>
                </c:pt>
                <c:pt idx="18">
                  <c:v>0.36802000000000007</c:v>
                </c:pt>
                <c:pt idx="19">
                  <c:v>0.34215700000000004</c:v>
                </c:pt>
                <c:pt idx="20">
                  <c:v>0.30000000000000004</c:v>
                </c:pt>
                <c:pt idx="21">
                  <c:v>0.26724099999999995</c:v>
                </c:pt>
                <c:pt idx="22">
                  <c:v>0.26704499999999998</c:v>
                </c:pt>
                <c:pt idx="23">
                  <c:v>0.26126099999999997</c:v>
                </c:pt>
                <c:pt idx="24">
                  <c:v>0.25769499999999995</c:v>
                </c:pt>
                <c:pt idx="25">
                  <c:v>0.24669600000000003</c:v>
                </c:pt>
                <c:pt idx="26">
                  <c:v>0.23200400000000002</c:v>
                </c:pt>
                <c:pt idx="27">
                  <c:v>0.19889500000000004</c:v>
                </c:pt>
                <c:pt idx="28">
                  <c:v>0.19593500000000005</c:v>
                </c:pt>
                <c:pt idx="29">
                  <c:v>0.18931000000000003</c:v>
                </c:pt>
                <c:pt idx="30">
                  <c:v>0.16344300000000006</c:v>
                </c:pt>
                <c:pt idx="31">
                  <c:v>0.15961100000000003</c:v>
                </c:pt>
                <c:pt idx="32">
                  <c:v>0.15379700000000004</c:v>
                </c:pt>
                <c:pt idx="33">
                  <c:v>0.15303900000000004</c:v>
                </c:pt>
                <c:pt idx="34">
                  <c:v>0.15032200000000001</c:v>
                </c:pt>
                <c:pt idx="35">
                  <c:v>0.14865800000000001</c:v>
                </c:pt>
                <c:pt idx="36">
                  <c:v>0.125641</c:v>
                </c:pt>
                <c:pt idx="37">
                  <c:v>0.11734100000000001</c:v>
                </c:pt>
                <c:pt idx="38">
                  <c:v>0.11651600000000002</c:v>
                </c:pt>
                <c:pt idx="39">
                  <c:v>0.11472300000000003</c:v>
                </c:pt>
                <c:pt idx="40">
                  <c:v>0.11458300000000002</c:v>
                </c:pt>
                <c:pt idx="41">
                  <c:v>0.11454500000000002</c:v>
                </c:pt>
                <c:pt idx="42">
                  <c:v>0.11063800000000001</c:v>
                </c:pt>
                <c:pt idx="43">
                  <c:v>0.11006900000000001</c:v>
                </c:pt>
                <c:pt idx="44">
                  <c:v>0.10976800000000002</c:v>
                </c:pt>
                <c:pt idx="45">
                  <c:v>0.10714300000000002</c:v>
                </c:pt>
                <c:pt idx="46">
                  <c:v>0.10602400000000002</c:v>
                </c:pt>
                <c:pt idx="47">
                  <c:v>0.10582500000000002</c:v>
                </c:pt>
                <c:pt idx="48">
                  <c:v>0.10359900000000001</c:v>
                </c:pt>
                <c:pt idx="49">
                  <c:v>0.10232600000000001</c:v>
                </c:pt>
              </c:numCache>
            </c:numRef>
          </c:yVal>
        </c:ser>
        <c:ser>
          <c:idx val="1"/>
          <c:order val="1"/>
          <c:tx>
            <c:v>Brown Dwarfs</c:v>
          </c:tx>
          <c:spPr>
            <a:ln w="28575">
              <a:noFill/>
            </a:ln>
          </c:spPr>
          <c:xVal>
            <c:strRef>
              <c:f>Sheet1!$AF$5:$AF$46</c:f>
              <c:strCache>
                <c:ptCount val="42"/>
                <c:pt idx="0">
                  <c:v>14</c:v>
                </c:pt>
                <c:pt idx="1">
                  <c:v>13.98</c:v>
                </c:pt>
                <c:pt idx="2">
                  <c:v>14</c:v>
                </c:pt>
                <c:pt idx="3">
                  <c:v>14.3</c:v>
                </c:pt>
                <c:pt idx="4">
                  <c:v>39</c:v>
                </c:pt>
                <c:pt idx="5">
                  <c:v>21</c:v>
                </c:pt>
                <c:pt idx="6">
                  <c:v>50</c:v>
                </c:pt>
                <c:pt idx="7">
                  <c:v>40</c:v>
                </c:pt>
                <c:pt idx="8">
                  <c:v>37</c:v>
                </c:pt>
                <c:pt idx="9">
                  <c:v>18.4</c:v>
                </c:pt>
                <c:pt idx="10">
                  <c:v>40</c:v>
                </c:pt>
                <c:pt idx="11">
                  <c:v>13.5</c:v>
                </c:pt>
                <c:pt idx="12">
                  <c:v>18.1</c:v>
                </c:pt>
                <c:pt idx="13">
                  <c:v>15.2</c:v>
                </c:pt>
                <c:pt idx="14">
                  <c:v>25</c:v>
                </c:pt>
                <c:pt idx="15">
                  <c:v>21.42</c:v>
                </c:pt>
                <c:pt idx="16">
                  <c:v>54</c:v>
                </c:pt>
                <c:pt idx="17">
                  <c:v>17</c:v>
                </c:pt>
                <c:pt idx="18">
                  <c:v>18</c:v>
                </c:pt>
                <c:pt idx="19">
                  <c:v>37</c:v>
                </c:pt>
                <c:pt idx="20">
                  <c:v>20</c:v>
                </c:pt>
                <c:pt idx="21">
                  <c:v>19.8</c:v>
                </c:pt>
                <c:pt idx="22">
                  <c:v>17</c:v>
                </c:pt>
                <c:pt idx="23">
                  <c:v>19.23</c:v>
                </c:pt>
                <c:pt idx="24">
                  <c:v>35</c:v>
                </c:pt>
                <c:pt idx="25">
                  <c:v>18.15</c:v>
                </c:pt>
                <c:pt idx="26">
                  <c:v>42</c:v>
                </c:pt>
                <c:pt idx="27">
                  <c:v>46</c:v>
                </c:pt>
                <c:pt idx="28">
                  <c:v>Jan-42</c:v>
                </c:pt>
                <c:pt idx="29">
                  <c:v>14</c:v>
                </c:pt>
                <c:pt idx="30">
                  <c:v>15.5</c:v>
                </c:pt>
                <c:pt idx="31">
                  <c:v>15</c:v>
                </c:pt>
                <c:pt idx="32">
                  <c:v>21.9</c:v>
                </c:pt>
                <c:pt idx="33">
                  <c:v>46</c:v>
                </c:pt>
                <c:pt idx="34">
                  <c:v>34</c:v>
                </c:pt>
                <c:pt idx="35">
                  <c:v>40-50</c:v>
                </c:pt>
                <c:pt idx="36">
                  <c:v>21.66</c:v>
                </c:pt>
                <c:pt idx="37">
                  <c:v>65</c:v>
                </c:pt>
                <c:pt idx="38">
                  <c:v>17.4</c:v>
                </c:pt>
                <c:pt idx="39">
                  <c:v>28</c:v>
                </c:pt>
                <c:pt idx="40">
                  <c:v>47</c:v>
                </c:pt>
                <c:pt idx="41">
                  <c:v>60</c:v>
                </c:pt>
              </c:strCache>
            </c:strRef>
          </c:xVal>
          <c:yVal>
            <c:numRef>
              <c:f>Sheet1!$AM$5:$AM$46</c:f>
              <c:numCache>
                <c:formatCode>General</c:formatCode>
                <c:ptCount val="42"/>
                <c:pt idx="0">
                  <c:v>4.1309701760946518E-2</c:v>
                </c:pt>
                <c:pt idx="1">
                  <c:v>6.1072095848236516E-2</c:v>
                </c:pt>
                <c:pt idx="2">
                  <c:v>1.00000448882015E-2</c:v>
                </c:pt>
                <c:pt idx="3">
                  <c:v>2.2611343414561808E-2</c:v>
                </c:pt>
                <c:pt idx="4">
                  <c:v>3.4979416542052305E-2</c:v>
                </c:pt>
                <c:pt idx="5">
                  <c:v>3.4281462217990007E-2</c:v>
                </c:pt>
                <c:pt idx="6">
                  <c:v>1.5153485701795604E-3</c:v>
                </c:pt>
                <c:pt idx="7">
                  <c:v>5.5556930272781906E-2</c:v>
                </c:pt>
                <c:pt idx="8">
                  <c:v>8.6976966998786112E-2</c:v>
                </c:pt>
                <c:pt idx="9">
                  <c:v>4.153306607585921E-4</c:v>
                </c:pt>
                <c:pt idx="10">
                  <c:v>6.8666026577988966</c:v>
                </c:pt>
                <c:pt idx="11">
                  <c:v>6.019798470973031</c:v>
                </c:pt>
                <c:pt idx="12">
                  <c:v>0</c:v>
                </c:pt>
                <c:pt idx="13">
                  <c:v>5.5419779473796713E-3</c:v>
                </c:pt>
                <c:pt idx="14">
                  <c:v>19.491850174030731</c:v>
                </c:pt>
                <c:pt idx="15">
                  <c:v>7.2536389272377213E-3</c:v>
                </c:pt>
                <c:pt idx="16">
                  <c:v>0</c:v>
                </c:pt>
                <c:pt idx="17">
                  <c:v>0</c:v>
                </c:pt>
                <c:pt idx="18">
                  <c:v>6.2483453303725711E-3</c:v>
                </c:pt>
                <c:pt idx="19">
                  <c:v>7.7936350357335222E-3</c:v>
                </c:pt>
                <c:pt idx="20">
                  <c:v>2.0000222359912172</c:v>
                </c:pt>
                <c:pt idx="21">
                  <c:v>1.0937993947642201E-3</c:v>
                </c:pt>
                <c:pt idx="22">
                  <c:v>4.7065458332676502E-2</c:v>
                </c:pt>
                <c:pt idx="23">
                  <c:v>2.9299444391540204E-2</c:v>
                </c:pt>
                <c:pt idx="24">
                  <c:v>2.1214879982513805E-2</c:v>
                </c:pt>
                <c:pt idx="25">
                  <c:v>5.7186874734406513E-2</c:v>
                </c:pt>
                <c:pt idx="26">
                  <c:v>2.7657149593912203E-2</c:v>
                </c:pt>
                <c:pt idx="27">
                  <c:v>1.1259964082121302E-2</c:v>
                </c:pt>
                <c:pt idx="28">
                  <c:v>0.83987133758202814</c:v>
                </c:pt>
                <c:pt idx="29">
                  <c:v>4.6200767354006329</c:v>
                </c:pt>
                <c:pt idx="30">
                  <c:v>0</c:v>
                </c:pt>
                <c:pt idx="31">
                  <c:v>2.4026374037305698E-3</c:v>
                </c:pt>
                <c:pt idx="32">
                  <c:v>0</c:v>
                </c:pt>
                <c:pt idx="33">
                  <c:v>1.1765626417260503E-2</c:v>
                </c:pt>
                <c:pt idx="34">
                  <c:v>7.5796729338011043E-2</c:v>
                </c:pt>
                <c:pt idx="35">
                  <c:v>1.0638590832190409</c:v>
                </c:pt>
                <c:pt idx="36">
                  <c:v>8.3744714846804218E-5</c:v>
                </c:pt>
                <c:pt idx="37">
                  <c:v>0.79138488170472487</c:v>
                </c:pt>
                <c:pt idx="38">
                  <c:v>1.7911592548876604E-2</c:v>
                </c:pt>
                <c:pt idx="39">
                  <c:v>0.73248610978850492</c:v>
                </c:pt>
                <c:pt idx="40">
                  <c:v>0</c:v>
                </c:pt>
                <c:pt idx="41">
                  <c:v>5.5564501915749208E-2</c:v>
                </c:pt>
              </c:numCache>
            </c:numRef>
          </c:yVal>
        </c:ser>
        <c:dLbls/>
        <c:axId val="65415040"/>
        <c:axId val="65445888"/>
      </c:scatterChart>
      <c:valAx>
        <c:axId val="65415040"/>
        <c:scaling>
          <c:logBase val="10"/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Mass (M/Mjup)</a:t>
                </a:r>
              </a:p>
            </c:rich>
          </c:tx>
          <c:layout>
            <c:manualLayout>
              <c:xMode val="edge"/>
              <c:yMode val="edge"/>
              <c:x val="0.42165449427517204"/>
              <c:y val="0.8634737638927209"/>
            </c:manualLayout>
          </c:layout>
        </c:title>
        <c:numFmt formatCode="General" sourceLinked="1"/>
        <c:majorTickMark val="none"/>
        <c:tickLblPos val="low"/>
        <c:crossAx val="65445888"/>
        <c:crosses val="autoZero"/>
        <c:crossBetween val="midCat"/>
      </c:valAx>
      <c:valAx>
        <c:axId val="65445888"/>
        <c:scaling>
          <c:logBase val="10"/>
          <c:orientation val="minMax"/>
          <c:min val="0.1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Separation (arcseconds)</a:t>
                </a:r>
              </a:p>
            </c:rich>
          </c:tx>
          <c:layout>
            <c:manualLayout>
              <c:xMode val="edge"/>
              <c:yMode val="edge"/>
              <c:x val="3.3429571303587008E-2"/>
              <c:y val="0.20945787436947702"/>
            </c:manualLayout>
          </c:layout>
        </c:title>
        <c:numFmt formatCode="General" sourceLinked="1"/>
        <c:majorTickMark val="none"/>
        <c:tickLblPos val="low"/>
        <c:crossAx val="6541504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4499528306292708"/>
          <c:y val="0.17361037417492603"/>
          <c:w val="0.25951242749460607"/>
          <c:h val="0.19466604410297805"/>
        </c:manualLayout>
      </c:layout>
    </c:legend>
    <c:plotVisOnly val="1"/>
    <c:dispBlanksAs val="gap"/>
  </c:chart>
  <c:txPr>
    <a:bodyPr/>
    <a:lstStyle/>
    <a:p>
      <a:pPr>
        <a:defRPr sz="1400" b="1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5381E-51BE-40FA-9DFB-A8351555EBB9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1DE7E-2F5B-490C-98EA-F56E9229C6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5147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1DE7E-2F5B-490C-98EA-F56E9229C67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1DE7E-2F5B-490C-98EA-F56E9229C67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1DE7E-2F5B-490C-98EA-F56E9229C67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1DE7E-2F5B-490C-98EA-F56E9229C67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1DE7E-2F5B-490C-98EA-F56E9229C67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fld id="{DB1090AD-E3C8-A24B-ABBC-722A659B885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1DE7E-2F5B-490C-98EA-F56E9229C67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1DE7E-2F5B-490C-98EA-F56E9229C67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3562-BE80-40DE-976C-FFC95D962D0D}" type="datetimeFigureOut">
              <a:rPr lang="en-US" smtClean="0"/>
              <a:pPr/>
              <a:t>2/9/2011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BDC5-03FE-4CA1-9413-15FEDDC063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3562-BE80-40DE-976C-FFC95D962D0D}" type="datetimeFigureOut">
              <a:rPr lang="en-US" smtClean="0"/>
              <a:pPr/>
              <a:t>2/9/2011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BDC5-03FE-4CA1-9413-15FEDDC063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3562-BE80-40DE-976C-FFC95D962D0D}" type="datetimeFigureOut">
              <a:rPr lang="en-US" smtClean="0"/>
              <a:pPr/>
              <a:t>2/9/2011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BDC5-03FE-4CA1-9413-15FEDDC063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A43AC7-4A7F-48F2-8DD8-E7D2A8DEDD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3562-BE80-40DE-976C-FFC95D962D0D}" type="datetimeFigureOut">
              <a:rPr lang="en-US" smtClean="0"/>
              <a:pPr/>
              <a:t>2/9/2011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BDC5-03FE-4CA1-9413-15FEDDC063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3562-BE80-40DE-976C-FFC95D962D0D}" type="datetimeFigureOut">
              <a:rPr lang="en-US" smtClean="0"/>
              <a:pPr/>
              <a:t>2/9/2011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BDC5-03FE-4CA1-9413-15FEDDC063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3562-BE80-40DE-976C-FFC95D962D0D}" type="datetimeFigureOut">
              <a:rPr lang="en-US" smtClean="0"/>
              <a:pPr/>
              <a:t>2/9/2011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BDC5-03FE-4CA1-9413-15FEDDC063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3562-BE80-40DE-976C-FFC95D962D0D}" type="datetimeFigureOut">
              <a:rPr lang="en-US" smtClean="0"/>
              <a:pPr/>
              <a:t>2/9/2011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BDC5-03FE-4CA1-9413-15FEDDC063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3562-BE80-40DE-976C-FFC95D962D0D}" type="datetimeFigureOut">
              <a:rPr lang="en-US" smtClean="0"/>
              <a:pPr/>
              <a:t>2/9/2011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BDC5-03FE-4CA1-9413-15FEDDC063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3562-BE80-40DE-976C-FFC95D962D0D}" type="datetimeFigureOut">
              <a:rPr lang="en-US" smtClean="0"/>
              <a:pPr/>
              <a:t>2/9/2011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BDC5-03FE-4CA1-9413-15FEDDC063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3562-BE80-40DE-976C-FFC95D962D0D}" type="datetimeFigureOut">
              <a:rPr lang="en-US" smtClean="0"/>
              <a:pPr/>
              <a:t>2/9/2011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BDC5-03FE-4CA1-9413-15FEDDC063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3562-BE80-40DE-976C-FFC95D962D0D}" type="datetimeFigureOut">
              <a:rPr lang="en-US" smtClean="0"/>
              <a:pPr/>
              <a:t>2/9/2011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BDC5-03FE-4CA1-9413-15FEDDC063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E3562-BE80-40DE-976C-FFC95D962D0D}" type="datetimeFigureOut">
              <a:rPr lang="en-US" smtClean="0"/>
              <a:pPr/>
              <a:t>2/9/2011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1BDC5-03FE-4CA1-9413-15FEDDC063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nature.com/nature/journal/v469/n7331/fig_tab/nature09717_F1.html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DC0702"/>
                </a:solidFill>
              </a:rPr>
              <a:t>Red Team</a:t>
            </a:r>
            <a:r>
              <a:rPr lang="en-US" dirty="0" smtClean="0"/>
              <a:t> – Project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3B7CA9D0-A2D9-4034-9467-A01E791546E9}" type="datetime2">
              <a:rPr lang="en-US" smtClean="0"/>
              <a:pPr/>
              <a:t>Wednesday, February 09, 2011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Design 2.pd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04800"/>
            <a:ext cx="2855913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5" descr="Design 1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304800"/>
            <a:ext cx="2855913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7" descr="Det Array 2.pd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876800"/>
            <a:ext cx="14478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819400" y="427038"/>
          <a:ext cx="3567113" cy="2651760"/>
        </p:xfrm>
        <a:graphic>
          <a:graphicData uri="http://schemas.openxmlformats.org/drawingml/2006/table">
            <a:tbl>
              <a:tblPr/>
              <a:tblGrid>
                <a:gridCol w="1752600"/>
                <a:gridCol w="1814513"/>
              </a:tblGrid>
              <a:tr h="301625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Optical Design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Aperture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3.5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Secondary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0.57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Focal 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115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System F/#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32.8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Resolution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0.07 arcsec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FOV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6/13 arcmin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14367" name="Picture 12" descr="Secondary.pdf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85393" y="3523457"/>
            <a:ext cx="1643063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68" name="TextBox 13"/>
          <p:cNvSpPr txBox="1">
            <a:spLocks noChangeArrowheads="1"/>
          </p:cNvSpPr>
          <p:nvPr/>
        </p:nvSpPr>
        <p:spPr bwMode="auto">
          <a:xfrm>
            <a:off x="2514600" y="3657600"/>
            <a:ext cx="1828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 dirty="0"/>
              <a:t>Secondary 1</a:t>
            </a:r>
          </a:p>
          <a:p>
            <a:pPr algn="ctr"/>
            <a:r>
              <a:rPr lang="en-US" dirty="0" smtClean="0"/>
              <a:t>Radius of Curvature: </a:t>
            </a:r>
            <a:r>
              <a:rPr lang="en-US" dirty="0"/>
              <a:t>2.19m</a:t>
            </a:r>
          </a:p>
          <a:p>
            <a:pPr algn="ctr"/>
            <a:endParaRPr lang="en-US" dirty="0"/>
          </a:p>
        </p:txBody>
      </p:sp>
      <p:sp>
        <p:nvSpPr>
          <p:cNvPr id="14369" name="TextBox 14"/>
          <p:cNvSpPr txBox="1">
            <a:spLocks noChangeArrowheads="1"/>
          </p:cNvSpPr>
          <p:nvPr/>
        </p:nvSpPr>
        <p:spPr bwMode="auto">
          <a:xfrm>
            <a:off x="4724400" y="3657600"/>
            <a:ext cx="1828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 dirty="0"/>
              <a:t>Secondary 2</a:t>
            </a:r>
          </a:p>
          <a:p>
            <a:pPr algn="ctr"/>
            <a:r>
              <a:rPr lang="en-US" dirty="0" smtClean="0"/>
              <a:t>Radius of Curvature: </a:t>
            </a:r>
            <a:r>
              <a:rPr lang="en-US" dirty="0"/>
              <a:t>1.10m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95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Detectors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6172200" cy="2895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0.6 to 5um wavelength range.</a:t>
            </a:r>
          </a:p>
          <a:p>
            <a:r>
              <a:rPr lang="en-US" dirty="0" smtClean="0"/>
              <a:t>Plates scales and pixel size (3.5 m telescope @ 1um)</a:t>
            </a:r>
          </a:p>
          <a:p>
            <a:pPr lvl="1"/>
            <a:r>
              <a:rPr lang="en-US" dirty="0" smtClean="0"/>
              <a:t>Diffraction limit 0.07” or 40 um on the foca</a:t>
            </a:r>
            <a:r>
              <a:rPr lang="en-US" dirty="0"/>
              <a:t>l</a:t>
            </a:r>
            <a:r>
              <a:rPr lang="en-US" dirty="0" smtClean="0"/>
              <a:t> plane.</a:t>
            </a:r>
          </a:p>
          <a:p>
            <a:pPr lvl="1"/>
            <a:r>
              <a:rPr lang="en-US" dirty="0" smtClean="0"/>
              <a:t>20 um </a:t>
            </a:r>
            <a:r>
              <a:rPr lang="en-US" dirty="0" err="1" smtClean="0"/>
              <a:t>px</a:t>
            </a:r>
            <a:r>
              <a:rPr lang="en-US" dirty="0" smtClean="0"/>
              <a:t> pitch will provide </a:t>
            </a:r>
            <a:r>
              <a:rPr lang="en-US" dirty="0" err="1" smtClean="0"/>
              <a:t>nyquist</a:t>
            </a:r>
            <a:r>
              <a:rPr lang="en-US" dirty="0" smtClean="0"/>
              <a:t> sampling.</a:t>
            </a:r>
          </a:p>
          <a:p>
            <a:pPr lvl="1"/>
            <a:r>
              <a:rPr lang="en-US" dirty="0"/>
              <a:t>5</a:t>
            </a:r>
            <a:r>
              <a:rPr lang="en-US" dirty="0" smtClean="0"/>
              <a:t>’ FOV  =&gt; 8570 </a:t>
            </a:r>
            <a:r>
              <a:rPr lang="en-US" dirty="0" err="1" smtClean="0"/>
              <a:t>px</a:t>
            </a:r>
            <a:endParaRPr lang="en-US" dirty="0" smtClean="0"/>
          </a:p>
          <a:p>
            <a:pPr lvl="1"/>
            <a:r>
              <a:rPr lang="en-US" dirty="0" smtClean="0"/>
              <a:t>Plate scale = 560 um/</a:t>
            </a:r>
            <a:r>
              <a:rPr lang="en-US" dirty="0" err="1" smtClean="0"/>
              <a:t>arcsec</a:t>
            </a:r>
            <a:endParaRPr lang="en-US" dirty="0" smtClean="0"/>
          </a:p>
          <a:p>
            <a:pPr lvl="1"/>
            <a:r>
              <a:rPr lang="en-US" dirty="0" smtClean="0"/>
              <a:t>Array size ~ 8k x 8k = 16 x 16 cm.</a:t>
            </a:r>
          </a:p>
          <a:p>
            <a:r>
              <a:rPr lang="en-US" dirty="0" smtClean="0"/>
              <a:t>Mosaic of 16 2048 </a:t>
            </a:r>
            <a:r>
              <a:rPr lang="en-US" dirty="0"/>
              <a:t>x 2048 </a:t>
            </a:r>
            <a:r>
              <a:rPr lang="en-US" dirty="0" smtClean="0"/>
              <a:t>Hawaii II RG with passive cooling working at 40 K. (Arrays of 5x7 proposed).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5103780"/>
              </p:ext>
            </p:extLst>
          </p:nvPr>
        </p:nvGraphicFramePr>
        <p:xfrm>
          <a:off x="685802" y="4038600"/>
          <a:ext cx="8000996" cy="2247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999"/>
                <a:gridCol w="1371599"/>
                <a:gridCol w="1058659"/>
                <a:gridCol w="998741"/>
                <a:gridCol w="1142999"/>
                <a:gridCol w="1353840"/>
                <a:gridCol w="932159"/>
              </a:tblGrid>
              <a:tr h="328251">
                <a:tc>
                  <a:txBody>
                    <a:bodyPr/>
                    <a:lstStyle/>
                    <a:p>
                      <a:r>
                        <a:rPr lang="en-US" b="0" dirty="0" smtClean="0"/>
                        <a:t>Vendor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Model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Material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Px</a:t>
                      </a:r>
                      <a:r>
                        <a:rPr lang="en-US" b="0" dirty="0" smtClean="0"/>
                        <a:t> size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Array size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Wavelength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Temp.</a:t>
                      </a:r>
                      <a:endParaRPr lang="en-US" b="0" dirty="0"/>
                    </a:p>
                  </a:txBody>
                  <a:tcPr/>
                </a:tc>
              </a:tr>
              <a:tr h="481860">
                <a:tc>
                  <a:txBody>
                    <a:bodyPr/>
                    <a:lstStyle/>
                    <a:p>
                      <a:r>
                        <a:rPr lang="en-US" dirty="0" smtClean="0"/>
                        <a:t>Teledyne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Hawaii II RG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HgCdTe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r>
                        <a:rPr lang="en-US" baseline="0" dirty="0" smtClean="0"/>
                        <a:t> 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2k</a:t>
                      </a:r>
                      <a:r>
                        <a:rPr lang="en-US" baseline="0" dirty="0" smtClean="0"/>
                        <a:t> x</a:t>
                      </a:r>
                      <a:r>
                        <a:rPr lang="en-US" dirty="0" smtClean="0"/>
                        <a:t> 2k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0.9 - 2.6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 K</a:t>
                      </a:r>
                      <a:endParaRPr lang="en-US" dirty="0"/>
                    </a:p>
                  </a:txBody>
                  <a:tcPr/>
                </a:tc>
              </a:tr>
              <a:tr h="48186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Teledyne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Hawaii II RG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HgCdTe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18</a:t>
                      </a:r>
                      <a:r>
                        <a:rPr lang="en-US" b="1" baseline="0" dirty="0" smtClean="0"/>
                        <a:t> um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2k</a:t>
                      </a:r>
                      <a:r>
                        <a:rPr lang="en-US" b="1" baseline="0" dirty="0" smtClean="0"/>
                        <a:t> x</a:t>
                      </a:r>
                      <a:r>
                        <a:rPr lang="en-US" b="1" dirty="0" smtClean="0"/>
                        <a:t> 2k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0.9 –</a:t>
                      </a:r>
                      <a:r>
                        <a:rPr lang="en-US" b="1" baseline="0" dirty="0" smtClean="0"/>
                        <a:t> 5.0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 K</a:t>
                      </a:r>
                      <a:endParaRPr lang="en-US" b="1" dirty="0"/>
                    </a:p>
                  </a:txBody>
                  <a:tcPr/>
                </a:tc>
              </a:tr>
              <a:tr h="458914">
                <a:tc>
                  <a:txBody>
                    <a:bodyPr/>
                    <a:lstStyle/>
                    <a:p>
                      <a:r>
                        <a:rPr lang="en-US" dirty="0" smtClean="0"/>
                        <a:t>Raytheon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VIRGO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HgCdTe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2k x 2k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 – 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 K</a:t>
                      </a:r>
                      <a:endParaRPr lang="en-US" dirty="0"/>
                    </a:p>
                  </a:txBody>
                  <a:tcPr/>
                </a:tc>
              </a:tr>
              <a:tr h="458914">
                <a:tc>
                  <a:txBody>
                    <a:bodyPr/>
                    <a:lstStyle/>
                    <a:p>
                      <a:r>
                        <a:rPr lang="en-US" dirty="0" smtClean="0"/>
                        <a:t>Raytheon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 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2k x 2k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 – 5.4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 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1371600"/>
            <a:ext cx="2324100" cy="20574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6324600" y="3429000"/>
            <a:ext cx="2514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Image Credits: Teledyne imaging systems</a:t>
            </a:r>
          </a:p>
        </p:txBody>
      </p:sp>
    </p:spTree>
    <p:extLst>
      <p:ext uri="{BB962C8B-B14F-4D97-AF65-F5344CB8AC3E}">
        <p14:creationId xmlns:p14="http://schemas.microsoft.com/office/powerpoint/2010/main" xmlns="" val="78368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Detectors</a:t>
            </a:r>
            <a:endParaRPr lang="en-US" sz="3200" dirty="0"/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2667000" cy="3352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200" dirty="0" smtClean="0"/>
              <a:t>Mosaic of 16 2048 </a:t>
            </a:r>
            <a:r>
              <a:rPr lang="en-US" sz="2200" dirty="0"/>
              <a:t>x 2048 </a:t>
            </a:r>
            <a:r>
              <a:rPr lang="en-US" sz="2200" dirty="0" smtClean="0"/>
              <a:t>Hawaii II RG with passive cooling working at 40 K. (Arrays of 5x7 proposed).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Array size ~ 8k x 8k = 16 x 16 cm.</a:t>
            </a:r>
          </a:p>
          <a:p>
            <a:endParaRPr lang="en-US" dirty="0" smtClean="0"/>
          </a:p>
        </p:txBody>
      </p:sp>
      <p:grpSp>
        <p:nvGrpSpPr>
          <p:cNvPr id="3" name="Group 26"/>
          <p:cNvGrpSpPr/>
          <p:nvPr/>
        </p:nvGrpSpPr>
        <p:grpSpPr>
          <a:xfrm>
            <a:off x="3886200" y="1607013"/>
            <a:ext cx="4532312" cy="4565187"/>
            <a:chOff x="4535488" y="1447800"/>
            <a:chExt cx="4532312" cy="4565187"/>
          </a:xfrm>
        </p:grpSpPr>
        <p:sp>
          <p:nvSpPr>
            <p:cNvPr id="7" name="Rectangle 6"/>
            <p:cNvSpPr/>
            <p:nvPr/>
          </p:nvSpPr>
          <p:spPr>
            <a:xfrm>
              <a:off x="4535488" y="1447800"/>
              <a:ext cx="1106424" cy="110642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678488" y="1447800"/>
              <a:ext cx="1106424" cy="110642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818376" y="1447800"/>
              <a:ext cx="1106424" cy="110642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961312" y="1447800"/>
              <a:ext cx="1106424" cy="1106424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7"/>
            <p:cNvGrpSpPr/>
            <p:nvPr/>
          </p:nvGrpSpPr>
          <p:grpSpPr>
            <a:xfrm>
              <a:off x="4535488" y="2600721"/>
              <a:ext cx="4532248" cy="1106424"/>
              <a:chOff x="4525566" y="2600721"/>
              <a:chExt cx="4532248" cy="1106424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525566" y="2600721"/>
                <a:ext cx="1106424" cy="110642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5668566" y="2600721"/>
                <a:ext cx="1106424" cy="110642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6808454" y="2600721"/>
                <a:ext cx="1106424" cy="110642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7951390" y="2600721"/>
                <a:ext cx="1106424" cy="110642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20"/>
            <p:cNvGrpSpPr/>
            <p:nvPr/>
          </p:nvGrpSpPr>
          <p:grpSpPr>
            <a:xfrm>
              <a:off x="4535552" y="3760455"/>
              <a:ext cx="4532248" cy="1106424"/>
              <a:chOff x="4535552" y="3760455"/>
              <a:chExt cx="4532248" cy="1106424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4535552" y="3760455"/>
                <a:ext cx="1106424" cy="110642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5678552" y="3760455"/>
                <a:ext cx="1106424" cy="110642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6818440" y="3760455"/>
                <a:ext cx="1106424" cy="110642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7961376" y="3760455"/>
                <a:ext cx="1106424" cy="110642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21"/>
            <p:cNvGrpSpPr/>
            <p:nvPr/>
          </p:nvGrpSpPr>
          <p:grpSpPr>
            <a:xfrm>
              <a:off x="4535488" y="4906563"/>
              <a:ext cx="4532248" cy="1106424"/>
              <a:chOff x="4535552" y="3760455"/>
              <a:chExt cx="4532248" cy="1106424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4535552" y="3760455"/>
                <a:ext cx="1106424" cy="110642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678552" y="3760455"/>
                <a:ext cx="1106424" cy="110642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818440" y="3760455"/>
                <a:ext cx="1106424" cy="110642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961376" y="3760455"/>
                <a:ext cx="1106424" cy="110642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" name="Oval 3"/>
          <p:cNvSpPr/>
          <p:nvPr/>
        </p:nvSpPr>
        <p:spPr>
          <a:xfrm>
            <a:off x="3429000" y="1066800"/>
            <a:ext cx="5486400" cy="5486400"/>
          </a:xfrm>
          <a:prstGeom prst="ellipse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981200" y="5943600"/>
            <a:ext cx="1066800" cy="64633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6 </a:t>
            </a:r>
            <a:r>
              <a:rPr lang="en-US" dirty="0" err="1" smtClean="0"/>
              <a:t>arcmin</a:t>
            </a:r>
            <a:endParaRPr lang="en-US" dirty="0" smtClean="0"/>
          </a:p>
          <a:p>
            <a:r>
              <a:rPr lang="en-US" dirty="0" smtClean="0"/>
              <a:t>FOV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048000" y="5105401"/>
            <a:ext cx="681771" cy="8381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0749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Filter Wheel with</a:t>
            </a:r>
          </a:p>
          <a:p>
            <a:pPr lvl="1"/>
            <a:r>
              <a:rPr lang="en-US" dirty="0" smtClean="0"/>
              <a:t>Broadband and narrowband filters</a:t>
            </a:r>
          </a:p>
          <a:p>
            <a:pPr lvl="1"/>
            <a:r>
              <a:rPr lang="en-US" dirty="0" smtClean="0"/>
              <a:t>Will be optimized for emissive spectrum </a:t>
            </a:r>
          </a:p>
          <a:p>
            <a:pPr lvl="2"/>
            <a:r>
              <a:rPr lang="en-US" dirty="0" smtClean="0"/>
              <a:t>Galaxy with high redshift</a:t>
            </a:r>
          </a:p>
          <a:p>
            <a:pPr lvl="2"/>
            <a:r>
              <a:rPr lang="en-US" dirty="0" smtClean="0"/>
              <a:t>brown dwarf or </a:t>
            </a:r>
            <a:r>
              <a:rPr lang="en-US" dirty="0" err="1" smtClean="0"/>
              <a:t>exoplanet</a:t>
            </a:r>
            <a:endParaRPr lang="en-US" dirty="0" smtClean="0"/>
          </a:p>
          <a:p>
            <a:r>
              <a:rPr lang="en-US" dirty="0" smtClean="0"/>
              <a:t>Spectrometer</a:t>
            </a:r>
          </a:p>
          <a:p>
            <a:pPr lvl="1"/>
            <a:r>
              <a:rPr lang="en-US" dirty="0" smtClean="0"/>
              <a:t>To obtain moderate to high resolution spectra</a:t>
            </a:r>
          </a:p>
          <a:p>
            <a:r>
              <a:rPr lang="en-US" dirty="0" smtClean="0"/>
              <a:t>PIAA </a:t>
            </a:r>
            <a:r>
              <a:rPr lang="en-US" dirty="0" err="1" smtClean="0"/>
              <a:t>Chorograph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exoplanet</a:t>
            </a:r>
            <a:r>
              <a:rPr lang="en-US" dirty="0" smtClean="0"/>
              <a:t> imaging</a:t>
            </a:r>
          </a:p>
          <a:p>
            <a:r>
              <a:rPr lang="en-US" dirty="0" err="1" smtClean="0"/>
              <a:t>Fabry</a:t>
            </a:r>
            <a:r>
              <a:rPr lang="en-US" dirty="0" smtClean="0"/>
              <a:t> Perot </a:t>
            </a:r>
          </a:p>
          <a:p>
            <a:pPr lvl="1"/>
            <a:r>
              <a:rPr lang="en-US" dirty="0" smtClean="0"/>
              <a:t>Narrow band variable filter for high precision Z determination.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/>
              <a:t>Back-up</a:t>
            </a:r>
          </a:p>
          <a:p>
            <a:pPr algn="ctr">
              <a:buNone/>
            </a:pPr>
            <a:r>
              <a:rPr lang="en-US" sz="5400" dirty="0" smtClean="0"/>
              <a:t>Slides</a:t>
            </a:r>
            <a:endParaRPr lang="en-US" sz="5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High Z Galactic Structure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Zodical Glow in space at 1.0AU, 1.6</a:t>
            </a:r>
            <a:r>
              <a:rPr lang="en-US" b="1" smtClean="0">
                <a:latin typeface="Symbol" pitchFamily="18" charset="2"/>
              </a:rPr>
              <a:t>m</a:t>
            </a:r>
            <a:r>
              <a:rPr lang="en-US" b="1" smtClean="0"/>
              <a:t>m                              		42 photons/s/m</a:t>
            </a:r>
            <a:r>
              <a:rPr lang="en-US" sz="2800" b="1" baseline="30000" smtClean="0"/>
              <a:t>2</a:t>
            </a:r>
            <a:r>
              <a:rPr lang="en-US" sz="2800" b="1" smtClean="0"/>
              <a:t>/</a:t>
            </a:r>
            <a:r>
              <a:rPr lang="en-US" b="1" smtClean="0">
                <a:latin typeface="Symbol" pitchFamily="18" charset="2"/>
              </a:rPr>
              <a:t>m</a:t>
            </a:r>
            <a:r>
              <a:rPr lang="en-US" b="1" smtClean="0"/>
              <a:t>m/</a:t>
            </a:r>
            <a:r>
              <a:rPr lang="en-US" b="1" smtClean="0">
                <a:latin typeface="Symbol" pitchFamily="18" charset="2"/>
              </a:rPr>
              <a:t>a</a:t>
            </a:r>
            <a:r>
              <a:rPr lang="en-US" b="1" smtClean="0"/>
              <a:t>sec</a:t>
            </a:r>
          </a:p>
          <a:p>
            <a:endParaRPr lang="en-US" b="1" smtClean="0"/>
          </a:p>
          <a:p>
            <a:r>
              <a:rPr lang="en-US" b="1" smtClean="0"/>
              <a:t>For t= 6.2e6 s, N</a:t>
            </a:r>
            <a:r>
              <a:rPr lang="en-US" sz="2800" b="1" baseline="-25000" smtClean="0"/>
              <a:t>ZL</a:t>
            </a:r>
            <a:r>
              <a:rPr lang="en-US" sz="2800" b="1" smtClean="0"/>
              <a:t>= 7.5e7 photons</a:t>
            </a:r>
          </a:p>
          <a:p>
            <a:endParaRPr lang="en-US" sz="2800" b="1" smtClean="0"/>
          </a:p>
          <a:p>
            <a:r>
              <a:rPr lang="en-US" b="1" smtClean="0"/>
              <a:t>SNR = 4e4/(4e4 + 7.5e7)</a:t>
            </a:r>
            <a:r>
              <a:rPr lang="en-US" sz="2800" b="1" baseline="30000" smtClean="0"/>
              <a:t>0.5</a:t>
            </a:r>
            <a:r>
              <a:rPr lang="en-US" b="1" baseline="30000" smtClean="0"/>
              <a:t>  </a:t>
            </a:r>
            <a:endParaRPr lang="en-US" b="1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smtClean="0"/>
              <a:t>High Z Galactic Structure</a:t>
            </a:r>
            <a:br>
              <a:rPr lang="en-US" sz="3600" b="1" smtClean="0"/>
            </a:br>
            <a:r>
              <a:rPr lang="en-US" sz="3600" b="1" smtClean="0"/>
              <a:t>Milky Way at Z=10.3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Central bulge 12,000Ly is 0.88” at Z=10.3</a:t>
            </a:r>
          </a:p>
          <a:p>
            <a:pPr eaLnBrk="1" hangingPunct="1"/>
            <a:r>
              <a:rPr lang="en-US" b="1" smtClean="0"/>
              <a:t>UDFj-39546284 image CB ~0.3”, which is           34% of MW-CB</a:t>
            </a:r>
          </a:p>
          <a:p>
            <a:pPr eaLnBrk="1" hangingPunct="1"/>
            <a:r>
              <a:rPr lang="en-US" b="1" smtClean="0"/>
              <a:t>Overall diameter expected of early galaxy (.34)(100,000Ly)/2.807e9Ly = 1.2e-5 rads                </a:t>
            </a:r>
          </a:p>
          <a:p>
            <a:pPr eaLnBrk="1" hangingPunct="1">
              <a:buFont typeface="Symbol" pitchFamily="18" charset="2"/>
              <a:buChar char=" "/>
            </a:pPr>
            <a:r>
              <a:rPr lang="en-US" b="1" smtClean="0">
                <a:latin typeface="Symbol" pitchFamily="18" charset="2"/>
              </a:rPr>
              <a:t>                           q=</a:t>
            </a:r>
            <a:r>
              <a:rPr lang="en-US" b="1" smtClean="0"/>
              <a:t> 2.5”</a:t>
            </a:r>
            <a:r>
              <a:rPr lang="en-US" smtClean="0"/>
              <a:t> 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High Z Galactic Spiral Arms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MW spiral arm gaps are ~5,000Ly</a:t>
            </a:r>
          </a:p>
          <a:p>
            <a:pPr eaLnBrk="1" hangingPunct="1"/>
            <a:r>
              <a:rPr lang="en-US" b="1" smtClean="0"/>
              <a:t>Estimate for Z=10.3 galaxy: 0.37”</a:t>
            </a:r>
          </a:p>
          <a:p>
            <a:pPr eaLnBrk="1" hangingPunct="1"/>
            <a:r>
              <a:rPr lang="en-US" b="1" smtClean="0"/>
              <a:t>Aperture required, H-Band: 2.64 meters</a:t>
            </a:r>
          </a:p>
          <a:p>
            <a:pPr eaLnBrk="1" hangingPunct="1"/>
            <a:r>
              <a:rPr lang="en-US" b="1" smtClean="0"/>
              <a:t>Estimate exposure time for entire galaxy  6.2e6 sec = 1722 hours</a:t>
            </a:r>
          </a:p>
          <a:p>
            <a:pPr eaLnBrk="1" hangingPunct="1"/>
            <a:r>
              <a:rPr lang="en-US" b="1" smtClean="0"/>
              <a:t>H-Band air glow: 1500ph/s/sq-arcsec/m</a:t>
            </a:r>
          </a:p>
          <a:p>
            <a:pPr eaLnBrk="1" hangingPunct="1"/>
            <a:r>
              <a:rPr lang="en-US" b="1" smtClean="0"/>
              <a:t>Earth SNR = 0.07;  Space SNR= 4.6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High Z Galactic HII Region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HII regions - evidence of star formation.</a:t>
            </a:r>
          </a:p>
          <a:p>
            <a:pPr eaLnBrk="1" hangingPunct="1"/>
            <a:r>
              <a:rPr lang="en-US" b="1" smtClean="0"/>
              <a:t>HII regions emit in H-</a:t>
            </a:r>
            <a:r>
              <a:rPr lang="en-US" b="1" smtClean="0">
                <a:latin typeface="Symbol" pitchFamily="18" charset="2"/>
              </a:rPr>
              <a:t>a</a:t>
            </a:r>
            <a:r>
              <a:rPr lang="en-US" b="1" smtClean="0"/>
              <a:t>, 656.3 nm.</a:t>
            </a:r>
          </a:p>
          <a:p>
            <a:pPr eaLnBrk="1" hangingPunct="1"/>
            <a:r>
              <a:rPr lang="en-US" b="1" smtClean="0"/>
              <a:t>Red shifted: (1+10.3)(656.3e-9)= 7.4</a:t>
            </a:r>
            <a:r>
              <a:rPr lang="en-US" b="1" smtClean="0">
                <a:latin typeface="Symbol" pitchFamily="18" charset="2"/>
              </a:rPr>
              <a:t>m</a:t>
            </a:r>
            <a:r>
              <a:rPr lang="en-US" b="1" smtClean="0"/>
              <a:t>m, which is blocked by the atmosphere. </a:t>
            </a:r>
          </a:p>
          <a:p>
            <a:pPr eaLnBrk="1" hangingPunct="1"/>
            <a:r>
              <a:rPr lang="en-US" b="1" smtClean="0"/>
              <a:t>The telescope must be in space in order to detect HII regions in early galaxies</a:t>
            </a:r>
            <a:r>
              <a:rPr lang="en-US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914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1" dirty="0" smtClean="0"/>
              <a:t>Project Motivation – High Z Galactic Structure</a:t>
            </a:r>
            <a:br>
              <a:rPr lang="en-US" sz="3200" b="1" dirty="0" smtClean="0"/>
            </a:br>
            <a:r>
              <a:rPr lang="en-US" sz="2400" b="1" dirty="0" err="1" smtClean="0"/>
              <a:t>Bouwens</a:t>
            </a:r>
            <a:r>
              <a:rPr lang="en-US" sz="2400" b="1" dirty="0" smtClean="0"/>
              <a:t>, et al, NATURE </a:t>
            </a:r>
            <a:r>
              <a:rPr lang="en-US" sz="2400" b="1" dirty="0" err="1" smtClean="0"/>
              <a:t>vol</a:t>
            </a:r>
            <a:r>
              <a:rPr lang="en-US" sz="2400" b="1" dirty="0" smtClean="0"/>
              <a:t> 469/Issue No 7331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5181600"/>
            <a:ext cx="7848600" cy="9144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Z = 10.3,    500 </a:t>
            </a:r>
            <a:r>
              <a:rPr lang="en-US" sz="2400" b="1" dirty="0" err="1" smtClean="0"/>
              <a:t>Myr</a:t>
            </a:r>
            <a:r>
              <a:rPr lang="en-US" sz="2400" b="1" dirty="0" smtClean="0"/>
              <a:t> after Big Bang   </a:t>
            </a:r>
          </a:p>
          <a:p>
            <a:pPr eaLnBrk="1" hangingPunct="1"/>
            <a:r>
              <a:rPr lang="en-US" sz="2400" b="1" dirty="0" err="1" smtClean="0"/>
              <a:t>mag</a:t>
            </a:r>
            <a:r>
              <a:rPr lang="en-US" sz="2400" b="1" dirty="0" smtClean="0"/>
              <a:t> = 28.92, photos 2.4” on side, H= 1.6 </a:t>
            </a:r>
            <a:r>
              <a:rPr lang="en-US" sz="2400" b="1" dirty="0" smtClean="0">
                <a:latin typeface="Symbol" pitchFamily="18" charset="2"/>
              </a:rPr>
              <a:t>m</a:t>
            </a:r>
            <a:r>
              <a:rPr lang="en-US" sz="2400" b="1" dirty="0" smtClean="0"/>
              <a:t>m</a:t>
            </a:r>
          </a:p>
          <a:p>
            <a:pPr eaLnBrk="1" hangingPunct="1">
              <a:buFontTx/>
              <a:buNone/>
            </a:pPr>
            <a:endParaRPr lang="en-US" sz="2400" b="1" dirty="0" smtClean="0"/>
          </a:p>
          <a:p>
            <a:pPr eaLnBrk="1" hangingPunct="1">
              <a:buFontTx/>
              <a:buNone/>
            </a:pPr>
            <a:endParaRPr lang="en-US" sz="2400" b="1" dirty="0" smtClean="0"/>
          </a:p>
        </p:txBody>
      </p:sp>
      <p:pic>
        <p:nvPicPr>
          <p:cNvPr id="2052" name="Picture 5" descr="Optical and near-infrared images of the candidate z[thinsp][ap][thinsp] 10 galaxy, UDFj-39546284, from the HUDF.">
            <a:hlinkClick r:id="rId2"/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1524000"/>
            <a:ext cx="8001000" cy="3517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/>
              <a:t>Project Motivation: High Z Galactic Structure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2672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b="1" dirty="0" smtClean="0"/>
              <a:t>Apparent object size does not decrease for Z&gt;1.6: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dirty="0" smtClean="0">
                <a:latin typeface="Symbol" pitchFamily="18" charset="2"/>
              </a:rPr>
              <a:t>			q = </a:t>
            </a:r>
            <a:r>
              <a:rPr lang="en-US" dirty="0" smtClean="0"/>
              <a:t>S/</a:t>
            </a:r>
            <a:r>
              <a:rPr lang="en-US" dirty="0" err="1" smtClean="0"/>
              <a:t>d</a:t>
            </a:r>
            <a:r>
              <a:rPr lang="en-US" sz="1600" dirty="0" err="1" smtClean="0"/>
              <a:t>A</a:t>
            </a:r>
            <a:r>
              <a:rPr lang="en-US" sz="1600" dirty="0" smtClean="0"/>
              <a:t>          </a:t>
            </a:r>
            <a:r>
              <a:rPr lang="en-US" dirty="0" err="1" smtClean="0"/>
              <a:t>d</a:t>
            </a:r>
            <a:r>
              <a:rPr lang="en-US" sz="1600" dirty="0" err="1" smtClean="0"/>
              <a:t>A</a:t>
            </a:r>
            <a:r>
              <a:rPr lang="en-US" dirty="0" smtClean="0"/>
              <a:t> = 2.807 </a:t>
            </a:r>
            <a:r>
              <a:rPr lang="en-US" dirty="0" err="1" smtClean="0"/>
              <a:t>GLy</a:t>
            </a:r>
            <a:endParaRPr lang="en-US" dirty="0" smtClean="0"/>
          </a:p>
          <a:p>
            <a:pPr>
              <a:spcBef>
                <a:spcPts val="1500"/>
              </a:spcBef>
            </a:pPr>
            <a:r>
              <a:rPr lang="en-US" b="1" dirty="0" smtClean="0"/>
              <a:t>Galaxy Diameter: </a:t>
            </a:r>
            <a:r>
              <a:rPr lang="en-US" b="1" dirty="0" smtClean="0">
                <a:latin typeface="Symbol" pitchFamily="18" charset="2"/>
              </a:rPr>
              <a:t>q</a:t>
            </a:r>
            <a:r>
              <a:rPr lang="en-US" b="1" dirty="0" smtClean="0"/>
              <a:t>=2.5”  </a:t>
            </a:r>
          </a:p>
          <a:p>
            <a:pPr lvl="1"/>
            <a:r>
              <a:rPr lang="en-US" b="1" dirty="0" smtClean="0"/>
              <a:t>Central Bulge: </a:t>
            </a:r>
            <a:r>
              <a:rPr lang="en-US" b="1" dirty="0" smtClean="0">
                <a:latin typeface="Symbol" pitchFamily="18" charset="2"/>
              </a:rPr>
              <a:t>q=0.3</a:t>
            </a:r>
            <a:r>
              <a:rPr lang="en-US" b="1" dirty="0" smtClean="0"/>
              <a:t>”</a:t>
            </a:r>
          </a:p>
          <a:p>
            <a:pPr lvl="1"/>
            <a:r>
              <a:rPr lang="en-US" b="1" dirty="0" smtClean="0"/>
              <a:t>Spiral Arm Gaps: </a:t>
            </a:r>
            <a:r>
              <a:rPr lang="en-US" b="1" dirty="0" smtClean="0">
                <a:latin typeface="Symbol" pitchFamily="18" charset="2"/>
              </a:rPr>
              <a:t>q = 0.37</a:t>
            </a:r>
            <a:r>
              <a:rPr lang="en-US" b="1" dirty="0" smtClean="0"/>
              <a:t>”</a:t>
            </a:r>
          </a:p>
          <a:p>
            <a:pPr>
              <a:spcBef>
                <a:spcPts val="1500"/>
              </a:spcBef>
            </a:pPr>
            <a:r>
              <a:rPr lang="en-US" b="1" dirty="0" smtClean="0"/>
              <a:t>Requires</a:t>
            </a:r>
          </a:p>
          <a:p>
            <a:pPr lvl="1"/>
            <a:r>
              <a:rPr lang="en-US" b="1" dirty="0" smtClean="0"/>
              <a:t>2.64m diameter telescope</a:t>
            </a:r>
          </a:p>
          <a:p>
            <a:pPr lvl="1"/>
            <a:r>
              <a:rPr lang="en-US" b="1" dirty="0" smtClean="0"/>
              <a:t>6.2x10</a:t>
            </a:r>
            <a:r>
              <a:rPr lang="en-US" b="1" baseline="30000" dirty="0" smtClean="0"/>
              <a:t>6</a:t>
            </a:r>
            <a:r>
              <a:rPr lang="en-US" b="1" dirty="0" smtClean="0"/>
              <a:t>s (~2.4 months) exposure time</a:t>
            </a:r>
          </a:p>
          <a:p>
            <a:pPr lvl="1"/>
            <a:r>
              <a:rPr lang="en-US" b="1" dirty="0" smtClean="0"/>
              <a:t>Observations at ~1.6</a:t>
            </a:r>
            <a:r>
              <a:rPr lang="el-GR" b="1" dirty="0" smtClean="0">
                <a:latin typeface="Times New Roman"/>
                <a:cs typeface="Times New Roman"/>
              </a:rPr>
              <a:t>μ</a:t>
            </a:r>
            <a:r>
              <a:rPr lang="en-US" b="1" dirty="0" smtClean="0">
                <a:latin typeface="Times New Roman"/>
                <a:cs typeface="Times New Roman"/>
              </a:rPr>
              <a:t>m</a:t>
            </a:r>
            <a:endParaRPr lang="en-US" b="1" dirty="0" smtClean="0"/>
          </a:p>
          <a:p>
            <a:pPr>
              <a:spcBef>
                <a:spcPts val="1500"/>
              </a:spcBef>
            </a:pPr>
            <a:r>
              <a:rPr lang="en-US" b="1" dirty="0" smtClean="0"/>
              <a:t>Earth SNR= 0.07  vs. Space SNR= 4.6</a:t>
            </a:r>
          </a:p>
          <a:p>
            <a:pPr eaLnBrk="1" hangingPunct="1">
              <a:buFontTx/>
              <a:buNone/>
            </a:pPr>
            <a:r>
              <a:rPr lang="en-US" sz="1600" dirty="0" smtClean="0"/>
              <a:t>                                                                     </a:t>
            </a: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990600" y="5562600"/>
            <a:ext cx="7239000" cy="954107"/>
          </a:xfrm>
          <a:prstGeom prst="rect">
            <a:avLst/>
          </a:prstGeom>
          <a:gradFill flip="none" rotWithShape="1">
            <a:gsLst>
              <a:gs pos="0">
                <a:schemeClr val="dk1">
                  <a:shade val="51000"/>
                  <a:satMod val="130000"/>
                  <a:alpha val="48000"/>
                </a:schemeClr>
              </a:gs>
              <a:gs pos="80000">
                <a:schemeClr val="dk1">
                  <a:shade val="93000"/>
                  <a:satMod val="130000"/>
                </a:schemeClr>
              </a:gs>
              <a:gs pos="100000">
                <a:schemeClr val="dk1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aseline="0" dirty="0" smtClean="0"/>
              <a:t>Long exposure times require</a:t>
            </a:r>
            <a:r>
              <a:rPr lang="en-US" sz="2800" dirty="0" smtClean="0"/>
              <a:t> dedicated telescope </a:t>
            </a:r>
            <a:r>
              <a:rPr lang="en-US" sz="2800" i="1" dirty="0" smtClean="0"/>
              <a:t>(this is not part of JWST’s mission)</a:t>
            </a:r>
            <a:endParaRPr lang="en-US" sz="2800" i="1" baseline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Science Goals I: High-Z Galaxies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+mj-lt"/>
              </a:rPr>
              <a:t>Study of high redshift galaxies will give better understanding of</a:t>
            </a:r>
          </a:p>
          <a:p>
            <a:pPr lvl="1"/>
            <a:r>
              <a:rPr lang="en-US" sz="2000" dirty="0" smtClean="0">
                <a:latin typeface="+mj-lt"/>
              </a:rPr>
              <a:t>Early galaxy formation timescales and other processes</a:t>
            </a:r>
          </a:p>
          <a:p>
            <a:pPr lvl="1"/>
            <a:r>
              <a:rPr lang="en-US" sz="2000" dirty="0" smtClean="0">
                <a:latin typeface="+mj-lt"/>
              </a:rPr>
              <a:t>Structure of early galaxies (spiral, elliptical, etc…)</a:t>
            </a:r>
          </a:p>
          <a:p>
            <a:pPr lvl="1"/>
            <a:r>
              <a:rPr lang="en-US" sz="2000" dirty="0" smtClean="0">
                <a:latin typeface="+mj-lt"/>
              </a:rPr>
              <a:t>Precise redshift measurements</a:t>
            </a:r>
          </a:p>
          <a:p>
            <a:pPr>
              <a:spcBef>
                <a:spcPts val="900"/>
              </a:spcBef>
            </a:pPr>
            <a:r>
              <a:rPr lang="en-US" sz="2400" dirty="0" smtClean="0">
                <a:latin typeface="+mj-lt"/>
              </a:rPr>
              <a:t>Few galaxies of z&gt;8 are known – this mission will focus on </a:t>
            </a:r>
            <a:r>
              <a:rPr lang="en-US" sz="2400" dirty="0" smtClean="0"/>
              <a:t>obtaining high resolution</a:t>
            </a:r>
            <a:endParaRPr lang="en-US" sz="2400" dirty="0" smtClean="0">
              <a:latin typeface="+mj-lt"/>
            </a:endParaRPr>
          </a:p>
          <a:p>
            <a:pPr marL="347472" indent="0">
              <a:spcBef>
                <a:spcPts val="0"/>
              </a:spcBef>
              <a:buNone/>
            </a:pPr>
            <a:r>
              <a:rPr lang="en-US" sz="2400" dirty="0" smtClean="0"/>
              <a:t>imagery of these galaxies </a:t>
            </a:r>
            <a:endParaRPr lang="en-US" sz="2400" dirty="0" smtClean="0">
              <a:latin typeface="+mj-lt"/>
            </a:endParaRPr>
          </a:p>
          <a:p>
            <a:pPr>
              <a:spcBef>
                <a:spcPts val="900"/>
              </a:spcBef>
            </a:pPr>
            <a:r>
              <a:rPr lang="en-US" sz="2400" dirty="0" smtClean="0">
                <a:latin typeface="+mj-lt"/>
              </a:rPr>
              <a:t>Lyman-</a:t>
            </a:r>
            <a:r>
              <a:rPr lang="el-GR" sz="2400" dirty="0" smtClean="0">
                <a:latin typeface="+mj-lt"/>
                <a:cs typeface="Times New Roman"/>
              </a:rPr>
              <a:t>α</a:t>
            </a:r>
            <a:r>
              <a:rPr lang="en-US" sz="2400" dirty="0" smtClean="0">
                <a:latin typeface="+mj-lt"/>
                <a:cs typeface="Times New Roman"/>
              </a:rPr>
              <a:t> line is red-shifted to</a:t>
            </a:r>
          </a:p>
          <a:p>
            <a:pPr marL="347472" indent="0">
              <a:spcBef>
                <a:spcPts val="0"/>
              </a:spcBef>
              <a:buNone/>
            </a:pPr>
            <a:r>
              <a:rPr lang="en-US" sz="2400" dirty="0" smtClean="0">
                <a:cs typeface="Times New Roman"/>
              </a:rPr>
              <a:t>NIR </a:t>
            </a:r>
            <a:r>
              <a:rPr lang="en-US" sz="2400" dirty="0" smtClean="0">
                <a:latin typeface="+mj-lt"/>
                <a:cs typeface="Times New Roman"/>
              </a:rPr>
              <a:t>which makes 1-2</a:t>
            </a:r>
            <a:r>
              <a:rPr lang="el-GR" sz="2400" dirty="0" smtClean="0">
                <a:latin typeface="+mj-lt"/>
                <a:cs typeface="Times New Roman"/>
              </a:rPr>
              <a:t>μ</a:t>
            </a:r>
            <a:r>
              <a:rPr lang="en-US" sz="2400" dirty="0" smtClean="0">
                <a:latin typeface="+mj-lt"/>
                <a:cs typeface="Times New Roman"/>
              </a:rPr>
              <a:t>m </a:t>
            </a:r>
            <a:r>
              <a:rPr lang="en-US" sz="2400" dirty="0" smtClean="0">
                <a:cs typeface="Times New Roman"/>
              </a:rPr>
              <a:t>region </a:t>
            </a:r>
            <a:endParaRPr lang="en-US" sz="2400" dirty="0" smtClean="0">
              <a:latin typeface="+mj-lt"/>
              <a:cs typeface="Times New Roman"/>
            </a:endParaRPr>
          </a:p>
          <a:p>
            <a:pPr marL="347472" indent="0">
              <a:spcBef>
                <a:spcPts val="0"/>
              </a:spcBef>
              <a:buNone/>
            </a:pPr>
            <a:r>
              <a:rPr lang="en-US" sz="2400" dirty="0" smtClean="0">
                <a:latin typeface="+mj-lt"/>
                <a:cs typeface="Times New Roman"/>
              </a:rPr>
              <a:t>optimum band </a:t>
            </a:r>
            <a:r>
              <a:rPr lang="en-US" sz="2400" dirty="0" smtClean="0">
                <a:cs typeface="Times New Roman"/>
              </a:rPr>
              <a:t>for observation</a:t>
            </a:r>
            <a:endParaRPr lang="en-US" sz="2400" dirty="0" smtClean="0">
              <a:latin typeface="+mj-lt"/>
              <a:cs typeface="Times New Roman"/>
            </a:endParaRPr>
          </a:p>
          <a:p>
            <a:pPr>
              <a:spcBef>
                <a:spcPts val="900"/>
              </a:spcBef>
            </a:pPr>
            <a:r>
              <a:rPr lang="en-US" sz="2400" dirty="0" smtClean="0">
                <a:latin typeface="+mj-lt"/>
                <a:cs typeface="Times New Roman"/>
              </a:rPr>
              <a:t>Stable and long </a:t>
            </a:r>
            <a:r>
              <a:rPr lang="en-US" sz="2400" dirty="0" smtClean="0">
                <a:cs typeface="Times New Roman"/>
              </a:rPr>
              <a:t>exposures </a:t>
            </a:r>
            <a:endParaRPr lang="en-US" sz="2400" dirty="0" smtClean="0">
              <a:latin typeface="+mj-lt"/>
              <a:cs typeface="Times New Roman"/>
            </a:endParaRPr>
          </a:p>
          <a:p>
            <a:pPr marL="347472" indent="0">
              <a:spcBef>
                <a:spcPts val="0"/>
              </a:spcBef>
              <a:buNone/>
            </a:pPr>
            <a:r>
              <a:rPr lang="en-US" sz="2400" dirty="0" smtClean="0">
                <a:cs typeface="Times New Roman"/>
              </a:rPr>
              <a:t>will be required to obtain </a:t>
            </a:r>
            <a:endParaRPr lang="en-US" sz="2400" dirty="0" smtClean="0">
              <a:latin typeface="+mj-lt"/>
              <a:cs typeface="Times New Roman"/>
            </a:endParaRPr>
          </a:p>
          <a:p>
            <a:pPr marL="347472" indent="0">
              <a:spcBef>
                <a:spcPts val="0"/>
              </a:spcBef>
              <a:buNone/>
            </a:pPr>
            <a:r>
              <a:rPr lang="en-US" sz="2400" dirty="0" smtClean="0">
                <a:latin typeface="+mj-lt"/>
                <a:cs typeface="Times New Roman"/>
              </a:rPr>
              <a:t>sufficient SNR</a:t>
            </a:r>
            <a:endParaRPr lang="en-US" sz="2400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37500" t="24000" r="19375" b="19000"/>
          <a:stretch>
            <a:fillRect/>
          </a:stretch>
        </p:blipFill>
        <p:spPr bwMode="auto">
          <a:xfrm>
            <a:off x="4572000" y="3252376"/>
            <a:ext cx="4191000" cy="3300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>
            <a:off x="4572000" y="5029200"/>
            <a:ext cx="1371600" cy="1477328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wrap="square" lIns="0" rIns="0" rtlCol="0">
            <a:spAutoFit/>
          </a:bodyPr>
          <a:lstStyle/>
          <a:p>
            <a:r>
              <a:rPr lang="en-US" i="1" dirty="0" smtClean="0"/>
              <a:t>High Redshift Galaxies will be one of the main focuses of this mission</a:t>
            </a:r>
            <a:endParaRPr lang="en-US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6629400" y="6477000"/>
            <a:ext cx="2438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Image Credits: simbad.com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2800" dirty="0" smtClean="0"/>
              <a:t>Science Goals II: Direct Imaging of Exoplanets and Brown Dwarfs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334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600" dirty="0" smtClean="0"/>
              <a:t>Telescope will be capable of direct imaging of </a:t>
            </a:r>
            <a:r>
              <a:rPr lang="en-US" sz="2600" dirty="0" err="1" smtClean="0"/>
              <a:t>exoplanets</a:t>
            </a:r>
            <a:r>
              <a:rPr lang="en-US" sz="2600" dirty="0" smtClean="0"/>
              <a:t> and brown dwarfs with &gt;0.1” separation from primary star</a:t>
            </a:r>
          </a:p>
          <a:p>
            <a:pPr lvl="1">
              <a:spcAft>
                <a:spcPts val="300"/>
              </a:spcAft>
            </a:pPr>
            <a:r>
              <a:rPr lang="en-US" sz="2000" dirty="0" smtClean="0"/>
              <a:t>Additional optical instrumentation (deemed a “black box” for this exercise) may be necessary to image </a:t>
            </a:r>
            <a:r>
              <a:rPr lang="en-US" sz="2000" dirty="0" err="1" smtClean="0"/>
              <a:t>exoplanets</a:t>
            </a:r>
            <a:r>
              <a:rPr lang="en-US" sz="2000" dirty="0" smtClean="0"/>
              <a:t> with small separations from star</a:t>
            </a:r>
          </a:p>
          <a:p>
            <a:pPr>
              <a:spcBef>
                <a:spcPts val="0"/>
              </a:spcBef>
            </a:pPr>
            <a:r>
              <a:rPr lang="en-US" sz="2600" dirty="0" smtClean="0"/>
              <a:t>Accurate photometry will be collected for selected brown dwarfs and </a:t>
            </a:r>
            <a:r>
              <a:rPr lang="en-US" sz="2600" dirty="0" err="1" smtClean="0"/>
              <a:t>exoplanets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US" sz="2600" dirty="0" smtClean="0"/>
              <a:t>	with large separations</a:t>
            </a:r>
          </a:p>
          <a:p>
            <a:pPr lvl="1">
              <a:spcBef>
                <a:spcPts val="600"/>
              </a:spcBef>
            </a:pPr>
            <a:r>
              <a:rPr lang="en-US" sz="1900" dirty="0" smtClean="0"/>
              <a:t>Data will be used to look 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900" dirty="0" smtClean="0"/>
              <a:t>	for transiting moons</a:t>
            </a:r>
            <a:endParaRPr lang="en-US" sz="1700" b="1" dirty="0" smtClean="0"/>
          </a:p>
          <a:p>
            <a:pPr lvl="1">
              <a:spcBef>
                <a:spcPts val="600"/>
              </a:spcBef>
            </a:pPr>
            <a:r>
              <a:rPr lang="en-US" sz="1900" dirty="0" smtClean="0"/>
              <a:t>Peak of the Brown Dwarf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900" dirty="0" smtClean="0"/>
              <a:t>	blackbody is at ~2</a:t>
            </a:r>
            <a:r>
              <a:rPr lang="el-GR" sz="1900" dirty="0" smtClean="0"/>
              <a:t>μ</a:t>
            </a:r>
            <a:r>
              <a:rPr lang="en-US" sz="1900" dirty="0" smtClean="0"/>
              <a:t>m </a:t>
            </a:r>
          </a:p>
          <a:p>
            <a:pPr lvl="1">
              <a:spcBef>
                <a:spcPts val="600"/>
              </a:spcBef>
            </a:pPr>
            <a:r>
              <a:rPr lang="en-US" sz="1900" dirty="0" smtClean="0"/>
              <a:t>May led to the discovery of 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900" dirty="0" smtClean="0"/>
              <a:t>	</a:t>
            </a:r>
            <a:r>
              <a:rPr lang="en-US" sz="1900" dirty="0" err="1" smtClean="0"/>
              <a:t>exoplanets</a:t>
            </a:r>
            <a:r>
              <a:rPr lang="en-US" sz="1900" dirty="0" smtClean="0"/>
              <a:t> and brown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900" dirty="0" smtClean="0"/>
              <a:t>	dwarfs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3886200" y="3124200"/>
          <a:ext cx="5257800" cy="3533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Science Goals II: Direct Imaging of Exoplanets and Brown Dwarfs Continued</a:t>
            </a:r>
            <a:endParaRPr lang="en-US" sz="2800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48200" y="1447800"/>
            <a:ext cx="4343400" cy="2286000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600"/>
              </a:spcAft>
              <a:buNone/>
            </a:pPr>
            <a:r>
              <a:rPr lang="en-US" sz="3300" i="1" dirty="0" smtClean="0"/>
              <a:t>Habitability around Brown Dwarfs</a:t>
            </a:r>
            <a:endParaRPr lang="en-US" sz="3300" dirty="0" smtClean="0"/>
          </a:p>
          <a:p>
            <a:pPr>
              <a:lnSpc>
                <a:spcPct val="120000"/>
              </a:lnSpc>
            </a:pPr>
            <a:r>
              <a:rPr lang="en-US" sz="3300" dirty="0" smtClean="0"/>
              <a:t>Concept only theoretically possible at this point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 smtClean="0"/>
              <a:t>Understanding of  planet formation around brown dwarfs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 smtClean="0"/>
              <a:t>Possible to find earth-like planets in the habitable zone a brown dwarf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447800"/>
            <a:ext cx="4038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spcAft>
                <a:spcPts val="600"/>
              </a:spcAft>
            </a:pPr>
            <a:r>
              <a:rPr lang="en-US" i="1" dirty="0" smtClean="0"/>
              <a:t>Moons of Large </a:t>
            </a:r>
            <a:r>
              <a:rPr lang="en-US" i="1" dirty="0" err="1" smtClean="0"/>
              <a:t>Extrasolar</a:t>
            </a:r>
            <a:r>
              <a:rPr lang="en-US" i="1" dirty="0" smtClean="0"/>
              <a:t> Planets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Moons of large Jovian-like planets could harbor habitable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moons and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extraterrestrial life</a:t>
            </a: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Font typeface="Calibri" pitchFamily="34" charset="0"/>
              <a:buChar char="―"/>
            </a:pPr>
            <a:r>
              <a:rPr lang="en-US" sz="1600" noProof="0" dirty="0" smtClean="0"/>
              <a:t>Europa is possibly the most likely body to harbor life in the solar system (see image on right)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Most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exoplanets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discovered are large gas giants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Accurate photometry of </a:t>
            </a:r>
            <a:r>
              <a:rPr lang="en-US" dirty="0" err="1" smtClean="0"/>
              <a:t>exoplanets</a:t>
            </a:r>
            <a:r>
              <a:rPr lang="en-US" dirty="0" smtClean="0"/>
              <a:t> will allow for discovery of moons</a:t>
            </a:r>
          </a:p>
          <a:p>
            <a:pPr marL="800100" lvl="1" indent="-342900">
              <a:spcBef>
                <a:spcPct val="20000"/>
              </a:spcBef>
              <a:buFont typeface="Calibri" pitchFamily="34" charset="0"/>
              <a:buChar char="—"/>
            </a:pPr>
            <a:r>
              <a:rPr lang="en-US" sz="1600" dirty="0" smtClean="0"/>
              <a:t>Transiting method utilized to find moons around systems with transiting </a:t>
            </a:r>
            <a:r>
              <a:rPr lang="en-US" sz="1600" dirty="0" err="1" smtClean="0"/>
              <a:t>exoplanets</a:t>
            </a:r>
            <a:endParaRPr lang="en-US" sz="1600" dirty="0" smtClean="0"/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Font typeface="Calibri" pitchFamily="34" charset="0"/>
              <a:buChar char="—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Accurate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photometry requires measurements in wide and narrow FOVs</a:t>
            </a:r>
          </a:p>
        </p:txBody>
      </p:sp>
      <p:pic>
        <p:nvPicPr>
          <p:cNvPr id="7" name="Content Placeholder 4" descr="Europ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3581400"/>
            <a:ext cx="3451622" cy="230108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105400" y="5858470"/>
            <a:ext cx="3505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sz="1400" dirty="0" smtClean="0"/>
              <a:t>Europa, of Jupiter’s moon is believed to hold an ocean beneath an ice surface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Autofit/>
          </a:bodyPr>
          <a:lstStyle/>
          <a:p>
            <a:r>
              <a:rPr lang="en-US" sz="3600" dirty="0" smtClean="0"/>
              <a:t>Science Goals III: Solar system planets, Uranus &amp; Neptune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8768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High resolution imaging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Spectroscopy in bands not accessible on earth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Better understanding of “small” (&lt;0.05M</a:t>
            </a:r>
            <a:r>
              <a:rPr lang="en-US" baseline="-25000" dirty="0" smtClean="0"/>
              <a:t>jup</a:t>
            </a:r>
            <a:r>
              <a:rPr lang="en-US" dirty="0" smtClean="0"/>
              <a:t>) gaseous </a:t>
            </a:r>
            <a:r>
              <a:rPr lang="en-US" dirty="0" err="1" smtClean="0"/>
              <a:t>exoplanets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Angular diameter of Uranus is between 3.4-3.7” and Neptune is between 2.1-2.4”</a:t>
            </a:r>
            <a:endParaRPr lang="en-US" dirty="0"/>
          </a:p>
        </p:txBody>
      </p:sp>
      <p:pic>
        <p:nvPicPr>
          <p:cNvPr id="3076" name="Picture 4" descr="http://apod.nasa.gov/apod/image/neptune_vg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143000"/>
            <a:ext cx="2286000" cy="2286001"/>
          </a:xfrm>
          <a:prstGeom prst="rect">
            <a:avLst/>
          </a:prstGeom>
          <a:noFill/>
        </p:spPr>
      </p:pic>
      <p:pic>
        <p:nvPicPr>
          <p:cNvPr id="3074" name="Picture 2" descr="http://apod.nasa.gov/apod/image/9905/u10_vg2_big.jpg"/>
          <p:cNvPicPr>
            <a:picLocks noChangeAspect="1" noChangeArrowheads="1"/>
          </p:cNvPicPr>
          <p:nvPr/>
        </p:nvPicPr>
        <p:blipFill>
          <a:blip r:embed="rId4" cstate="print"/>
          <a:srcRect l="10469" t="11552" r="12996" b="14801"/>
          <a:stretch>
            <a:fillRect/>
          </a:stretch>
        </p:blipFill>
        <p:spPr bwMode="auto">
          <a:xfrm>
            <a:off x="5325036" y="3124201"/>
            <a:ext cx="3246717" cy="3124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086600" y="6223084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Image Credits: apod.com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Telescope Design and</a:t>
            </a:r>
            <a:br>
              <a:rPr lang="en-US" sz="3200" dirty="0" smtClean="0"/>
            </a:br>
            <a:r>
              <a:rPr lang="en-US" sz="3200" dirty="0" smtClean="0"/>
              <a:t>System Requirements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64770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Telescope</a:t>
            </a:r>
          </a:p>
          <a:p>
            <a:pPr lvl="1"/>
            <a:r>
              <a:rPr lang="en-US" dirty="0" smtClean="0"/>
              <a:t>3.5 m aperture</a:t>
            </a:r>
          </a:p>
          <a:p>
            <a:pPr lvl="1"/>
            <a:r>
              <a:rPr lang="en-US" dirty="0" smtClean="0"/>
              <a:t>High resolution NIR space telescope</a:t>
            </a:r>
          </a:p>
          <a:p>
            <a:r>
              <a:rPr lang="en-US" dirty="0" smtClean="0"/>
              <a:t>Telescopic tube and flipping secondary allows two different plate scales and FOVs: 6’ and 13’</a:t>
            </a:r>
          </a:p>
          <a:p>
            <a:r>
              <a:rPr lang="en-US" dirty="0" smtClean="0"/>
              <a:t>Telescope fits on </a:t>
            </a:r>
            <a:r>
              <a:rPr lang="en-US" dirty="0" err="1" smtClean="0"/>
              <a:t>Ariane</a:t>
            </a:r>
            <a:r>
              <a:rPr lang="en-US" dirty="0" smtClean="0"/>
              <a:t> 5 ECA without folding the primary mirror.</a:t>
            </a:r>
          </a:p>
          <a:p>
            <a:r>
              <a:rPr lang="en-US" dirty="0" smtClean="0"/>
              <a:t>Payload up to 10500kg to GTO orbit.</a:t>
            </a:r>
          </a:p>
          <a:p>
            <a:r>
              <a:rPr lang="en-US" dirty="0" smtClean="0"/>
              <a:t>Drift away orbit.</a:t>
            </a:r>
          </a:p>
          <a:p>
            <a:r>
              <a:rPr lang="en-US" dirty="0" smtClean="0"/>
              <a:t>Passive radiative cooling</a:t>
            </a:r>
          </a:p>
          <a:p>
            <a:r>
              <a:rPr lang="en-US" dirty="0" smtClean="0"/>
              <a:t>Solar energy, no batteries.</a:t>
            </a:r>
          </a:p>
          <a:p>
            <a:r>
              <a:rPr lang="en-US" dirty="0" smtClean="0"/>
              <a:t>Lower cost, complexity and risk than JWST.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0" y="304800"/>
            <a:ext cx="1371600" cy="632274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62800" y="6527884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Image Credits: ESA</a:t>
            </a:r>
          </a:p>
        </p:txBody>
      </p:sp>
    </p:spTree>
    <p:extLst>
      <p:ext uri="{BB962C8B-B14F-4D97-AF65-F5344CB8AC3E}">
        <p14:creationId xmlns:p14="http://schemas.microsoft.com/office/powerpoint/2010/main" xmlns="" val="314055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Telescope Design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64770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Extendable telescope design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 descr="telescopic_telescope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0600" y="1962614"/>
            <a:ext cx="7391400" cy="4597091"/>
          </a:xfrm>
          <a:prstGeom prst="rect">
            <a:avLst/>
          </a:prstGeom>
          <a:ln w="12700">
            <a:noFill/>
          </a:ln>
        </p:spPr>
      </p:pic>
      <p:grpSp>
        <p:nvGrpSpPr>
          <p:cNvPr id="30" name="Group 29"/>
          <p:cNvGrpSpPr/>
          <p:nvPr/>
        </p:nvGrpSpPr>
        <p:grpSpPr>
          <a:xfrm>
            <a:off x="990600" y="3810000"/>
            <a:ext cx="1752600" cy="2667000"/>
            <a:chOff x="990600" y="3810000"/>
            <a:chExt cx="1752600" cy="2667000"/>
          </a:xfrm>
        </p:grpSpPr>
        <p:grpSp>
          <p:nvGrpSpPr>
            <p:cNvPr id="26" name="Group 25"/>
            <p:cNvGrpSpPr/>
            <p:nvPr/>
          </p:nvGrpSpPr>
          <p:grpSpPr>
            <a:xfrm>
              <a:off x="990600" y="3810000"/>
              <a:ext cx="1752600" cy="2667000"/>
              <a:chOff x="990600" y="3810000"/>
              <a:chExt cx="1752600" cy="2667000"/>
            </a:xfrm>
          </p:grpSpPr>
          <p:cxnSp>
            <p:nvCxnSpPr>
              <p:cNvPr id="6" name="Straight Connector 5"/>
              <p:cNvCxnSpPr/>
              <p:nvPr/>
            </p:nvCxnSpPr>
            <p:spPr>
              <a:xfrm flipV="1">
                <a:off x="990600" y="3810000"/>
                <a:ext cx="0" cy="2667000"/>
              </a:xfrm>
              <a:prstGeom prst="line">
                <a:avLst/>
              </a:prstGeom>
              <a:ln w="15875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990600" y="6477000"/>
                <a:ext cx="1752600" cy="0"/>
              </a:xfrm>
              <a:prstGeom prst="line">
                <a:avLst/>
              </a:prstGeom>
              <a:ln w="15875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/>
            <p:cNvCxnSpPr/>
            <p:nvPr/>
          </p:nvCxnSpPr>
          <p:spPr>
            <a:xfrm flipV="1">
              <a:off x="2743200" y="3810000"/>
              <a:ext cx="0" cy="2667000"/>
            </a:xfrm>
            <a:prstGeom prst="line">
              <a:avLst/>
            </a:prstGeom>
            <a:ln w="158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1066800" y="3810000"/>
            <a:ext cx="1600200" cy="2438400"/>
            <a:chOff x="1066800" y="3810000"/>
            <a:chExt cx="1600200" cy="2438400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1066800" y="3810000"/>
              <a:ext cx="0" cy="243840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667000" y="3810000"/>
              <a:ext cx="0" cy="243840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066800" y="4114800"/>
              <a:ext cx="685800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971120" y="4114800"/>
              <a:ext cx="685801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3703563" y="2392440"/>
            <a:ext cx="1600200" cy="2438400"/>
            <a:chOff x="1066800" y="3810000"/>
            <a:chExt cx="1600200" cy="2438400"/>
          </a:xfrm>
        </p:grpSpPr>
        <p:cxnSp>
          <p:nvCxnSpPr>
            <p:cNvPr id="22" name="Straight Connector 21"/>
            <p:cNvCxnSpPr/>
            <p:nvPr/>
          </p:nvCxnSpPr>
          <p:spPr>
            <a:xfrm flipV="1">
              <a:off x="1066800" y="3810000"/>
              <a:ext cx="0" cy="243840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2667000" y="3810000"/>
              <a:ext cx="0" cy="243840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066800" y="4114800"/>
              <a:ext cx="685800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971120" y="4114800"/>
              <a:ext cx="685801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3627363" y="3810000"/>
            <a:ext cx="1752600" cy="2667000"/>
            <a:chOff x="990600" y="3810000"/>
            <a:chExt cx="1752600" cy="2667000"/>
          </a:xfrm>
        </p:grpSpPr>
        <p:grpSp>
          <p:nvGrpSpPr>
            <p:cNvPr id="32" name="Group 31"/>
            <p:cNvGrpSpPr/>
            <p:nvPr/>
          </p:nvGrpSpPr>
          <p:grpSpPr>
            <a:xfrm>
              <a:off x="990600" y="3810000"/>
              <a:ext cx="1752600" cy="2667000"/>
              <a:chOff x="990600" y="3810000"/>
              <a:chExt cx="1752600" cy="2667000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flipV="1">
                <a:off x="990600" y="3810000"/>
                <a:ext cx="0" cy="2667000"/>
              </a:xfrm>
              <a:prstGeom prst="line">
                <a:avLst/>
              </a:prstGeom>
              <a:ln w="15875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990600" y="6477000"/>
                <a:ext cx="1752600" cy="0"/>
              </a:xfrm>
              <a:prstGeom prst="line">
                <a:avLst/>
              </a:prstGeom>
              <a:ln w="15875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/>
            <p:cNvCxnSpPr/>
            <p:nvPr/>
          </p:nvCxnSpPr>
          <p:spPr>
            <a:xfrm flipV="1">
              <a:off x="2743200" y="3810000"/>
              <a:ext cx="0" cy="2667000"/>
            </a:xfrm>
            <a:prstGeom prst="line">
              <a:avLst/>
            </a:prstGeom>
            <a:ln w="158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6278637" y="3810000"/>
            <a:ext cx="1752600" cy="2667000"/>
            <a:chOff x="990600" y="3810000"/>
            <a:chExt cx="1752600" cy="2667000"/>
          </a:xfrm>
        </p:grpSpPr>
        <p:grpSp>
          <p:nvGrpSpPr>
            <p:cNvPr id="37" name="Group 36"/>
            <p:cNvGrpSpPr/>
            <p:nvPr/>
          </p:nvGrpSpPr>
          <p:grpSpPr>
            <a:xfrm>
              <a:off x="990600" y="3810000"/>
              <a:ext cx="1752600" cy="2667000"/>
              <a:chOff x="990600" y="3810000"/>
              <a:chExt cx="1752600" cy="2667000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flipV="1">
                <a:off x="990600" y="3810000"/>
                <a:ext cx="0" cy="2667000"/>
              </a:xfrm>
              <a:prstGeom prst="line">
                <a:avLst/>
              </a:prstGeom>
              <a:ln w="15875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990600" y="6477000"/>
                <a:ext cx="1752600" cy="0"/>
              </a:xfrm>
              <a:prstGeom prst="line">
                <a:avLst/>
              </a:prstGeom>
              <a:ln w="15875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Straight Connector 37"/>
            <p:cNvCxnSpPr/>
            <p:nvPr/>
          </p:nvCxnSpPr>
          <p:spPr>
            <a:xfrm flipV="1">
              <a:off x="2743200" y="3810000"/>
              <a:ext cx="0" cy="2667000"/>
            </a:xfrm>
            <a:prstGeom prst="line">
              <a:avLst/>
            </a:prstGeom>
            <a:ln w="158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6360484" y="1894920"/>
            <a:ext cx="1600200" cy="2438400"/>
            <a:chOff x="1066800" y="3810000"/>
            <a:chExt cx="1600200" cy="2438400"/>
          </a:xfrm>
        </p:grpSpPr>
        <p:cxnSp>
          <p:nvCxnSpPr>
            <p:cNvPr id="42" name="Straight Connector 41"/>
            <p:cNvCxnSpPr/>
            <p:nvPr/>
          </p:nvCxnSpPr>
          <p:spPr>
            <a:xfrm flipV="1">
              <a:off x="1066800" y="3810000"/>
              <a:ext cx="0" cy="243840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2667000" y="3810000"/>
              <a:ext cx="0" cy="243840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1066800" y="4114800"/>
              <a:ext cx="685800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971120" y="4114800"/>
              <a:ext cx="685801" cy="0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1066800" y="647700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Compressed for Launch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657600" y="647700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Extended to 6’ FOV operation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324600" y="647700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Extended to 13’ FOV operation</a:t>
            </a:r>
          </a:p>
        </p:txBody>
      </p:sp>
      <p:sp>
        <p:nvSpPr>
          <p:cNvPr id="49" name="Curved Right Arrow 48"/>
          <p:cNvSpPr/>
          <p:nvPr/>
        </p:nvSpPr>
        <p:spPr>
          <a:xfrm rot="5400000">
            <a:off x="6553200" y="2057400"/>
            <a:ext cx="228600" cy="228600"/>
          </a:xfrm>
          <a:prstGeom prst="curvedRight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761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1779</TotalTime>
  <Words>980</Words>
  <Application>Microsoft Office PowerPoint</Application>
  <PresentationFormat>On-screen Show (4:3)</PresentationFormat>
  <Paragraphs>196</Paragraphs>
  <Slides>18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Red Team – Project 1</vt:lpstr>
      <vt:lpstr>Project Motivation – High Z Galactic Structure Bouwens, et al, NATURE vol 469/Issue No 7331</vt:lpstr>
      <vt:lpstr>Project Motivation: High Z Galactic Structure</vt:lpstr>
      <vt:lpstr>Science Goals I: High-Z Galaxies</vt:lpstr>
      <vt:lpstr>Science Goals II: Direct Imaging of Exoplanets and Brown Dwarfs</vt:lpstr>
      <vt:lpstr>Science Goals II: Direct Imaging of Exoplanets and Brown Dwarfs Continued</vt:lpstr>
      <vt:lpstr>Science Goals III: Solar system planets, Uranus &amp; Neptune</vt:lpstr>
      <vt:lpstr>The Telescope Design and System Requirements</vt:lpstr>
      <vt:lpstr>The Telescope Design</vt:lpstr>
      <vt:lpstr>Slide 10</vt:lpstr>
      <vt:lpstr>Detectors</vt:lpstr>
      <vt:lpstr>Detectors</vt:lpstr>
      <vt:lpstr>Instrumentation</vt:lpstr>
      <vt:lpstr>Slide 14</vt:lpstr>
      <vt:lpstr>High Z Galactic Structure</vt:lpstr>
      <vt:lpstr>High Z Galactic Structure Milky Way at Z=10.3</vt:lpstr>
      <vt:lpstr>High Z Galactic Spiral Arms</vt:lpstr>
      <vt:lpstr>High Z Galactic HII Region</vt:lpstr>
    </vt:vector>
  </TitlesOfParts>
  <Company>MARCO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MARCO</dc:creator>
  <cp:lastModifiedBy>data.collection</cp:lastModifiedBy>
  <cp:revision>36</cp:revision>
  <dcterms:created xsi:type="dcterms:W3CDTF">2011-02-03T23:00:47Z</dcterms:created>
  <dcterms:modified xsi:type="dcterms:W3CDTF">2011-02-10T04:01:41Z</dcterms:modified>
</cp:coreProperties>
</file>