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1" r:id="rId1"/>
  </p:sldMasterIdLst>
  <p:notesMasterIdLst>
    <p:notesMasterId r:id="rId12"/>
  </p:notesMasterIdLst>
  <p:sldIdLst>
    <p:sldId id="256" r:id="rId2"/>
    <p:sldId id="258" r:id="rId3"/>
    <p:sldId id="257" r:id="rId4"/>
    <p:sldId id="262" r:id="rId5"/>
    <p:sldId id="267" r:id="rId6"/>
    <p:sldId id="265" r:id="rId7"/>
    <p:sldId id="261" r:id="rId8"/>
    <p:sldId id="264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5E88-850E-BB47-9ABC-B24CC4E0A335}" type="datetimeFigureOut">
              <a:rPr lang="en-US" smtClean="0"/>
              <a:t>9/8/11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25AD7-02ED-6143-AE64-35B2D44DF3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94BB7-F9D8-4C07-8308-CD22AD6DC4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E199-86C9-4A34-A674-4A4E2C2D6F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920C05-02B4-7F47-8ED0-01BA91CAC852}" type="datetimeFigureOut">
              <a:rPr lang="en-US" smtClean="0"/>
              <a:pPr/>
              <a:t>9/8/11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0CBD54-840F-1F45-8E56-DE1930944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Studying Parsec Scale Jets </a:t>
            </a:r>
            <a:br>
              <a:rPr lang="en-US" dirty="0" smtClean="0"/>
            </a:br>
            <a:r>
              <a:rPr lang="en-US" dirty="0" smtClean="0"/>
              <a:t>in Star Forming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Tae-</a:t>
            </a:r>
            <a:r>
              <a:rPr lang="en-US" dirty="0" err="1" smtClean="0"/>
              <a:t>Soo</a:t>
            </a:r>
            <a:r>
              <a:rPr lang="en-US" dirty="0" smtClean="0"/>
              <a:t> </a:t>
            </a:r>
            <a:r>
              <a:rPr lang="en-US" dirty="0" err="1" smtClean="0"/>
              <a:t>Pyo</a:t>
            </a:r>
            <a:endParaRPr lang="en-US" dirty="0" smtClean="0"/>
          </a:p>
          <a:p>
            <a:r>
              <a:rPr lang="en-US" dirty="0" smtClean="0"/>
              <a:t>Subaru Telescope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Suggestion of NIR </a:t>
            </a:r>
            <a:r>
              <a:rPr lang="en-US" dirty="0" err="1" smtClean="0"/>
              <a:t>NBFs</a:t>
            </a:r>
            <a:r>
              <a:rPr lang="en-US" dirty="0" smtClean="0"/>
              <a:t> imaging survey with GLAO </a:t>
            </a:r>
          </a:p>
          <a:p>
            <a:r>
              <a:rPr lang="en-US" dirty="0" smtClean="0"/>
              <a:t>New discovery chance of [Fe II] jets in distant massive star forming region</a:t>
            </a:r>
          </a:p>
          <a:p>
            <a:r>
              <a:rPr lang="en-US" dirty="0" smtClean="0"/>
              <a:t>[Fe II] emission is good compliment tracer for outflow  phenomenon for H2 emission:</a:t>
            </a:r>
          </a:p>
          <a:p>
            <a:pPr lvl="1"/>
            <a:r>
              <a:rPr lang="en-US" dirty="0" smtClean="0"/>
              <a:t>H2 traces shocked molecular outflows.</a:t>
            </a:r>
          </a:p>
          <a:p>
            <a:pPr lvl="1"/>
            <a:r>
              <a:rPr lang="en-US" dirty="0" smtClean="0"/>
              <a:t>[Fe II] traces shocked and partially ionized atomic jets.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Sub-</a:t>
            </a:r>
            <a:r>
              <a:rPr lang="en-US" dirty="0" err="1" smtClean="0"/>
              <a:t>arcsecond</a:t>
            </a:r>
            <a:r>
              <a:rPr lang="en-US" dirty="0" smtClean="0"/>
              <a:t> seeing condition is essential  to recognize sharp jet features.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73" y="1132061"/>
            <a:ext cx="7583487" cy="2346974"/>
          </a:xfrm>
        </p:spPr>
        <p:txBody>
          <a:bodyPr/>
          <a:lstStyle/>
          <a:p>
            <a:r>
              <a:rPr lang="en-US" sz="4800" dirty="0" smtClean="0"/>
              <a:t>Near-IR </a:t>
            </a:r>
            <a:r>
              <a:rPr lang="en-US" sz="4800" dirty="0" err="1" smtClean="0"/>
              <a:t>NBFs</a:t>
            </a:r>
            <a:r>
              <a:rPr lang="en-US" sz="4800" dirty="0" smtClean="0"/>
              <a:t> Survey of Jets in Massive Star Forming Region with GLAO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4003664"/>
            <a:ext cx="7583487" cy="20340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Key words: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-. GLAO : FWHM ~ 0.2” ,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FoV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~ 15’x 15’</a:t>
            </a:r>
            <a:r>
              <a:rPr lang="en-US" sz="3200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sz="3200" dirty="0" smtClean="0"/>
              <a:t>-.</a:t>
            </a:r>
            <a:r>
              <a:rPr lang="en-US" sz="3200" dirty="0" smtClean="0"/>
              <a:t> [Fe II], H2, </a:t>
            </a:r>
            <a:r>
              <a:rPr lang="en-US" sz="3200" dirty="0" err="1" smtClean="0"/>
              <a:t>Br_gamma</a:t>
            </a:r>
            <a:r>
              <a:rPr lang="en-US" sz="3200" dirty="0" smtClean="0"/>
              <a:t>, etc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-. Parsec Scale Jets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Parsec Scale Jets: Giant HH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759939"/>
            <a:ext cx="4770093" cy="25654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Since mid-1990s</a:t>
            </a:r>
          </a:p>
          <a:p>
            <a:r>
              <a:rPr lang="en-US" dirty="0" smtClean="0"/>
              <a:t>Scale </a:t>
            </a:r>
            <a:r>
              <a:rPr lang="en-US" dirty="0" smtClean="0"/>
              <a:t>: a few minute length </a:t>
            </a:r>
            <a:r>
              <a:rPr lang="en-US" dirty="0" smtClean="0"/>
              <a:t> (</a:t>
            </a:r>
            <a:r>
              <a:rPr lang="en-US" dirty="0" smtClean="0"/>
              <a:t>~ 1.8’ @ 1kpc) </a:t>
            </a:r>
          </a:p>
          <a:p>
            <a:r>
              <a:rPr lang="en-US" dirty="0" smtClean="0"/>
              <a:t>Shock</a:t>
            </a:r>
            <a:r>
              <a:rPr lang="en-US" dirty="0" smtClean="0"/>
              <a:t> : diagnosis of ICM (inter clump matter)   </a:t>
            </a:r>
          </a:p>
          <a:p>
            <a:r>
              <a:rPr lang="en-US" dirty="0" smtClean="0"/>
              <a:t>Detail Structure in [Fe II], H2, </a:t>
            </a:r>
            <a:r>
              <a:rPr lang="en-US" dirty="0" err="1" smtClean="0"/>
              <a:t>Br_gamma</a:t>
            </a:r>
            <a:r>
              <a:rPr lang="en-US" dirty="0" smtClean="0"/>
              <a:t>, etc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aint </a:t>
            </a:r>
            <a:r>
              <a:rPr lang="en-US" dirty="0" smtClean="0"/>
              <a:t>Jets in distant Massive Star forming Region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020" y="1425388"/>
            <a:ext cx="1902392" cy="23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557" y="3806332"/>
            <a:ext cx="3155376" cy="251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20985" y="6325385"/>
            <a:ext cx="244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McGroarrty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 (2000)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64" y="1629077"/>
            <a:ext cx="5141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Outflow activity is associate with the all early stellar evolution states from embedded CLASS 0 to visible young stars CLASS II.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NIR Imaging Surveys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28800"/>
            <a:ext cx="4162693" cy="22853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2MASS </a:t>
            </a:r>
          </a:p>
          <a:p>
            <a:r>
              <a:rPr lang="en-US" dirty="0" smtClean="0"/>
              <a:t>DENNIS</a:t>
            </a:r>
          </a:p>
          <a:p>
            <a:r>
              <a:rPr lang="en-US" dirty="0" smtClean="0"/>
              <a:t>UKIDSS (WFCAM:26’x26’)</a:t>
            </a:r>
          </a:p>
          <a:p>
            <a:r>
              <a:rPr lang="en-US" dirty="0" smtClean="0"/>
              <a:t>VISTA (1</a:t>
            </a:r>
            <a:r>
              <a:rPr lang="en-US" altLang="ja-JP" dirty="0" smtClean="0"/>
              <a:t>°x1.5°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11691" y="2601112"/>
            <a:ext cx="29128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Broad Bands </a:t>
            </a:r>
            <a:endParaRPr lang="en-US" sz="3600" dirty="0"/>
          </a:p>
        </p:txBody>
      </p:sp>
      <p:sp>
        <p:nvSpPr>
          <p:cNvPr id="5" name="Right Brace 4"/>
          <p:cNvSpPr/>
          <p:nvPr/>
        </p:nvSpPr>
        <p:spPr>
          <a:xfrm>
            <a:off x="4942156" y="1828800"/>
            <a:ext cx="572900" cy="228531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754" y="4821625"/>
            <a:ext cx="48956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UWISH2 (H2 filter Survey)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586" y="5516849"/>
            <a:ext cx="752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To study outflows in imaging, </a:t>
            </a:r>
            <a:r>
              <a:rPr lang="en-US" sz="2400" dirty="0" err="1" smtClean="0">
                <a:solidFill>
                  <a:srgbClr val="FFFFFF"/>
                </a:solidFill>
              </a:rPr>
              <a:t>NBFs</a:t>
            </a:r>
            <a:r>
              <a:rPr lang="en-US" sz="2400" dirty="0" smtClean="0">
                <a:solidFill>
                  <a:srgbClr val="FFFFFF"/>
                </a:solidFill>
              </a:rPr>
              <a:t> observation are necessary.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MHO</a:t>
            </a:r>
            <a:r>
              <a:rPr lang="ko-KR" altLang="en-US" dirty="0" smtClean="0"/>
              <a:t> </a:t>
            </a:r>
            <a:r>
              <a:rPr lang="en-US" altLang="ko-KR" dirty="0" smtClean="0"/>
              <a:t>(Molecular Hydrogen Object)</a:t>
            </a:r>
            <a:r>
              <a:rPr lang="en-US" dirty="0" smtClean="0"/>
              <a:t> </a:t>
            </a:r>
            <a:r>
              <a:rPr lang="en-US" dirty="0" smtClean="0"/>
              <a:t>Table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15794"/>
            <a:ext cx="6248400" cy="484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86600" y="1524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Covering </a:t>
            </a:r>
          </a:p>
          <a:p>
            <a:r>
              <a:rPr lang="en-US" dirty="0" smtClean="0"/>
              <a:t>Most major </a:t>
            </a:r>
            <a:r>
              <a:rPr lang="en-US" dirty="0" err="1" smtClean="0"/>
              <a:t>Starforming</a:t>
            </a:r>
            <a:r>
              <a:rPr lang="en-US" dirty="0" smtClean="0"/>
              <a:t> 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" y="150300"/>
            <a:ext cx="9131097" cy="670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4614" y="6479810"/>
            <a:ext cx="360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Hayashi &amp; </a:t>
            </a:r>
            <a:r>
              <a:rPr lang="en-US" dirty="0" smtClean="0"/>
              <a:t>Pyo</a:t>
            </a:r>
            <a:r>
              <a:rPr lang="en-US" dirty="0" smtClean="0"/>
              <a:t>(</a:t>
            </a:r>
            <a:r>
              <a:rPr lang="en-US" dirty="0" smtClean="0"/>
              <a:t>2009)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-1580824" y="3085583"/>
            <a:ext cx="5329014" cy="138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8390" y="2788759"/>
            <a:ext cx="53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[Fe II] and H2 in L1551 NE</a:t>
            </a:r>
            <a:endParaRPr lang="en-US" dirty="0"/>
          </a:p>
        </p:txBody>
      </p:sp>
      <p:pic>
        <p:nvPicPr>
          <p:cNvPr id="4" name="Content Placeholder 3" descr="L1551NE_4f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55" r="-425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emissions </a:t>
            </a:r>
            <a:r>
              <a:rPr lang="en-US" dirty="0" smtClean="0"/>
              <a:t>and [Fe II</a:t>
            </a:r>
            <a:r>
              <a:rPr lang="en-US" dirty="0" smtClean="0"/>
              <a:t>] (HST)</a:t>
            </a:r>
            <a:endParaRPr lang="en-US" dirty="0"/>
          </a:p>
        </p:txBody>
      </p:sp>
      <p:pic>
        <p:nvPicPr>
          <p:cNvPr id="4" name="Content Placeholder 3" descr="Screen shot 2010-08-14 at 1.57.0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350479" y="1699028"/>
            <a:ext cx="5763929" cy="3169920"/>
          </a:xfrm>
        </p:spPr>
      </p:pic>
      <p:pic>
        <p:nvPicPr>
          <p:cNvPr id="5" name="Content Placeholder 3" descr="Screen shot 2010-08-14 at 1.58.51 PM.png"/>
          <p:cNvPicPr>
            <a:picLocks noChangeAspect="1"/>
          </p:cNvPicPr>
          <p:nvPr/>
        </p:nvPicPr>
        <p:blipFill>
          <a:blip r:embed="rId3"/>
          <a:srcRect l="-17990" r="-17990"/>
          <a:stretch>
            <a:fillRect/>
          </a:stretch>
        </p:blipFill>
        <p:spPr>
          <a:xfrm>
            <a:off x="3914194" y="1699028"/>
            <a:ext cx="5588397" cy="3169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00357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NIR [Fe II] has small extinction, clear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jet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structure, simple background (low scattering).</a:t>
            </a:r>
          </a:p>
          <a:p>
            <a:r>
              <a:rPr lang="en-US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Detection of collimated jets and estimation of the the candidate 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6533" y="4868948"/>
            <a:ext cx="26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Smith et al. 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.) HH902</a:t>
            </a:r>
            <a:r>
              <a:rPr lang="en-US" dirty="0" smtClean="0"/>
              <a:t>, HHc-1 (Carina Nebula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367138A-7A58-4D73-9F62-492D8F6ADE4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9" name="Picture 5" descr="D:\DATA\GEMS0\jhshinn\S3-11_pair_H_FeII.skysub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407505" cy="441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728071">
            <a:off x="404528" y="5180946"/>
            <a:ext cx="3540670" cy="600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t="28128" b="33816"/>
          <a:stretch>
            <a:fillRect/>
          </a:stretch>
        </p:blipFill>
        <p:spPr bwMode="auto">
          <a:xfrm>
            <a:off x="4724400" y="5622924"/>
            <a:ext cx="2209800" cy="423545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3276600" y="2133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38400" y="2590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00200" y="3276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37338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43000" y="4800600"/>
            <a:ext cx="2514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676400" y="2743200"/>
            <a:ext cx="19812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7"/>
          <p:cNvGrpSpPr/>
          <p:nvPr/>
        </p:nvGrpSpPr>
        <p:grpSpPr>
          <a:xfrm>
            <a:off x="4724400" y="1600200"/>
            <a:ext cx="2438400" cy="762000"/>
            <a:chOff x="762000" y="2057400"/>
            <a:chExt cx="2438400" cy="762000"/>
          </a:xfrm>
        </p:grpSpPr>
        <p:pic>
          <p:nvPicPr>
            <p:cNvPr id="29" name="Picture 8" descr="L:\jhshinn\Finding[FeII]\S3-10_pair_H_FeII.skysub0_c.JPG"/>
            <p:cNvPicPr>
              <a:picLocks noChangeAspect="1" noChangeArrowheads="1"/>
            </p:cNvPicPr>
            <p:nvPr/>
          </p:nvPicPr>
          <p:blipFill>
            <a:blip r:embed="rId5" cstate="print"/>
            <a:srcRect l="17558" t="11354" r="47325" b="77702"/>
            <a:stretch>
              <a:fillRect/>
            </a:stretch>
          </p:blipFill>
          <p:spPr bwMode="auto">
            <a:xfrm>
              <a:off x="762000" y="2057400"/>
              <a:ext cx="2438400" cy="762000"/>
            </a:xfrm>
            <a:prstGeom prst="rect">
              <a:avLst/>
            </a:prstGeom>
            <a:noFill/>
          </p:spPr>
        </p:pic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2324100" y="2400300"/>
              <a:ext cx="762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724400" y="2438400"/>
            <a:ext cx="2105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Faint but sharp jet of HH901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6019800"/>
            <a:ext cx="3897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and sharp HH902 [</a:t>
            </a:r>
            <a:r>
              <a:rPr lang="en-US" sz="1200" dirty="0" err="1" smtClean="0"/>
              <a:t>FeII</a:t>
            </a:r>
            <a:r>
              <a:rPr lang="en-US" sz="1200" dirty="0" smtClean="0"/>
              <a:t>] jet and HHc-1  fossil flow</a:t>
            </a:r>
            <a:endParaRPr lang="en-US" sz="1200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6" cstate="print"/>
          <a:srcRect l="9155" t="26941" r="50704" b="35306"/>
          <a:stretch>
            <a:fillRect/>
          </a:stretch>
        </p:blipFill>
        <p:spPr bwMode="auto">
          <a:xfrm>
            <a:off x="7239000" y="1676400"/>
            <a:ext cx="1447800" cy="685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724400" y="3657600"/>
            <a:ext cx="39623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Detection of [Fe II] Jets</a:t>
            </a:r>
          </a:p>
          <a:p>
            <a:endParaRPr lang="en-US" dirty="0" smtClean="0"/>
          </a:p>
          <a:p>
            <a:r>
              <a:rPr lang="en-US" dirty="0" smtClean="0"/>
              <a:t>IRIS2/AAO</a:t>
            </a:r>
          </a:p>
          <a:p>
            <a:r>
              <a:rPr lang="en-US" dirty="0" smtClean="0"/>
              <a:t>Bad Seeing: 1.5- 2.3”</a:t>
            </a:r>
          </a:p>
          <a:p>
            <a:r>
              <a:rPr lang="en-US" dirty="0" smtClean="0"/>
              <a:t>30 min on-source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814</TotalTime>
  <Words>398</Words>
  <Application>Microsoft Macintosh PowerPoint</Application>
  <PresentationFormat>On-screen Show (4:3)</PresentationFormat>
  <Paragraphs>55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Studying Parsec Scale Jets  in Star Forming Region</vt:lpstr>
      <vt:lpstr>Near-IR NBFs Survey of Jets in Massive Star Forming Region with GLAO </vt:lpstr>
      <vt:lpstr>Parsec Scale Jets: Giant HH flows</vt:lpstr>
      <vt:lpstr>NIR Imaging Surveys </vt:lpstr>
      <vt:lpstr>MHO (Molecular Hydrogen Object) Table</vt:lpstr>
      <vt:lpstr>Slide 6</vt:lpstr>
      <vt:lpstr>[Fe II] and H2 in L1551 NE</vt:lpstr>
      <vt:lpstr>Optical emissions and [Fe II] (HST)</vt:lpstr>
      <vt:lpstr>Eg.) HH902, HHc-1 (Carina Nebula)</vt:lpstr>
      <vt:lpstr>SUMMARY</vt:lpstr>
    </vt:vector>
  </TitlesOfParts>
  <Company>Subaru Telescope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Parsec Scale Jets  in Star Forming Region</dc:title>
  <dc:creator>Tae-Soo  Pyo</dc:creator>
  <cp:lastModifiedBy>Tae-Soo  Pyo</cp:lastModifiedBy>
  <cp:revision>17</cp:revision>
  <cp:lastPrinted>2011-09-09T06:20:29Z</cp:lastPrinted>
  <dcterms:created xsi:type="dcterms:W3CDTF">2011-09-08T18:32:06Z</dcterms:created>
  <dcterms:modified xsi:type="dcterms:W3CDTF">2011-09-09T07:53:57Z</dcterms:modified>
</cp:coreProperties>
</file>