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0"/>
  </p:notesMasterIdLst>
  <p:sldIdLst>
    <p:sldId id="256" r:id="rId2"/>
    <p:sldId id="282" r:id="rId3"/>
    <p:sldId id="280" r:id="rId4"/>
    <p:sldId id="281" r:id="rId5"/>
    <p:sldId id="283" r:id="rId6"/>
    <p:sldId id="294" r:id="rId7"/>
    <p:sldId id="287" r:id="rId8"/>
    <p:sldId id="292" r:id="rId9"/>
    <p:sldId id="293" r:id="rId10"/>
    <p:sldId id="285" r:id="rId11"/>
    <p:sldId id="284" r:id="rId12"/>
    <p:sldId id="295" r:id="rId13"/>
    <p:sldId id="289" r:id="rId14"/>
    <p:sldId id="299" r:id="rId15"/>
    <p:sldId id="290" r:id="rId16"/>
    <p:sldId id="297" r:id="rId17"/>
    <p:sldId id="291" r:id="rId18"/>
    <p:sldId id="296" r:id="rId19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0F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66" autoAdjust="0"/>
    <p:restoredTop sz="92266" autoAdjust="0"/>
  </p:normalViewPr>
  <p:slideViewPr>
    <p:cSldViewPr snapToGrid="0" snapToObjects="1">
      <p:cViewPr>
        <p:scale>
          <a:sx n="110" d="100"/>
          <a:sy n="110" d="100"/>
        </p:scale>
        <p:origin x="-1648" y="4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D37DF-42D8-C146-B748-B1E7E8E1D435}" type="datetimeFigureOut">
              <a:rPr lang="ja-JP" altLang="en-US" smtClean="0"/>
              <a:pPr/>
              <a:t>11/09/08</a:t>
            </a:fld>
            <a:endParaRPr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5AD3C-3984-FD41-B574-C270D7159A75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5509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5B8DB-56C2-7B42-964E-31FDD9D18983}" type="datetimeFigureOut">
              <a:rPr lang="ja-JP" altLang="en-US" smtClean="0"/>
              <a:pPr/>
              <a:t>11/09/08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ED5D1-8C4E-A540-9770-572C8DD931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5B8DB-56C2-7B42-964E-31FDD9D18983}" type="datetimeFigureOut">
              <a:rPr lang="ja-JP" altLang="en-US" smtClean="0"/>
              <a:pPr/>
              <a:t>11/09/08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ED5D1-8C4E-A540-9770-572C8DD931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5B8DB-56C2-7B42-964E-31FDD9D18983}" type="datetimeFigureOut">
              <a:rPr lang="ja-JP" altLang="en-US" smtClean="0"/>
              <a:pPr/>
              <a:t>11/09/08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ED5D1-8C4E-A540-9770-572C8DD931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5B8DB-56C2-7B42-964E-31FDD9D18983}" type="datetimeFigureOut">
              <a:rPr lang="ja-JP" altLang="en-US" smtClean="0"/>
              <a:pPr/>
              <a:t>11/09/08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ED5D1-8C4E-A540-9770-572C8DD931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5B8DB-56C2-7B42-964E-31FDD9D18983}" type="datetimeFigureOut">
              <a:rPr lang="ja-JP" altLang="en-US" smtClean="0"/>
              <a:pPr/>
              <a:t>11/09/08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ED5D1-8C4E-A540-9770-572C8DD931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5B8DB-56C2-7B42-964E-31FDD9D18983}" type="datetimeFigureOut">
              <a:rPr lang="ja-JP" altLang="en-US" smtClean="0"/>
              <a:pPr/>
              <a:t>11/09/08</a:t>
            </a:fld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ED5D1-8C4E-A540-9770-572C8DD931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5B8DB-56C2-7B42-964E-31FDD9D18983}" type="datetimeFigureOut">
              <a:rPr lang="ja-JP" altLang="en-US" smtClean="0"/>
              <a:pPr/>
              <a:t>11/09/08</a:t>
            </a:fld>
            <a:endParaRPr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ED5D1-8C4E-A540-9770-572C8DD931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5B8DB-56C2-7B42-964E-31FDD9D18983}" type="datetimeFigureOut">
              <a:rPr lang="ja-JP" altLang="en-US" smtClean="0"/>
              <a:pPr/>
              <a:t>11/09/08</a:t>
            </a:fld>
            <a:endParaRPr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ED5D1-8C4E-A540-9770-572C8DD931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5B8DB-56C2-7B42-964E-31FDD9D18983}" type="datetimeFigureOut">
              <a:rPr lang="ja-JP" altLang="en-US" smtClean="0"/>
              <a:pPr/>
              <a:t>11/09/08</a:t>
            </a:fld>
            <a:endParaRPr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ED5D1-8C4E-A540-9770-572C8DD931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5B8DB-56C2-7B42-964E-31FDD9D18983}" type="datetimeFigureOut">
              <a:rPr lang="ja-JP" altLang="en-US" smtClean="0"/>
              <a:pPr/>
              <a:t>11/09/08</a:t>
            </a:fld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ED5D1-8C4E-A540-9770-572C8DD931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5B8DB-56C2-7B42-964E-31FDD9D18983}" type="datetimeFigureOut">
              <a:rPr lang="ja-JP" altLang="en-US" smtClean="0"/>
              <a:pPr/>
              <a:t>11/09/08</a:t>
            </a:fld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ED5D1-8C4E-A540-9770-572C8DD931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5B8DB-56C2-7B42-964E-31FDD9D18983}" type="datetimeFigureOut">
              <a:rPr lang="ja-JP" altLang="en-US" smtClean="0"/>
              <a:pPr/>
              <a:t>11/09/08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ED5D1-8C4E-A540-9770-572C8DD931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1.emf"/><Relationship Id="rId5" Type="http://schemas.openxmlformats.org/officeDocument/2006/relationships/image" Target="../media/image23.gif"/><Relationship Id="rId6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5" Type="http://schemas.openxmlformats.org/officeDocument/2006/relationships/image" Target="../media/image29.emf"/><Relationship Id="rId6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emf"/><Relationship Id="rId5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emf"/><Relationship Id="rId5" Type="http://schemas.openxmlformats.org/officeDocument/2006/relationships/image" Target="../media/image10.jp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00050" y="1543050"/>
            <a:ext cx="8350250" cy="1470025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Thermal Infrared Observation</a:t>
            </a:r>
            <a:br>
              <a:rPr lang="en-US" altLang="ja-JP" dirty="0" smtClean="0"/>
            </a:br>
            <a:r>
              <a:rPr lang="en-US" altLang="ja-JP" dirty="0" smtClean="0"/>
              <a:t>using Adaptive Secondary Mirror (ASM)</a:t>
            </a:r>
            <a:endParaRPr lang="ja-JP" altLang="en-US" sz="4000" i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3140075"/>
            <a:ext cx="6400800" cy="1209675"/>
          </a:xfrm>
        </p:spPr>
        <p:txBody>
          <a:bodyPr/>
          <a:lstStyle/>
          <a:p>
            <a:r>
              <a:rPr lang="en-US" altLang="ja-JP" b="1" dirty="0" smtClean="0">
                <a:latin typeface="Calibri"/>
                <a:cs typeface="Calibri"/>
              </a:rPr>
              <a:t>Hiroshi TERADA</a:t>
            </a:r>
          </a:p>
          <a:p>
            <a:r>
              <a:rPr lang="en-US" altLang="ja-JP" sz="2400" dirty="0" smtClean="0"/>
              <a:t>(Subaru Telescope)</a:t>
            </a:r>
            <a:endParaRPr lang="ja-JP" alt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47" y="61055"/>
            <a:ext cx="1795217" cy="1824407"/>
          </a:xfrm>
          <a:prstGeom prst="rect">
            <a:avLst/>
          </a:prstGeom>
        </p:spPr>
      </p:pic>
      <p:sp>
        <p:nvSpPr>
          <p:cNvPr id="7" name="Subtitle 5"/>
          <p:cNvSpPr txBox="1">
            <a:spLocks/>
          </p:cNvSpPr>
          <p:nvPr/>
        </p:nvSpPr>
        <p:spPr>
          <a:xfrm>
            <a:off x="1682750" y="5080001"/>
            <a:ext cx="6400800" cy="147637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80000"/>
              </a:lnSpc>
              <a:buFont typeface="Wingdings" charset="2"/>
              <a:buChar char="Ø"/>
            </a:pPr>
            <a:r>
              <a:rPr lang="en-US" altLang="ja-JP" i="1" dirty="0" smtClean="0"/>
              <a:t>Ground-based Thermal IR w/AO</a:t>
            </a:r>
          </a:p>
          <a:p>
            <a:pPr marL="457200" indent="-457200" algn="l">
              <a:lnSpc>
                <a:spcPct val="80000"/>
              </a:lnSpc>
              <a:buFont typeface="Wingdings" charset="2"/>
              <a:buChar char="Ø"/>
            </a:pPr>
            <a:r>
              <a:rPr lang="en-US" altLang="ja-JP" i="1" dirty="0" smtClean="0"/>
              <a:t>Subaru Thermal IR w/AOs</a:t>
            </a:r>
          </a:p>
          <a:p>
            <a:pPr marL="457200" indent="-457200" algn="l">
              <a:lnSpc>
                <a:spcPct val="80000"/>
              </a:lnSpc>
              <a:buFont typeface="Wingdings" charset="2"/>
              <a:buChar char="Ø"/>
            </a:pPr>
            <a:r>
              <a:rPr lang="en-US" altLang="ja-JP" i="1" dirty="0" smtClean="0"/>
              <a:t>Subaru Thermal IR w/ASM </a:t>
            </a:r>
            <a:endParaRPr lang="ja-JP" altLang="en-US" i="1" dirty="0"/>
          </a:p>
        </p:txBody>
      </p:sp>
      <p:sp>
        <p:nvSpPr>
          <p:cNvPr id="2" name="TextBox 1"/>
          <p:cNvSpPr txBox="1"/>
          <p:nvPr/>
        </p:nvSpPr>
        <p:spPr>
          <a:xfrm>
            <a:off x="1031875" y="4365625"/>
            <a:ext cx="25468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u="sng" dirty="0" smtClean="0"/>
              <a:t>Talk Contents</a:t>
            </a:r>
            <a:endParaRPr lang="en-US" sz="3200" i="1" u="sng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503"/>
            <a:ext cx="8229600" cy="1016954"/>
          </a:xfrm>
        </p:spPr>
        <p:txBody>
          <a:bodyPr>
            <a:normAutofit/>
          </a:bodyPr>
          <a:lstStyle/>
          <a:p>
            <a:r>
              <a:rPr lang="en-US" altLang="ja-JP" i="1" dirty="0" smtClean="0"/>
              <a:t>Subaru</a:t>
            </a:r>
            <a:r>
              <a:rPr lang="en-US" altLang="ja-JP" dirty="0" smtClean="0"/>
              <a:t> AO Observation</a:t>
            </a:r>
            <a:endParaRPr lang="ja-JP" altLang="en-US" sz="3600" dirty="0"/>
          </a:p>
        </p:txBody>
      </p:sp>
      <p:sp>
        <p:nvSpPr>
          <p:cNvPr id="29" name="TextBox 28"/>
          <p:cNvSpPr txBox="1"/>
          <p:nvPr/>
        </p:nvSpPr>
        <p:spPr>
          <a:xfrm>
            <a:off x="2001849" y="836624"/>
            <a:ext cx="5563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Italic"/>
                <a:cs typeface="Arial Italic"/>
              </a:rPr>
              <a:t>w/ and w/o AO188 L-band Observation</a:t>
            </a:r>
            <a:endParaRPr kumimoji="1" lang="ja-JP" altLang="en-US" sz="2400" i="1" dirty="0">
              <a:solidFill>
                <a:schemeClr val="accent2">
                  <a:lumMod val="60000"/>
                  <a:lumOff val="40000"/>
                </a:schemeClr>
              </a:solidFill>
              <a:latin typeface="Arial Italic"/>
              <a:cs typeface="Arial Italic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1568" y="61055"/>
            <a:ext cx="9118302" cy="6804744"/>
            <a:chOff x="41568" y="61055"/>
            <a:chExt cx="9118302" cy="680474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848" y="61055"/>
              <a:ext cx="1050378" cy="106745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872878" y="6591644"/>
              <a:ext cx="228699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i="1" dirty="0" smtClean="0"/>
                <a:t>Hiroshi TERADA @ Subaru Telescope</a:t>
              </a:r>
              <a:endParaRPr lang="en-US" sz="1100" i="1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1568" y="6604189"/>
              <a:ext cx="31630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Subaru NGAO Workshop @ Osaka-U on 2011/09/08</a:t>
              </a:r>
              <a:endParaRPr lang="en-US" sz="11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27263" y="1316335"/>
            <a:ext cx="3857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L-band Low-resolution Spectroscopy </a:t>
            </a:r>
          </a:p>
          <a:p>
            <a:r>
              <a:rPr lang="en-US" dirty="0" smtClean="0"/>
              <a:t>Slit width: 0”.45 / 90sec * 24 = </a:t>
            </a:r>
            <a:r>
              <a:rPr lang="en-US" i="1" dirty="0" smtClean="0"/>
              <a:t>2160sec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006011" y="1593334"/>
            <a:ext cx="3974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Slit width: 0”.225 / 50sec * 20 = </a:t>
            </a:r>
            <a:r>
              <a:rPr lang="en-US" i="1" dirty="0" smtClean="0"/>
              <a:t>1000sec</a:t>
            </a:r>
            <a:endParaRPr lang="en-US" i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4647324" y="2086231"/>
            <a:ext cx="4091312" cy="3847848"/>
            <a:chOff x="4647324" y="2189895"/>
            <a:chExt cx="4091312" cy="3847848"/>
          </a:xfrm>
        </p:grpSpPr>
        <p:sp>
          <p:nvSpPr>
            <p:cNvPr id="19" name="Rectangle 18"/>
            <p:cNvSpPr/>
            <p:nvPr/>
          </p:nvSpPr>
          <p:spPr>
            <a:xfrm>
              <a:off x="4647324" y="2189895"/>
              <a:ext cx="4091312" cy="384784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d216_wao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5602" y="2372953"/>
              <a:ext cx="3884037" cy="3600000"/>
            </a:xfrm>
            <a:prstGeom prst="rect">
              <a:avLst/>
            </a:prstGeom>
            <a:solidFill>
              <a:schemeClr val="tx1"/>
            </a:solidFill>
          </p:spPr>
        </p:pic>
      </p:grpSp>
      <p:grpSp>
        <p:nvGrpSpPr>
          <p:cNvPr id="14" name="Group 13"/>
          <p:cNvGrpSpPr/>
          <p:nvPr/>
        </p:nvGrpSpPr>
        <p:grpSpPr>
          <a:xfrm>
            <a:off x="353528" y="2086231"/>
            <a:ext cx="4091312" cy="3847848"/>
            <a:chOff x="301692" y="2138063"/>
            <a:chExt cx="4091312" cy="3847848"/>
          </a:xfrm>
        </p:grpSpPr>
        <p:sp>
          <p:nvSpPr>
            <p:cNvPr id="13" name="Rectangle 12"/>
            <p:cNvSpPr/>
            <p:nvPr/>
          </p:nvSpPr>
          <p:spPr>
            <a:xfrm>
              <a:off x="301692" y="2138063"/>
              <a:ext cx="4091312" cy="384784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d216_woao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832" y="2321121"/>
              <a:ext cx="3884037" cy="3600000"/>
            </a:xfrm>
            <a:prstGeom prst="rect">
              <a:avLst/>
            </a:prstGeom>
            <a:solidFill>
              <a:schemeClr val="tx1"/>
            </a:solidFill>
          </p:spPr>
        </p:pic>
      </p:grpSp>
      <p:sp>
        <p:nvSpPr>
          <p:cNvPr id="20" name="TextBox 19"/>
          <p:cNvSpPr txBox="1"/>
          <p:nvPr/>
        </p:nvSpPr>
        <p:spPr>
          <a:xfrm>
            <a:off x="1126014" y="5988239"/>
            <a:ext cx="7997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ü"/>
            </a:pPr>
            <a:r>
              <a:rPr lang="en-US" altLang="ja-JP" sz="2800" i="1" dirty="0" smtClean="0">
                <a:solidFill>
                  <a:schemeClr val="accent5">
                    <a:lumMod val="75000"/>
                  </a:schemeClr>
                </a:solidFill>
              </a:rPr>
              <a:t>Comparable S/N w/ half an exposure time</a:t>
            </a:r>
          </a:p>
        </p:txBody>
      </p:sp>
    </p:spTree>
    <p:extLst>
      <p:ext uri="{BB962C8B-B14F-4D97-AF65-F5344CB8AC3E}">
        <p14:creationId xmlns:p14="http://schemas.microsoft.com/office/powerpoint/2010/main" val="3751588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28445" y="1041486"/>
            <a:ext cx="5029102" cy="5113544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psf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236" y="1258091"/>
            <a:ext cx="4886557" cy="4860000"/>
          </a:xfrm>
          <a:prstGeom prst="rect">
            <a:avLst/>
          </a:prstGeom>
        </p:spPr>
      </p:pic>
      <p:pic>
        <p:nvPicPr>
          <p:cNvPr id="19" name="Picture 18" descr="psf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66" y="1258091"/>
            <a:ext cx="4886558" cy="486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503"/>
            <a:ext cx="8229600" cy="1016954"/>
          </a:xfrm>
        </p:spPr>
        <p:txBody>
          <a:bodyPr>
            <a:normAutofit/>
          </a:bodyPr>
          <a:lstStyle/>
          <a:p>
            <a:r>
              <a:rPr lang="en-US" altLang="ja-JP" i="1" dirty="0" smtClean="0"/>
              <a:t>Subaru</a:t>
            </a:r>
            <a:r>
              <a:rPr lang="en-US" altLang="ja-JP" dirty="0" smtClean="0"/>
              <a:t> Mid-IR Observation</a:t>
            </a:r>
            <a:endParaRPr lang="ja-JP" altLang="en-US" sz="3600" dirty="0"/>
          </a:p>
        </p:txBody>
      </p:sp>
      <p:grpSp>
        <p:nvGrpSpPr>
          <p:cNvPr id="6" name="Group 5"/>
          <p:cNvGrpSpPr/>
          <p:nvPr/>
        </p:nvGrpSpPr>
        <p:grpSpPr>
          <a:xfrm>
            <a:off x="41568" y="61055"/>
            <a:ext cx="9118302" cy="6804744"/>
            <a:chOff x="41568" y="61055"/>
            <a:chExt cx="9118302" cy="680474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848" y="61055"/>
              <a:ext cx="1050378" cy="106745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872878" y="6591644"/>
              <a:ext cx="228699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i="1" dirty="0" smtClean="0"/>
                <a:t>Hiroshi TERADA @ Subaru Telescope</a:t>
              </a:r>
              <a:endParaRPr lang="en-US" sz="1100" i="1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1568" y="6604189"/>
              <a:ext cx="31630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Subaru NGAO Workshop @ Osaka-U on 2011/09/08</a:t>
              </a:r>
              <a:endParaRPr lang="en-US" sz="1100" dirty="0"/>
            </a:p>
          </p:txBody>
        </p:sp>
      </p:grpSp>
      <p:pic>
        <p:nvPicPr>
          <p:cNvPr id="4" name="Picture 3" descr="comics.gi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7" t="22109" r="26641" b="2854"/>
          <a:stretch/>
        </p:blipFill>
        <p:spPr>
          <a:xfrm>
            <a:off x="596101" y="1710451"/>
            <a:ext cx="2152303" cy="23713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5777" y="1365436"/>
            <a:ext cx="3024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COMICS @  Subaru </a:t>
            </a:r>
            <a:r>
              <a:rPr lang="en-US" dirty="0" err="1" smtClean="0"/>
              <a:t>Cassegrain</a:t>
            </a:r>
            <a:endParaRPr lang="en-US" dirty="0"/>
          </a:p>
        </p:txBody>
      </p:sp>
      <p:pic>
        <p:nvPicPr>
          <p:cNvPr id="11" name="Picture 10" descr="dl_psf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743" y="2528331"/>
            <a:ext cx="840737" cy="84073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749319" y="1577616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18.8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20983" y="2343665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12.4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51595" y="225174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8.8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9903784">
            <a:off x="4613306" y="3550480"/>
            <a:ext cx="2614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00"/>
                </a:solidFill>
              </a:rPr>
              <a:t>Diffraction Limited Image</a:t>
            </a: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5992" y="4408715"/>
            <a:ext cx="32880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sz="1600" i="1" dirty="0" smtClean="0">
                <a:solidFill>
                  <a:srgbClr val="CCFFCC"/>
                </a:solidFill>
              </a:rPr>
              <a:t>Close to Diffraction Limited Image</a:t>
            </a:r>
          </a:p>
          <a:p>
            <a:pPr lvl="1"/>
            <a:r>
              <a:rPr lang="en-US" sz="1600" i="1" dirty="0" smtClean="0">
                <a:solidFill>
                  <a:srgbClr val="CCFFCC"/>
                </a:solidFill>
              </a:rPr>
              <a:t>in N-band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1600" i="1" dirty="0" smtClean="0">
                <a:solidFill>
                  <a:schemeClr val="accent3">
                    <a:lumMod val="75000"/>
                  </a:schemeClr>
                </a:solidFill>
              </a:rPr>
              <a:t>Stable Diffraction Limited Image</a:t>
            </a:r>
          </a:p>
          <a:p>
            <a:pPr lvl="1"/>
            <a:r>
              <a:rPr lang="en-US" sz="1600" i="1" dirty="0" smtClean="0">
                <a:solidFill>
                  <a:schemeClr val="accent3">
                    <a:lumMod val="75000"/>
                  </a:schemeClr>
                </a:solidFill>
              </a:rPr>
              <a:t>in Q-band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1600" i="1" dirty="0" smtClean="0">
                <a:solidFill>
                  <a:srgbClr val="953735"/>
                </a:solidFill>
              </a:rPr>
              <a:t>Technically Challenging for</a:t>
            </a:r>
          </a:p>
          <a:p>
            <a:pPr lvl="1"/>
            <a:r>
              <a:rPr lang="en-US" sz="1600" i="1" dirty="0" smtClean="0">
                <a:solidFill>
                  <a:srgbClr val="953735"/>
                </a:solidFill>
              </a:rPr>
              <a:t>ASM Chopping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13279" y="5174264"/>
            <a:ext cx="2492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Data from 2009-02-01 to 2010-01-31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249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462" y="89377"/>
            <a:ext cx="8229600" cy="1016954"/>
          </a:xfrm>
        </p:spPr>
        <p:txBody>
          <a:bodyPr>
            <a:normAutofit fontScale="90000"/>
          </a:bodyPr>
          <a:lstStyle/>
          <a:p>
            <a:r>
              <a:rPr lang="en-US" altLang="ja-JP" i="1" dirty="0" smtClean="0"/>
              <a:t>Subaru</a:t>
            </a:r>
            <a:r>
              <a:rPr lang="en-US" altLang="ja-JP" dirty="0" smtClean="0"/>
              <a:t> </a:t>
            </a:r>
            <a:r>
              <a:rPr lang="en-US" altLang="ja-JP" i="1" dirty="0" smtClean="0"/>
              <a:t>Low Background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Thermal IR Observation</a:t>
            </a:r>
            <a:endParaRPr lang="ja-JP" altLang="en-US" sz="3600" dirty="0"/>
          </a:p>
        </p:txBody>
      </p:sp>
      <p:grpSp>
        <p:nvGrpSpPr>
          <p:cNvPr id="6" name="Group 5"/>
          <p:cNvGrpSpPr/>
          <p:nvPr/>
        </p:nvGrpSpPr>
        <p:grpSpPr>
          <a:xfrm>
            <a:off x="41568" y="61055"/>
            <a:ext cx="9118302" cy="6804744"/>
            <a:chOff x="41568" y="61055"/>
            <a:chExt cx="9118302" cy="680474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848" y="61055"/>
              <a:ext cx="1050378" cy="106745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872878" y="6591644"/>
              <a:ext cx="228699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i="1" dirty="0" smtClean="0"/>
                <a:t>Hiroshi TERADA @ Subaru Telescope</a:t>
              </a:r>
              <a:endParaRPr lang="en-US" sz="1100" i="1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1568" y="6604189"/>
              <a:ext cx="31630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Subaru NGAO Workshop @ Osaka-U on 2011/09/08</a:t>
              </a:r>
              <a:endParaRPr lang="en-US" sz="11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29556" y="1347628"/>
            <a:ext cx="5598169" cy="5001772"/>
            <a:chOff x="298023" y="1347628"/>
            <a:chExt cx="5601280" cy="5001772"/>
          </a:xfrm>
        </p:grpSpPr>
        <p:grpSp>
          <p:nvGrpSpPr>
            <p:cNvPr id="21" name="Group 20"/>
            <p:cNvGrpSpPr/>
            <p:nvPr/>
          </p:nvGrpSpPr>
          <p:grpSpPr>
            <a:xfrm>
              <a:off x="298023" y="1347628"/>
              <a:ext cx="5601280" cy="5001772"/>
              <a:chOff x="1593923" y="1412418"/>
              <a:chExt cx="5601280" cy="500177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93923" y="1412418"/>
                <a:ext cx="5601280" cy="4962898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" name="Picture 19" descr="wao188_woao36.ep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81650" y="1554190"/>
                <a:ext cx="4860000" cy="4860000"/>
              </a:xfrm>
              <a:prstGeom prst="rect">
                <a:avLst/>
              </a:prstGeom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3422931" y="4948442"/>
              <a:ext cx="19237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chemeClr val="bg2"/>
                  </a:solidFill>
                </a:rPr>
                <a:t>■</a:t>
              </a:r>
              <a:r>
                <a:rPr lang="en-US" dirty="0" smtClean="0">
                  <a:solidFill>
                    <a:schemeClr val="bg2"/>
                  </a:solidFill>
                </a:rPr>
                <a:t> w/ AO188 (</a:t>
              </a:r>
              <a:r>
                <a:rPr lang="en-US" dirty="0" err="1" smtClean="0">
                  <a:solidFill>
                    <a:schemeClr val="bg2"/>
                  </a:solidFill>
                </a:rPr>
                <a:t>NsIR</a:t>
              </a:r>
              <a:r>
                <a:rPr lang="en-US" dirty="0" smtClean="0">
                  <a:solidFill>
                    <a:schemeClr val="bg2"/>
                  </a:solidFill>
                </a:rPr>
                <a:t>)</a:t>
              </a:r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422931" y="5246524"/>
              <a:ext cx="17190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■</a:t>
              </a:r>
              <a:r>
                <a:rPr lang="en-US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 w/o AO36 (Cs)</a:t>
              </a:r>
              <a:endParaRPr lang="en-US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889743"/>
              </p:ext>
            </p:extLst>
          </p:nvPr>
        </p:nvGraphicFramePr>
        <p:xfrm>
          <a:off x="6038736" y="3109696"/>
          <a:ext cx="2773198" cy="1717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4456"/>
                <a:gridCol w="1718742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Background decrease</a:t>
                      </a:r>
                    </a:p>
                    <a:p>
                      <a:r>
                        <a:rPr lang="en-US" sz="1600" dirty="0" smtClean="0"/>
                        <a:t>from [</a:t>
                      </a:r>
                      <a:r>
                        <a:rPr lang="en-US" sz="1600" dirty="0" err="1" smtClean="0"/>
                        <a:t>NsIR</a:t>
                      </a:r>
                      <a:r>
                        <a:rPr lang="en-US" sz="1600" dirty="0" smtClean="0"/>
                        <a:t>] AO188 to</a:t>
                      </a:r>
                      <a:r>
                        <a:rPr lang="en-US" sz="1600" baseline="0" dirty="0" smtClean="0"/>
                        <a:t> [Cs]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K/K’</a:t>
                      </a:r>
                      <a:endParaRPr lang="en-US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+0.46 mag</a:t>
                      </a:r>
                      <a:endParaRPr lang="en-US" dirty="0"/>
                    </a:p>
                  </a:txBody>
                  <a:tcPr/>
                </a:tc>
              </a:tr>
              <a:tr h="3233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L’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+0.86 mag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M’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+0.56 mag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284981" y="1943694"/>
            <a:ext cx="22921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ASM  / Cs</a:t>
            </a:r>
            <a:endParaRPr lang="en-US" sz="4000" i="1" u="sng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088422" y="1347628"/>
            <a:ext cx="246220" cy="596066"/>
          </a:xfrm>
          <a:prstGeom prst="straightConnector1">
            <a:avLst/>
          </a:prstGeom>
          <a:ln w="7620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601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4615"/>
            <a:ext cx="8229600" cy="1016954"/>
          </a:xfrm>
        </p:spPr>
        <p:txBody>
          <a:bodyPr>
            <a:noAutofit/>
          </a:bodyPr>
          <a:lstStyle/>
          <a:p>
            <a:r>
              <a:rPr lang="en-US" altLang="ja-JP" sz="3600" dirty="0" smtClean="0"/>
              <a:t>Low Background Observation </a:t>
            </a:r>
            <a:br>
              <a:rPr lang="en-US" altLang="ja-JP" sz="3600" dirty="0" smtClean="0"/>
            </a:br>
            <a:r>
              <a:rPr lang="en-US" altLang="ja-JP" sz="3600" dirty="0" smtClean="0"/>
              <a:t>@ Thermal IR w/ ASM</a:t>
            </a:r>
            <a:endParaRPr lang="ja-JP" altLang="en-US" sz="3600" dirty="0"/>
          </a:p>
        </p:txBody>
      </p:sp>
      <p:grpSp>
        <p:nvGrpSpPr>
          <p:cNvPr id="6" name="Group 5"/>
          <p:cNvGrpSpPr/>
          <p:nvPr/>
        </p:nvGrpSpPr>
        <p:grpSpPr>
          <a:xfrm>
            <a:off x="41568" y="61055"/>
            <a:ext cx="9118302" cy="6804744"/>
            <a:chOff x="41568" y="61055"/>
            <a:chExt cx="9118302" cy="680474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848" y="61055"/>
              <a:ext cx="1050378" cy="106745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872878" y="6591644"/>
              <a:ext cx="228699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i="1" dirty="0" smtClean="0"/>
                <a:t>Hiroshi TERADA @ Subaru Telescope</a:t>
              </a:r>
              <a:endParaRPr lang="en-US" sz="1100" i="1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1568" y="6604189"/>
              <a:ext cx="31630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Subaru NGAO Workshop @ Osaka-U on 2011/09/08</a:t>
              </a:r>
              <a:endParaRPr lang="en-US" sz="11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8847" y="1763786"/>
            <a:ext cx="551044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i="1" u="sng" dirty="0" smtClean="0"/>
              <a:t>On-source mode</a:t>
            </a:r>
          </a:p>
          <a:p>
            <a:endParaRPr lang="en-US" altLang="ja-JP" sz="1000" i="1" u="sng" dirty="0" smtClean="0"/>
          </a:p>
          <a:p>
            <a:pPr marL="457200" indent="-457200">
              <a:buFont typeface="Wingdings" charset="2"/>
              <a:buChar char="u"/>
            </a:pPr>
            <a:r>
              <a:rPr lang="en-US" altLang="ja-JP" sz="2400" i="1" dirty="0" err="1" smtClean="0">
                <a:solidFill>
                  <a:srgbClr val="008000"/>
                </a:solidFill>
              </a:rPr>
              <a:t>Strehl</a:t>
            </a:r>
            <a:r>
              <a:rPr lang="en-US" altLang="ja-JP" sz="2400" i="1" dirty="0" smtClean="0">
                <a:solidFill>
                  <a:srgbClr val="008000"/>
                </a:solidFill>
              </a:rPr>
              <a:t> &gt; 0.8 in any case</a:t>
            </a:r>
          </a:p>
          <a:p>
            <a:pPr marL="457200" indent="-457200">
              <a:buFont typeface="Wingdings" charset="2"/>
              <a:buChar char="u"/>
            </a:pPr>
            <a:r>
              <a:rPr lang="en-US" altLang="ja-JP" sz="24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Sensitivity improvement for </a:t>
            </a:r>
          </a:p>
          <a:p>
            <a:pPr lvl="1"/>
            <a:r>
              <a:rPr lang="en-US" altLang="ja-JP" sz="24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all background-limit </a:t>
            </a:r>
          </a:p>
          <a:p>
            <a:pPr lvl="1"/>
            <a:r>
              <a:rPr lang="en-US" altLang="ja-JP" sz="24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observations</a:t>
            </a:r>
            <a:r>
              <a:rPr lang="en-US" altLang="ja-JP" sz="2400" i="1" dirty="0" smtClean="0"/>
              <a:t>.</a:t>
            </a:r>
            <a:endParaRPr lang="en-US" altLang="ja-JP" sz="2400" i="1" dirty="0"/>
          </a:p>
          <a:p>
            <a:pPr marL="457200" indent="-457200">
              <a:buFont typeface="Wingdings" charset="2"/>
              <a:buChar char="u"/>
            </a:pPr>
            <a:r>
              <a:rPr lang="en-US" altLang="ja-JP" sz="2400" i="1" dirty="0" smtClean="0"/>
              <a:t>Concept Examples:</a:t>
            </a:r>
          </a:p>
          <a:p>
            <a:pPr marL="914400" lvl="1" indent="-457200">
              <a:buFont typeface="Wingdings" charset="2"/>
              <a:buChar char="v"/>
            </a:pPr>
            <a:r>
              <a:rPr lang="en-US" altLang="ja-JP" sz="2400" i="1" dirty="0" smtClean="0"/>
              <a:t>IFU @ &gt;3um</a:t>
            </a:r>
            <a:endParaRPr lang="en-US" altLang="ja-JP" sz="2400" i="1" dirty="0"/>
          </a:p>
          <a:p>
            <a:pPr lvl="2"/>
            <a:r>
              <a:rPr lang="en-US" altLang="ja-JP" i="1" dirty="0" smtClean="0"/>
              <a:t>(currently not existing)</a:t>
            </a:r>
          </a:p>
          <a:p>
            <a:pPr marL="914400" lvl="1" indent="-457200">
              <a:buFont typeface="Wingdings" charset="2"/>
              <a:buChar char="v"/>
            </a:pPr>
            <a:r>
              <a:rPr lang="en-US" altLang="ja-JP" sz="2400" i="1" dirty="0" smtClean="0"/>
              <a:t>Wider FOV @ L’, M’-bands</a:t>
            </a:r>
          </a:p>
          <a:p>
            <a:pPr lvl="2"/>
            <a:r>
              <a:rPr lang="en-US" altLang="ja-JP" sz="2000" dirty="0" err="1" smtClean="0"/>
              <a:t>Isoplanatic</a:t>
            </a:r>
            <a:r>
              <a:rPr lang="en-US" altLang="ja-JP" sz="2000" dirty="0" smtClean="0"/>
              <a:t> angle: </a:t>
            </a:r>
            <a:r>
              <a:rPr lang="el-GR" altLang="ja-JP" sz="2000" dirty="0" smtClean="0"/>
              <a:t>θ</a:t>
            </a:r>
            <a:r>
              <a:rPr lang="el-GR" altLang="ja-JP" sz="2000" baseline="-25000" dirty="0" smtClean="0"/>
              <a:t>0</a:t>
            </a:r>
            <a:r>
              <a:rPr lang="ja-JP" altLang="en-US" sz="2000" dirty="0" smtClean="0"/>
              <a:t>　</a:t>
            </a:r>
            <a:r>
              <a:rPr lang="en-US" altLang="ja-JP" sz="2000" dirty="0" smtClean="0"/>
              <a:t>∝ </a:t>
            </a:r>
            <a:r>
              <a:rPr lang="en-US" altLang="ja-JP" sz="2000" dirty="0" err="1" smtClean="0"/>
              <a:t>λ</a:t>
            </a:r>
            <a:r>
              <a:rPr lang="en-US" altLang="ja-JP" sz="2000" dirty="0" smtClean="0"/>
              <a:t>^(1.2) </a:t>
            </a:r>
          </a:p>
          <a:p>
            <a:pPr lvl="2"/>
            <a:r>
              <a:rPr lang="en-US" altLang="ja-JP" sz="2000" dirty="0" smtClean="0"/>
              <a:t>L’: 30” * (3.77/2.2)^(1.2)  ~  57”  </a:t>
            </a:r>
          </a:p>
          <a:p>
            <a:pPr lvl="2"/>
            <a:r>
              <a:rPr lang="en-US" altLang="ja-JP" sz="2000" dirty="0" smtClean="0"/>
              <a:t>M’: 30” * (4.68/2.2)^(1.2) ~ 74”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509636" y="1698996"/>
            <a:ext cx="4495164" cy="3372309"/>
            <a:chOff x="4509636" y="2215810"/>
            <a:chExt cx="4495164" cy="3372309"/>
          </a:xfrm>
        </p:grpSpPr>
        <p:pic>
          <p:nvPicPr>
            <p:cNvPr id="4" name="Picture 3" descr="ASMonSrc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9636" y="2215810"/>
              <a:ext cx="4495164" cy="3372309"/>
            </a:xfrm>
            <a:prstGeom prst="rect">
              <a:avLst/>
            </a:prstGeom>
          </p:spPr>
        </p:pic>
        <p:sp>
          <p:nvSpPr>
            <p:cNvPr id="8" name="Rounded Rectangle 7"/>
            <p:cNvSpPr/>
            <p:nvPr/>
          </p:nvSpPr>
          <p:spPr>
            <a:xfrm>
              <a:off x="6518238" y="2500886"/>
              <a:ext cx="1930850" cy="466487"/>
            </a:xfrm>
            <a:prstGeom prst="roundRect">
              <a:avLst/>
            </a:prstGeom>
            <a:solidFill>
              <a:srgbClr val="FFFF00">
                <a:alpha val="34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341591" y="5085970"/>
            <a:ext cx="26632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from GLAO Simulation by </a:t>
            </a:r>
            <a:r>
              <a:rPr lang="en-US" sz="1600" dirty="0" err="1" smtClean="0"/>
              <a:t>Oya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5152646" y="5509733"/>
            <a:ext cx="28230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H2RG (5.5um cut-off)</a:t>
            </a:r>
          </a:p>
          <a:p>
            <a:pPr lvl="1"/>
            <a:r>
              <a:rPr lang="en-US" i="1" dirty="0" smtClean="0"/>
              <a:t>30mas/pix =&gt; 1’x1’</a:t>
            </a:r>
          </a:p>
          <a:p>
            <a:pPr lvl="1"/>
            <a:r>
              <a:rPr lang="en-US" i="1" dirty="0" smtClean="0"/>
              <a:t>40mas/pix =&gt; 1.3’x1.3’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89368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5212" y="1645660"/>
            <a:ext cx="4792354" cy="4613034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44329"/>
            <a:ext cx="8229600" cy="1016954"/>
          </a:xfrm>
        </p:spPr>
        <p:txBody>
          <a:bodyPr>
            <a:noAutofit/>
          </a:bodyPr>
          <a:lstStyle/>
          <a:p>
            <a:r>
              <a:rPr lang="en-US" altLang="ja-JP" sz="3200" dirty="0" smtClean="0"/>
              <a:t>Even Lower Background @ </a:t>
            </a:r>
            <a:r>
              <a:rPr lang="en-US" altLang="ja-JP" sz="3200" dirty="0" err="1" smtClean="0"/>
              <a:t>Ls</a:t>
            </a:r>
            <a:r>
              <a:rPr lang="en-US" altLang="ja-JP" sz="3200" dirty="0" smtClean="0"/>
              <a:t>?</a:t>
            </a:r>
            <a:br>
              <a:rPr lang="en-US" altLang="ja-JP" sz="3200" dirty="0" smtClean="0"/>
            </a:br>
            <a:r>
              <a:rPr lang="en-US" altLang="ja-JP" sz="3200" dirty="0" smtClean="0"/>
              <a:t>Possible Removal of CH</a:t>
            </a:r>
            <a:r>
              <a:rPr lang="en-US" altLang="ja-JP" sz="3200" baseline="-25000" dirty="0" smtClean="0"/>
              <a:t>4</a:t>
            </a:r>
            <a:r>
              <a:rPr lang="en-US" altLang="ja-JP" sz="3200" dirty="0" smtClean="0"/>
              <a:t> </a:t>
            </a:r>
            <a:endParaRPr lang="ja-JP" altLang="en-US" sz="3200" baseline="-25000" dirty="0"/>
          </a:p>
        </p:txBody>
      </p:sp>
      <p:grpSp>
        <p:nvGrpSpPr>
          <p:cNvPr id="6" name="Group 5"/>
          <p:cNvGrpSpPr/>
          <p:nvPr/>
        </p:nvGrpSpPr>
        <p:grpSpPr>
          <a:xfrm>
            <a:off x="41568" y="61055"/>
            <a:ext cx="9118302" cy="6804744"/>
            <a:chOff x="41568" y="61055"/>
            <a:chExt cx="9118302" cy="680474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848" y="61055"/>
              <a:ext cx="1050378" cy="106745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872878" y="6591644"/>
              <a:ext cx="228699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i="1" dirty="0" smtClean="0"/>
                <a:t>Hiroshi TERADA @ Subaru Telescope</a:t>
              </a:r>
              <a:endParaRPr lang="en-US" sz="1100" i="1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1568" y="6604189"/>
              <a:ext cx="31630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Subaru NGAO Workshop @ Osaka-U on 2011/09/08</a:t>
              </a:r>
              <a:endParaRPr lang="en-US" sz="1100" dirty="0"/>
            </a:p>
          </p:txBody>
        </p:sp>
      </p:grpSp>
      <p:pic>
        <p:nvPicPr>
          <p:cNvPr id="4" name="Picture 3" descr="plo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84" y="1749324"/>
            <a:ext cx="4467213" cy="45000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580134" y="1061283"/>
            <a:ext cx="3322507" cy="3187658"/>
            <a:chOff x="5580134" y="1554955"/>
            <a:chExt cx="3322507" cy="3187658"/>
          </a:xfrm>
        </p:grpSpPr>
        <p:sp>
          <p:nvSpPr>
            <p:cNvPr id="11" name="Rectangle 10"/>
            <p:cNvSpPr/>
            <p:nvPr/>
          </p:nvSpPr>
          <p:spPr>
            <a:xfrm>
              <a:off x="5580134" y="1554955"/>
              <a:ext cx="3322507" cy="318765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tmp.eps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322" b="-731"/>
            <a:stretch/>
          </p:blipFill>
          <p:spPr>
            <a:xfrm>
              <a:off x="5709724" y="1708565"/>
              <a:ext cx="2977076" cy="2865593"/>
            </a:xfrm>
            <a:prstGeom prst="rect">
              <a:avLst/>
            </a:prstGeom>
          </p:spPr>
        </p:pic>
      </p:grpSp>
      <p:sp>
        <p:nvSpPr>
          <p:cNvPr id="13" name="Right Brace 12"/>
          <p:cNvSpPr/>
          <p:nvPr/>
        </p:nvSpPr>
        <p:spPr>
          <a:xfrm rot="16200000">
            <a:off x="2235360" y="2863718"/>
            <a:ext cx="285092" cy="686772"/>
          </a:xfrm>
          <a:prstGeom prst="rightBrace">
            <a:avLst/>
          </a:prstGeom>
          <a:ln>
            <a:solidFill>
              <a:srgbClr val="E46C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753723" y="2344809"/>
            <a:ext cx="1264777" cy="369332"/>
          </a:xfrm>
          <a:prstGeom prst="rect">
            <a:avLst/>
          </a:prstGeom>
          <a:solidFill>
            <a:srgbClr val="FF0000"/>
          </a:solidFill>
          <a:ln>
            <a:solidFill>
              <a:srgbClr val="E46C0A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Bottle Neck</a:t>
            </a:r>
            <a:endParaRPr lang="en-US" dirty="0"/>
          </a:p>
        </p:txBody>
      </p:sp>
      <p:pic>
        <p:nvPicPr>
          <p:cNvPr id="17" name="Picture 16" descr="scalehight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539" y="4295593"/>
            <a:ext cx="3162300" cy="20701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9" name="Rectangle 18"/>
          <p:cNvSpPr/>
          <p:nvPr/>
        </p:nvSpPr>
        <p:spPr>
          <a:xfrm>
            <a:off x="5756946" y="6352735"/>
            <a:ext cx="299464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http://</a:t>
            </a:r>
            <a:r>
              <a:rPr lang="en-US" sz="1000" dirty="0" err="1"/>
              <a:t>www.nies.go.jp</a:t>
            </a:r>
            <a:r>
              <a:rPr lang="en-US" sz="1000" dirty="0"/>
              <a:t>/</a:t>
            </a:r>
            <a:r>
              <a:rPr lang="en-US" sz="1000" dirty="0" err="1"/>
              <a:t>kanko</a:t>
            </a:r>
            <a:r>
              <a:rPr lang="en-US" sz="1000" dirty="0"/>
              <a:t>/</a:t>
            </a:r>
            <a:r>
              <a:rPr lang="en-US" sz="1000" dirty="0" err="1"/>
              <a:t>tokubetu</a:t>
            </a:r>
            <a:r>
              <a:rPr lang="en-US" sz="1000" dirty="0"/>
              <a:t>/sr52/sr52.pdf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7317381" y="2325403"/>
            <a:ext cx="216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870354" y="2717917"/>
            <a:ext cx="105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accent2"/>
                </a:solidFill>
              </a:rPr>
              <a:t>CH</a:t>
            </a:r>
            <a:r>
              <a:rPr lang="ja-JP" altLang="en-US" baseline="-25000" dirty="0" smtClean="0">
                <a:solidFill>
                  <a:schemeClr val="accent2"/>
                </a:solidFill>
              </a:rPr>
              <a:t>４</a:t>
            </a:r>
            <a:r>
              <a:rPr lang="en-US" altLang="ja-JP" dirty="0">
                <a:solidFill>
                  <a:schemeClr val="accent2"/>
                </a:solidFill>
              </a:rPr>
              <a:t> </a:t>
            </a:r>
            <a:r>
              <a:rPr lang="en-US" altLang="ja-JP" dirty="0" smtClean="0">
                <a:solidFill>
                  <a:schemeClr val="accent2"/>
                </a:solidFill>
              </a:rPr>
              <a:t>lines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23" name="Picture 22" descr="echel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632" y="4139088"/>
            <a:ext cx="1588590" cy="15069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2027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4615"/>
            <a:ext cx="8229600" cy="1016954"/>
          </a:xfrm>
        </p:spPr>
        <p:txBody>
          <a:bodyPr>
            <a:noAutofit/>
          </a:bodyPr>
          <a:lstStyle/>
          <a:p>
            <a:r>
              <a:rPr lang="en-US" altLang="ja-JP" sz="3600" dirty="0" smtClean="0"/>
              <a:t>Low Background Observation </a:t>
            </a:r>
            <a:br>
              <a:rPr lang="en-US" altLang="ja-JP" sz="3600" dirty="0" smtClean="0"/>
            </a:br>
            <a:r>
              <a:rPr lang="en-US" altLang="ja-JP" sz="3600" dirty="0" smtClean="0"/>
              <a:t>@ Thermal IR w/ ASM</a:t>
            </a:r>
            <a:endParaRPr lang="ja-JP" altLang="en-US" sz="3600" dirty="0"/>
          </a:p>
        </p:txBody>
      </p:sp>
      <p:grpSp>
        <p:nvGrpSpPr>
          <p:cNvPr id="6" name="Group 5"/>
          <p:cNvGrpSpPr/>
          <p:nvPr/>
        </p:nvGrpSpPr>
        <p:grpSpPr>
          <a:xfrm>
            <a:off x="41568" y="61055"/>
            <a:ext cx="9118302" cy="6804744"/>
            <a:chOff x="41568" y="61055"/>
            <a:chExt cx="9118302" cy="680474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848" y="61055"/>
              <a:ext cx="1050378" cy="106745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872878" y="6591644"/>
              <a:ext cx="228699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i="1" dirty="0" smtClean="0"/>
                <a:t>Hiroshi TERADA @ Subaru Telescope</a:t>
              </a:r>
              <a:endParaRPr lang="en-US" sz="1100" i="1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1568" y="6604189"/>
              <a:ext cx="31630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Subaru NGAO Workshop @ Osaka-U on 2011/09/08</a:t>
              </a:r>
              <a:endParaRPr lang="en-US" sz="11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57200" y="1370159"/>
            <a:ext cx="61481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i="1" u="sng" dirty="0" smtClean="0"/>
              <a:t>GLAO mode</a:t>
            </a:r>
          </a:p>
          <a:p>
            <a:endParaRPr lang="en-US" altLang="ja-JP" sz="1000" i="1" u="sng" dirty="0" smtClean="0"/>
          </a:p>
          <a:p>
            <a:pPr lvl="2"/>
            <a:r>
              <a:rPr lang="en-US" altLang="ja-JP" sz="2800" i="1" dirty="0" smtClean="0"/>
              <a:t>Better performance than &lt; 2um </a:t>
            </a:r>
            <a:endParaRPr lang="en-US" altLang="ja-JP" sz="2800" i="1" dirty="0"/>
          </a:p>
        </p:txBody>
      </p:sp>
      <p:pic>
        <p:nvPicPr>
          <p:cNvPr id="9" name="Picture 8" descr="ASMonSrc-GLA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685" y="2508389"/>
            <a:ext cx="5085382" cy="3815095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4328214" y="3798185"/>
            <a:ext cx="2034519" cy="2084728"/>
          </a:xfrm>
          <a:prstGeom prst="roundRect">
            <a:avLst/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429122" y="6297568"/>
            <a:ext cx="26632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from GLAO Simulation by </a:t>
            </a:r>
            <a:r>
              <a:rPr lang="en-US" sz="1600" dirty="0" err="1" smtClean="0"/>
              <a:t>Oya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85924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45799" y="3177799"/>
            <a:ext cx="2880000" cy="286371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4615"/>
            <a:ext cx="8229600" cy="1016954"/>
          </a:xfrm>
        </p:spPr>
        <p:txBody>
          <a:bodyPr>
            <a:noAutofit/>
          </a:bodyPr>
          <a:lstStyle/>
          <a:p>
            <a:r>
              <a:rPr lang="en-US" altLang="ja-JP" sz="3600" dirty="0" smtClean="0"/>
              <a:t>Low Background Observation </a:t>
            </a:r>
            <a:br>
              <a:rPr lang="en-US" altLang="ja-JP" sz="3600" dirty="0" smtClean="0"/>
            </a:br>
            <a:r>
              <a:rPr lang="en-US" altLang="ja-JP" sz="3600" dirty="0" smtClean="0"/>
              <a:t>@ Thermal IR w/ ASM</a:t>
            </a:r>
            <a:endParaRPr lang="ja-JP" altLang="en-US" sz="3600" dirty="0"/>
          </a:p>
        </p:txBody>
      </p:sp>
      <p:grpSp>
        <p:nvGrpSpPr>
          <p:cNvPr id="6" name="Group 5"/>
          <p:cNvGrpSpPr/>
          <p:nvPr/>
        </p:nvGrpSpPr>
        <p:grpSpPr>
          <a:xfrm>
            <a:off x="41568" y="61055"/>
            <a:ext cx="9118302" cy="6804744"/>
            <a:chOff x="41568" y="61055"/>
            <a:chExt cx="9118302" cy="680474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848" y="61055"/>
              <a:ext cx="1050378" cy="106745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872878" y="6591644"/>
              <a:ext cx="228699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i="1" dirty="0" smtClean="0"/>
                <a:t>Hiroshi TERADA @ Subaru Telescope</a:t>
              </a:r>
              <a:endParaRPr lang="en-US" sz="1100" i="1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1568" y="6604189"/>
              <a:ext cx="31630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Subaru NGAO Workshop @ Osaka-U on 2011/09/08</a:t>
              </a:r>
              <a:endParaRPr lang="en-US" sz="11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520" y="1323214"/>
            <a:ext cx="889267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i="1" u="sng" dirty="0" smtClean="0"/>
              <a:t>GLAO mode</a:t>
            </a:r>
          </a:p>
          <a:p>
            <a:endParaRPr lang="en-US" altLang="ja-JP" sz="1000" i="1" u="sng" dirty="0" smtClean="0"/>
          </a:p>
          <a:p>
            <a:pPr marL="457200" indent="-457200">
              <a:buFont typeface="Wingdings" charset="2"/>
              <a:buChar char="u"/>
            </a:pPr>
            <a:r>
              <a:rPr lang="en-US" altLang="ja-JP" sz="2400" i="1" dirty="0" smtClean="0"/>
              <a:t>Close to Diffraction Limited Image @ L’&amp;M’ over Diameter~10’</a:t>
            </a:r>
          </a:p>
          <a:p>
            <a:pPr marL="800100" lvl="1" indent="-342900">
              <a:buFont typeface="Symbol" charset="0"/>
              <a:buChar char=""/>
            </a:pPr>
            <a:r>
              <a:rPr lang="en-US" altLang="ja-JP" sz="2400" i="1" dirty="0" smtClean="0"/>
              <a:t>Multi Object AO can be realized in this mode..</a:t>
            </a:r>
          </a:p>
          <a:p>
            <a:pPr marL="800100" lvl="1" indent="-342900">
              <a:buFont typeface="Symbol" charset="0"/>
              <a:buChar char=""/>
            </a:pPr>
            <a:r>
              <a:rPr lang="en-US" altLang="ja-JP" sz="2400" i="1" dirty="0"/>
              <a:t> </a:t>
            </a:r>
            <a:r>
              <a:rPr lang="en-US" altLang="ja-JP" sz="2400" i="1" dirty="0" smtClean="0"/>
              <a:t>Not Widest FOV, but Patrol type Instrument..</a:t>
            </a: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107311" y="3237454"/>
            <a:ext cx="2881384" cy="2713348"/>
            <a:chOff x="288737" y="3274165"/>
            <a:chExt cx="3348245" cy="3152983"/>
          </a:xfrm>
        </p:grpSpPr>
        <p:pic>
          <p:nvPicPr>
            <p:cNvPr id="8" name="Picture 21" descr="D:\SYSTEM\oya\Documents\AO\SubaruNewAO\Simulation\SubaruGLAO\ConfPhi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737" y="3289676"/>
              <a:ext cx="3348245" cy="3137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97878" y="3274165"/>
              <a:ext cx="5546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r=5’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11" name="Picture 10" descr="glao_a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959" y="3341509"/>
            <a:ext cx="2893212" cy="2700000"/>
          </a:xfrm>
          <a:prstGeom prst="rect">
            <a:avLst/>
          </a:prstGeom>
        </p:spPr>
      </p:pic>
      <p:sp>
        <p:nvSpPr>
          <p:cNvPr id="14" name="Rectangle 13"/>
          <p:cNvSpPr>
            <a:spLocks noChangeAspect="1"/>
          </p:cNvSpPr>
          <p:nvPr/>
        </p:nvSpPr>
        <p:spPr>
          <a:xfrm>
            <a:off x="6008634" y="3177799"/>
            <a:ext cx="2869274" cy="2880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glao_b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222" y="3354466"/>
            <a:ext cx="2893212" cy="270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390829" y="3637932"/>
            <a:ext cx="295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29356" y="3637932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29114" y="6125861"/>
            <a:ext cx="2948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Under average natural seeing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157432" y="4502150"/>
            <a:ext cx="428322" cy="21544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accent3">
                    <a:lumMod val="75000"/>
                  </a:schemeClr>
                </a:solidFill>
              </a:rPr>
              <a:t>■</a:t>
            </a:r>
            <a:r>
              <a:rPr lang="ja-JP" altLang="en-US" sz="800" dirty="0" smtClean="0">
                <a:solidFill>
                  <a:schemeClr val="accent3">
                    <a:lumMod val="75000"/>
                  </a:schemeClr>
                </a:solidFill>
              </a:rPr>
              <a:t>　</a:t>
            </a:r>
            <a:r>
              <a:rPr lang="en-US" altLang="ja-JP" sz="800" dirty="0" smtClean="0">
                <a:solidFill>
                  <a:schemeClr val="accent3">
                    <a:lumMod val="75000"/>
                  </a:schemeClr>
                </a:solidFill>
              </a:rPr>
              <a:t>L’</a:t>
            </a:r>
            <a:endParaRPr lang="en-US" sz="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57432" y="4673372"/>
            <a:ext cx="408686" cy="21544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2"/>
                </a:solidFill>
              </a:rPr>
              <a:t>■</a:t>
            </a:r>
            <a:r>
              <a:rPr lang="ja-JP" altLang="en-US" sz="800" dirty="0" smtClean="0">
                <a:solidFill>
                  <a:schemeClr val="bg2"/>
                </a:solidFill>
              </a:rPr>
              <a:t>　</a:t>
            </a:r>
            <a:r>
              <a:rPr lang="en-US" altLang="ja-JP" sz="800" dirty="0" smtClean="0">
                <a:solidFill>
                  <a:schemeClr val="bg2"/>
                </a:solidFill>
              </a:rPr>
              <a:t>K</a:t>
            </a:r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57432" y="4337506"/>
            <a:ext cx="466794" cy="21544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</a:rPr>
              <a:t>■</a:t>
            </a:r>
            <a:r>
              <a:rPr lang="ja-JP" altLang="en-US" sz="800" dirty="0" smtClean="0">
                <a:solidFill>
                  <a:srgbClr val="FF0000"/>
                </a:solidFill>
              </a:rPr>
              <a:t>　</a:t>
            </a:r>
            <a:r>
              <a:rPr lang="en-US" altLang="ja-JP" sz="800" dirty="0" smtClean="0">
                <a:solidFill>
                  <a:srgbClr val="FF0000"/>
                </a:solidFill>
              </a:rPr>
              <a:t>M’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34820" y="4439106"/>
            <a:ext cx="428322" cy="21544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accent3">
                    <a:lumMod val="75000"/>
                  </a:schemeClr>
                </a:solidFill>
              </a:rPr>
              <a:t>■</a:t>
            </a:r>
            <a:r>
              <a:rPr lang="ja-JP" altLang="en-US" sz="800" dirty="0" smtClean="0">
                <a:solidFill>
                  <a:schemeClr val="accent3">
                    <a:lumMod val="75000"/>
                  </a:schemeClr>
                </a:solidFill>
              </a:rPr>
              <a:t>　</a:t>
            </a:r>
            <a:r>
              <a:rPr lang="en-US" altLang="ja-JP" sz="800" dirty="0" smtClean="0">
                <a:solidFill>
                  <a:schemeClr val="accent3">
                    <a:lumMod val="75000"/>
                  </a:schemeClr>
                </a:solidFill>
              </a:rPr>
              <a:t>L’</a:t>
            </a:r>
            <a:endParaRPr lang="en-US" sz="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34820" y="4610328"/>
            <a:ext cx="408686" cy="21544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2"/>
                </a:solidFill>
              </a:rPr>
              <a:t>■</a:t>
            </a:r>
            <a:r>
              <a:rPr lang="ja-JP" altLang="en-US" sz="800" dirty="0" smtClean="0">
                <a:solidFill>
                  <a:schemeClr val="bg2"/>
                </a:solidFill>
              </a:rPr>
              <a:t>　</a:t>
            </a:r>
            <a:r>
              <a:rPr lang="en-US" altLang="ja-JP" sz="800" dirty="0" smtClean="0">
                <a:solidFill>
                  <a:schemeClr val="bg2"/>
                </a:solidFill>
              </a:rPr>
              <a:t>K</a:t>
            </a:r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234820" y="4274462"/>
            <a:ext cx="466794" cy="21544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</a:rPr>
              <a:t>■</a:t>
            </a:r>
            <a:r>
              <a:rPr lang="ja-JP" altLang="en-US" sz="800" dirty="0" smtClean="0">
                <a:solidFill>
                  <a:srgbClr val="FF0000"/>
                </a:solidFill>
              </a:rPr>
              <a:t>　</a:t>
            </a:r>
            <a:r>
              <a:rPr lang="en-US" altLang="ja-JP" sz="800" dirty="0" smtClean="0">
                <a:solidFill>
                  <a:srgbClr val="FF0000"/>
                </a:solidFill>
              </a:rPr>
              <a:t>M’</a:t>
            </a:r>
            <a:endParaRPr lang="en-US" sz="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245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4615"/>
            <a:ext cx="8229600" cy="1016954"/>
          </a:xfrm>
        </p:spPr>
        <p:txBody>
          <a:bodyPr>
            <a:noAutofit/>
          </a:bodyPr>
          <a:lstStyle/>
          <a:p>
            <a:r>
              <a:rPr lang="en-US" altLang="ja-JP" sz="3600" dirty="0" smtClean="0"/>
              <a:t>Low Background Observation </a:t>
            </a:r>
            <a:br>
              <a:rPr lang="en-US" altLang="ja-JP" sz="3600" dirty="0" smtClean="0"/>
            </a:br>
            <a:r>
              <a:rPr lang="en-US" altLang="ja-JP" sz="3600" dirty="0" smtClean="0"/>
              <a:t>@ Thermal IR w/ ASM</a:t>
            </a:r>
            <a:endParaRPr lang="ja-JP" altLang="en-US" sz="3600" dirty="0"/>
          </a:p>
        </p:txBody>
      </p:sp>
      <p:grpSp>
        <p:nvGrpSpPr>
          <p:cNvPr id="6" name="Group 5"/>
          <p:cNvGrpSpPr/>
          <p:nvPr/>
        </p:nvGrpSpPr>
        <p:grpSpPr>
          <a:xfrm>
            <a:off x="41568" y="61055"/>
            <a:ext cx="9118302" cy="6804744"/>
            <a:chOff x="41568" y="61055"/>
            <a:chExt cx="9118302" cy="680474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848" y="61055"/>
              <a:ext cx="1050378" cy="106745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872878" y="6591644"/>
              <a:ext cx="228699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i="1" dirty="0" smtClean="0"/>
                <a:t>Hiroshi TERADA @ Subaru Telescope</a:t>
              </a:r>
              <a:endParaRPr lang="en-US" sz="1100" i="1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1568" y="6604189"/>
              <a:ext cx="31630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Subaru NGAO Workshop @ Osaka-U on 2011/09/08</a:t>
              </a:r>
              <a:endParaRPr lang="en-US" sz="11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57200" y="1867449"/>
            <a:ext cx="82296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i="1" u="sng" dirty="0" smtClean="0"/>
              <a:t>MOAO mode</a:t>
            </a:r>
          </a:p>
          <a:p>
            <a:endParaRPr lang="en-US" altLang="ja-JP" i="1" u="sng" dirty="0" smtClean="0"/>
          </a:p>
          <a:p>
            <a:endParaRPr lang="en-US" altLang="ja-JP" sz="800" i="1" u="sng" dirty="0" smtClean="0"/>
          </a:p>
          <a:p>
            <a:pPr marL="914400" lvl="1" indent="-457200">
              <a:buFont typeface="Wingdings" charset="2"/>
              <a:buChar char="u"/>
            </a:pPr>
            <a:r>
              <a:rPr lang="en-US" altLang="ja-JP" sz="3600" i="1" dirty="0" smtClean="0"/>
              <a:t> ASM </a:t>
            </a:r>
            <a:r>
              <a:rPr lang="en-US" altLang="ja-JP" sz="3600" i="1" dirty="0" err="1" smtClean="0"/>
              <a:t>benefitial</a:t>
            </a:r>
            <a:r>
              <a:rPr lang="en-US" altLang="ja-JP" sz="3600" i="1" dirty="0" smtClean="0"/>
              <a:t> as Woofer? -&gt; No.</a:t>
            </a:r>
          </a:p>
          <a:p>
            <a:pPr marL="914400" lvl="1" indent="-457200">
              <a:buFont typeface="Wingdings" charset="2"/>
              <a:buChar char="u"/>
            </a:pPr>
            <a:r>
              <a:rPr lang="en-US" altLang="ja-JP" sz="3600" i="1" dirty="0" smtClean="0"/>
              <a:t>Anyway additional optics is needed…</a:t>
            </a:r>
          </a:p>
          <a:p>
            <a:pPr marL="1485900" lvl="2" indent="-571500">
              <a:buFont typeface="Wingdings" charset="0"/>
              <a:buChar char="è"/>
            </a:pPr>
            <a:r>
              <a:rPr lang="en-US" altLang="ja-JP" sz="3600" i="1" dirty="0" smtClean="0">
                <a:sym typeface="Wingdings"/>
              </a:rPr>
              <a:t>Negative</a:t>
            </a:r>
            <a:r>
              <a:rPr lang="en-US" altLang="ja-JP" sz="2800" i="1" dirty="0" smtClean="0">
                <a:sym typeface="Wingding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5924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4615"/>
            <a:ext cx="8229600" cy="1016954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Summary</a:t>
            </a:r>
            <a:endParaRPr lang="ja-JP" alt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1568" y="61055"/>
            <a:ext cx="9118302" cy="6804744"/>
            <a:chOff x="41568" y="61055"/>
            <a:chExt cx="9118302" cy="680474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848" y="61055"/>
              <a:ext cx="1050378" cy="106745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872878" y="6591644"/>
              <a:ext cx="228699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i="1" dirty="0" smtClean="0"/>
                <a:t>Hiroshi TERADA @ Subaru Telescope</a:t>
              </a:r>
              <a:endParaRPr lang="en-US" sz="1100" i="1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1568" y="6604189"/>
              <a:ext cx="31630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Subaru NGAO Workshop @ Osaka-U on 2011/09/08</a:t>
              </a:r>
              <a:endParaRPr lang="en-US" sz="11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84546" y="1647164"/>
            <a:ext cx="82569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charset="2"/>
              <a:buChar char="²"/>
            </a:pPr>
            <a:r>
              <a:rPr lang="en-US" altLang="ja-JP" sz="3600" i="1" dirty="0">
                <a:solidFill>
                  <a:srgbClr val="CCFFCC"/>
                </a:solidFill>
              </a:rPr>
              <a:t>Good AO performance </a:t>
            </a:r>
            <a:r>
              <a:rPr lang="en-US" altLang="ja-JP" sz="2800" i="1" dirty="0">
                <a:solidFill>
                  <a:srgbClr val="CCFFCC"/>
                </a:solidFill>
              </a:rPr>
              <a:t>(</a:t>
            </a:r>
            <a:r>
              <a:rPr lang="en-US" altLang="ja-JP" sz="2800" i="1" dirty="0" smtClean="0">
                <a:solidFill>
                  <a:srgbClr val="CCFFCC"/>
                </a:solidFill>
              </a:rPr>
              <a:t>&gt;2-3um</a:t>
            </a:r>
            <a:r>
              <a:rPr lang="en-US" altLang="ja-JP" sz="2800" i="1" dirty="0">
                <a:solidFill>
                  <a:srgbClr val="CCFFCC"/>
                </a:solidFill>
              </a:rPr>
              <a:t>)</a:t>
            </a:r>
          </a:p>
          <a:p>
            <a:pPr marL="571500" indent="-571500">
              <a:buFont typeface="Wingdings" charset="2"/>
              <a:buChar char="²"/>
            </a:pPr>
            <a:r>
              <a:rPr lang="en-US" altLang="ja-JP" sz="36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AO additional optics =&gt; S/N Down </a:t>
            </a:r>
            <a:r>
              <a:rPr lang="en-US" altLang="ja-JP" sz="28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&gt;2um</a:t>
            </a:r>
          </a:p>
          <a:p>
            <a:pPr lvl="1"/>
            <a:r>
              <a:rPr lang="en-US" altLang="ja-JP" sz="2800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# AO sharp image =&gt; S/N Up in the end.</a:t>
            </a:r>
          </a:p>
          <a:p>
            <a:pPr marL="571500" indent="-571500">
              <a:buFont typeface="Wingdings" charset="2"/>
              <a:buChar char="²"/>
            </a:pPr>
            <a:r>
              <a:rPr lang="en-US" altLang="ja-JP" sz="3600" i="1" dirty="0" smtClean="0">
                <a:solidFill>
                  <a:srgbClr val="008000"/>
                </a:solidFill>
              </a:rPr>
              <a:t>ASM =&gt; no degradation in background.</a:t>
            </a:r>
          </a:p>
          <a:p>
            <a:pPr marL="571500" indent="-571500">
              <a:buFont typeface="Wingdings" charset="2"/>
              <a:buChar char="²"/>
            </a:pPr>
            <a:r>
              <a:rPr lang="en-US" altLang="ja-JP" sz="3600" i="1" dirty="0" smtClean="0">
                <a:solidFill>
                  <a:schemeClr val="tx1">
                    <a:lumMod val="65000"/>
                  </a:schemeClr>
                </a:solidFill>
              </a:rPr>
              <a:t>MIR band may not need AO. </a:t>
            </a:r>
          </a:p>
          <a:p>
            <a:pPr marL="571500" indent="-571500">
              <a:buFont typeface="Wingdings" charset="2"/>
              <a:buChar char="²"/>
            </a:pPr>
            <a:r>
              <a:rPr lang="en-US" altLang="ja-JP" sz="3600" i="1" dirty="0" smtClean="0">
                <a:solidFill>
                  <a:schemeClr val="accent3">
                    <a:lumMod val="75000"/>
                  </a:schemeClr>
                </a:solidFill>
              </a:rPr>
              <a:t>Great On source performance</a:t>
            </a:r>
            <a:r>
              <a:rPr lang="en-US" altLang="ja-JP" sz="2800" i="1" dirty="0" smtClean="0">
                <a:solidFill>
                  <a:schemeClr val="accent3">
                    <a:lumMod val="75000"/>
                  </a:schemeClr>
                </a:solidFill>
              </a:rPr>
              <a:t> (32x32 ASM)</a:t>
            </a:r>
          </a:p>
          <a:p>
            <a:pPr lvl="2"/>
            <a:r>
              <a:rPr lang="en-US" altLang="ja-JP" sz="2800" i="1" dirty="0" smtClean="0">
                <a:solidFill>
                  <a:srgbClr val="008000"/>
                </a:solidFill>
              </a:rPr>
              <a:t>=&gt;</a:t>
            </a:r>
            <a:r>
              <a:rPr lang="en-US" altLang="ja-JP" sz="2800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altLang="ja-JP" sz="2800" i="1" dirty="0" smtClean="0">
                <a:solidFill>
                  <a:srgbClr val="008000"/>
                </a:solidFill>
              </a:rPr>
              <a:t>Benefit for All the Thermal IR Obs.  </a:t>
            </a:r>
          </a:p>
          <a:p>
            <a:pPr marL="571500" indent="-571500">
              <a:buFont typeface="Wingdings" charset="2"/>
              <a:buChar char="²"/>
            </a:pPr>
            <a:r>
              <a:rPr lang="en-US" altLang="ja-JP" sz="36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Good GLAO performance</a:t>
            </a:r>
          </a:p>
          <a:p>
            <a:pPr lvl="2"/>
            <a:r>
              <a:rPr lang="en-US" altLang="ja-JP" sz="24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=&gt;  Patrol covering Wide FOV.</a:t>
            </a:r>
          </a:p>
        </p:txBody>
      </p:sp>
    </p:spTree>
    <p:extLst>
      <p:ext uri="{BB962C8B-B14F-4D97-AF65-F5344CB8AC3E}">
        <p14:creationId xmlns:p14="http://schemas.microsoft.com/office/powerpoint/2010/main" val="1392070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125"/>
            <a:ext cx="8229600" cy="1016954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Ground based</a:t>
            </a:r>
            <a:br>
              <a:rPr lang="en-US" altLang="ja-JP" dirty="0" smtClean="0"/>
            </a:br>
            <a:r>
              <a:rPr lang="en-US" altLang="ja-JP" dirty="0" smtClean="0"/>
              <a:t>Thermal IR Observation</a:t>
            </a:r>
            <a:endParaRPr lang="ja-JP" alt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181485" y="2238329"/>
            <a:ext cx="285381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i="1" dirty="0" smtClean="0"/>
              <a:t>1-2um</a:t>
            </a:r>
          </a:p>
          <a:p>
            <a:pPr lvl="1"/>
            <a:r>
              <a:rPr lang="en-US" altLang="ja-JP" sz="2400" i="1" dirty="0" smtClean="0">
                <a:solidFill>
                  <a:srgbClr val="008000"/>
                </a:solidFill>
              </a:rPr>
              <a:t>OH emission lines</a:t>
            </a:r>
          </a:p>
          <a:p>
            <a:r>
              <a:rPr lang="en-US" altLang="ja-JP" sz="3200" i="1" dirty="0"/>
              <a:t>&gt;</a:t>
            </a:r>
            <a:r>
              <a:rPr lang="en-US" altLang="ja-JP" sz="3200" i="1" dirty="0" smtClean="0"/>
              <a:t>2um</a:t>
            </a:r>
            <a:endParaRPr lang="en-US" altLang="ja-JP" sz="3200" i="1" dirty="0"/>
          </a:p>
          <a:p>
            <a:pPr lvl="1"/>
            <a:r>
              <a:rPr lang="en-US" altLang="ja-JP" sz="2400" i="1" dirty="0" smtClean="0">
                <a:solidFill>
                  <a:srgbClr val="FF0000"/>
                </a:solidFill>
              </a:rPr>
              <a:t>Thermal Radiation (from Sky and Ambient)</a:t>
            </a:r>
            <a:endParaRPr lang="en-US" altLang="ja-JP" sz="2400" i="1" dirty="0">
              <a:solidFill>
                <a:srgbClr val="FF0000"/>
              </a:solidFill>
            </a:endParaRPr>
          </a:p>
          <a:p>
            <a:endParaRPr lang="en-US" altLang="ja-JP" sz="2400" i="1" dirty="0" smtClean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35300" y="1234586"/>
            <a:ext cx="3402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Italic"/>
                <a:cs typeface="Arial Italic"/>
              </a:rPr>
              <a:t>Background Emissions</a:t>
            </a:r>
            <a:endParaRPr kumimoji="1" lang="ja-JP" altLang="en-US" sz="2400" i="1" dirty="0">
              <a:solidFill>
                <a:schemeClr val="accent2">
                  <a:lumMod val="60000"/>
                  <a:lumOff val="40000"/>
                </a:schemeClr>
              </a:solidFill>
              <a:latin typeface="Arial Italic"/>
              <a:cs typeface="Arial Italic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1568" y="61055"/>
            <a:ext cx="9118302" cy="6804744"/>
            <a:chOff x="41568" y="61055"/>
            <a:chExt cx="9118302" cy="680474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848" y="61055"/>
              <a:ext cx="1050378" cy="106745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872878" y="6591644"/>
              <a:ext cx="228699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i="1" dirty="0" smtClean="0"/>
                <a:t>Hiroshi TERADA @ Subaru Telescope</a:t>
              </a:r>
              <a:endParaRPr lang="en-US" sz="1100" i="1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1568" y="6604189"/>
              <a:ext cx="31630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Subaru NGAO Workshop @ Osaka-U on 2011/09/08</a:t>
              </a:r>
              <a:endParaRPr lang="en-US" sz="11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39837" y="1876281"/>
            <a:ext cx="5749847" cy="4213959"/>
            <a:chOff x="3139837" y="1876281"/>
            <a:chExt cx="5749847" cy="4213959"/>
          </a:xfrm>
        </p:grpSpPr>
        <p:sp>
          <p:nvSpPr>
            <p:cNvPr id="7" name="Rectangle 6"/>
            <p:cNvSpPr/>
            <p:nvPr/>
          </p:nvSpPr>
          <p:spPr>
            <a:xfrm>
              <a:off x="3139837" y="1876281"/>
              <a:ext cx="5749847" cy="42139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73000" y="2031777"/>
              <a:ext cx="5461000" cy="3987800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4" name="Rectangle 3"/>
          <p:cNvSpPr/>
          <p:nvPr/>
        </p:nvSpPr>
        <p:spPr>
          <a:xfrm>
            <a:off x="4912165" y="6175380"/>
            <a:ext cx="397751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http://</a:t>
            </a:r>
            <a:r>
              <a:rPr lang="en-US" sz="1000" dirty="0" err="1"/>
              <a:t>www.kusastro.kyoto-u.ac.jp</a:t>
            </a:r>
            <a:r>
              <a:rPr lang="en-US" sz="1000" dirty="0"/>
              <a:t>/~</a:t>
            </a:r>
            <a:r>
              <a:rPr lang="en-US" sz="1000" dirty="0" err="1"/>
              <a:t>iwamuro</a:t>
            </a:r>
            <a:r>
              <a:rPr lang="en-US" sz="1000" dirty="0"/>
              <a:t>/LECTURE/OBS/</a:t>
            </a:r>
            <a:r>
              <a:rPr lang="en-US" sz="1000" dirty="0" err="1"/>
              <a:t>atmos.html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24254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4167"/>
            <a:ext cx="8229600" cy="1016954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Ground based</a:t>
            </a:r>
            <a:br>
              <a:rPr lang="en-US" altLang="ja-JP" dirty="0" smtClean="0"/>
            </a:br>
            <a:r>
              <a:rPr lang="en-US" altLang="ja-JP" dirty="0" smtClean="0"/>
              <a:t>Thermal IR Observation</a:t>
            </a:r>
            <a:endParaRPr lang="ja-JP" altLang="en-US" sz="3600" dirty="0"/>
          </a:p>
        </p:txBody>
      </p:sp>
      <p:sp>
        <p:nvSpPr>
          <p:cNvPr id="29" name="TextBox 28"/>
          <p:cNvSpPr txBox="1"/>
          <p:nvPr/>
        </p:nvSpPr>
        <p:spPr>
          <a:xfrm>
            <a:off x="2722278" y="1234587"/>
            <a:ext cx="3874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Italic"/>
                <a:cs typeface="Arial Italic"/>
              </a:rPr>
              <a:t>Atmospheric Transmission</a:t>
            </a:r>
            <a:endParaRPr kumimoji="1" lang="ja-JP" altLang="en-US" sz="2400" i="1" dirty="0">
              <a:solidFill>
                <a:schemeClr val="accent2">
                  <a:lumMod val="60000"/>
                  <a:lumOff val="40000"/>
                </a:schemeClr>
              </a:solidFill>
              <a:latin typeface="Arial Italic"/>
              <a:cs typeface="Arial Italic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1568" y="61055"/>
            <a:ext cx="9118302" cy="6804744"/>
            <a:chOff x="41568" y="61055"/>
            <a:chExt cx="9118302" cy="680474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848" y="61055"/>
              <a:ext cx="1050378" cy="106745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872878" y="6591644"/>
              <a:ext cx="228699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i="1" dirty="0" smtClean="0"/>
                <a:t>Hiroshi TERADA @ Subaru Telescope</a:t>
              </a:r>
              <a:endParaRPr lang="en-US" sz="1100" i="1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1568" y="6604189"/>
              <a:ext cx="31630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Subaru NGAO Workshop @ Osaka-U on 2011/09/08</a:t>
              </a:r>
              <a:endParaRPr lang="en-US" sz="1100" dirty="0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1218119" y="1781633"/>
            <a:ext cx="7187092" cy="4575216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456982" y="2184857"/>
            <a:ext cx="7827691" cy="4796500"/>
            <a:chOff x="3139837" y="1876281"/>
            <a:chExt cx="5749847" cy="4213959"/>
          </a:xfrm>
          <a:noFill/>
        </p:grpSpPr>
        <p:sp>
          <p:nvSpPr>
            <p:cNvPr id="47" name="Rectangle 46"/>
            <p:cNvSpPr/>
            <p:nvPr/>
          </p:nvSpPr>
          <p:spPr>
            <a:xfrm>
              <a:off x="3139837" y="1876281"/>
              <a:ext cx="5749847" cy="4213959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3"/>
            <a:srcRect l="21659" t="3979" r="1976" b="30942"/>
            <a:stretch/>
          </p:blipFill>
          <p:spPr>
            <a:xfrm>
              <a:off x="4455792" y="2190443"/>
              <a:ext cx="4170291" cy="2595202"/>
            </a:xfrm>
            <a:prstGeom prst="rect">
              <a:avLst/>
            </a:prstGeom>
            <a:grpFill/>
            <a:ln>
              <a:noFill/>
            </a:ln>
            <a:effectLst/>
          </p:spPr>
        </p:pic>
      </p:grpSp>
      <p:pic>
        <p:nvPicPr>
          <p:cNvPr id="35" name="Picture 34" descr="trans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848" y="2449602"/>
            <a:ext cx="6783132" cy="3714631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242033" y="3113331"/>
            <a:ext cx="352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z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70442" y="3297997"/>
            <a:ext cx="329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J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052077" y="3499358"/>
            <a:ext cx="419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510421" y="4059579"/>
            <a:ext cx="388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1951" y="4244245"/>
            <a:ext cx="366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814834" y="4714847"/>
            <a:ext cx="487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992482" y="4871906"/>
            <a:ext cx="487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142704" y="4899513"/>
            <a:ext cx="487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Q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811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2" y="50503"/>
            <a:ext cx="8229600" cy="1016954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AO Observation @ Thermal IR</a:t>
            </a:r>
            <a:endParaRPr lang="ja-JP" altLang="en-US" sz="3600" dirty="0"/>
          </a:p>
        </p:txBody>
      </p:sp>
      <p:sp>
        <p:nvSpPr>
          <p:cNvPr id="29" name="TextBox 28"/>
          <p:cNvSpPr txBox="1"/>
          <p:nvPr/>
        </p:nvSpPr>
        <p:spPr>
          <a:xfrm>
            <a:off x="2522254" y="914217"/>
            <a:ext cx="3556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Italic"/>
                <a:cs typeface="Arial Italic"/>
              </a:rPr>
              <a:t>Performance in </a:t>
            </a:r>
            <a:r>
              <a:rPr kumimoji="1" lang="en-US" altLang="ja-JP" sz="24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Italic"/>
                <a:cs typeface="Arial Italic"/>
              </a:rPr>
              <a:t>General</a:t>
            </a:r>
            <a:endParaRPr kumimoji="1" lang="ja-JP" altLang="en-US" sz="2400" i="1" dirty="0">
              <a:solidFill>
                <a:schemeClr val="accent2">
                  <a:lumMod val="60000"/>
                  <a:lumOff val="40000"/>
                </a:schemeClr>
              </a:solidFill>
              <a:latin typeface="Arial Italic"/>
              <a:cs typeface="Arial Italic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1568" y="61055"/>
            <a:ext cx="9118302" cy="6804744"/>
            <a:chOff x="41568" y="61055"/>
            <a:chExt cx="9118302" cy="680474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848" y="61055"/>
              <a:ext cx="1050378" cy="106745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872878" y="6591644"/>
              <a:ext cx="228699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i="1" dirty="0" smtClean="0"/>
                <a:t>Hiroshi TERADA @ Subaru Telescope</a:t>
              </a:r>
              <a:endParaRPr lang="en-US" sz="1100" i="1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1568" y="6604189"/>
              <a:ext cx="31630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Subaru NGAO Workshop @ Osaka-U on 2011/09/08</a:t>
              </a:r>
              <a:endParaRPr lang="en-US" sz="11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81485" y="2199454"/>
            <a:ext cx="375864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ü"/>
            </a:pPr>
            <a:r>
              <a:rPr lang="en-US" altLang="ja-JP" sz="2800" i="1" dirty="0">
                <a:solidFill>
                  <a:srgbClr val="FF0000"/>
                </a:solidFill>
              </a:rPr>
              <a:t>Higher Background</a:t>
            </a:r>
          </a:p>
          <a:p>
            <a:pPr marL="457200" indent="-457200">
              <a:buFont typeface="Wingdings" charset="2"/>
              <a:buChar char="ü"/>
            </a:pPr>
            <a:r>
              <a:rPr lang="en-US" altLang="ja-JP" sz="2800" i="1" dirty="0" smtClean="0">
                <a:solidFill>
                  <a:srgbClr val="CCFFCC"/>
                </a:solidFill>
              </a:rPr>
              <a:t>Longer wavelength </a:t>
            </a:r>
          </a:p>
          <a:p>
            <a:pPr lvl="1"/>
            <a:r>
              <a:rPr lang="en-US" altLang="ja-JP" sz="2800" i="1" dirty="0" smtClean="0">
                <a:solidFill>
                  <a:srgbClr val="CCFFCC"/>
                </a:solidFill>
              </a:rPr>
              <a:t>-&gt; Better correction</a:t>
            </a:r>
          </a:p>
          <a:p>
            <a:pPr lvl="1"/>
            <a:r>
              <a:rPr lang="en-US" altLang="ja-JP" sz="2800" i="1" dirty="0" smtClean="0">
                <a:solidFill>
                  <a:srgbClr val="CCFFCC"/>
                </a:solidFill>
              </a:rPr>
              <a:t>-&gt; </a:t>
            </a:r>
            <a:r>
              <a:rPr lang="en-US" altLang="ja-JP" sz="2400" i="1" dirty="0" smtClean="0">
                <a:solidFill>
                  <a:srgbClr val="CCFFCC"/>
                </a:solidFill>
              </a:rPr>
              <a:t>Covering wider FOV</a:t>
            </a:r>
          </a:p>
          <a:p>
            <a:pPr lvl="1"/>
            <a:r>
              <a:rPr lang="en-US" altLang="ja-JP" sz="2400" i="1" dirty="0">
                <a:solidFill>
                  <a:srgbClr val="CCFFCC"/>
                </a:solidFill>
              </a:rPr>
              <a:t> </a:t>
            </a:r>
            <a:r>
              <a:rPr lang="en-US" altLang="ja-JP" sz="2400" i="1" dirty="0" smtClean="0">
                <a:solidFill>
                  <a:srgbClr val="CCFFCC"/>
                </a:solidFill>
              </a:rPr>
              <a:t>    (</a:t>
            </a:r>
            <a:r>
              <a:rPr lang="en-US" altLang="ja-JP" sz="2400" i="1" dirty="0" err="1" smtClean="0">
                <a:solidFill>
                  <a:srgbClr val="CCFFCC"/>
                </a:solidFill>
              </a:rPr>
              <a:t>angle∝λ</a:t>
            </a:r>
            <a:r>
              <a:rPr lang="en-US" altLang="ja-JP" sz="2400" i="1" dirty="0" smtClean="0">
                <a:solidFill>
                  <a:srgbClr val="CCFFCC"/>
                </a:solidFill>
              </a:rPr>
              <a:t>(1.2))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825031" y="1437092"/>
            <a:ext cx="5040000" cy="5040000"/>
            <a:chOff x="4004246" y="1823674"/>
            <a:chExt cx="4405966" cy="4201777"/>
          </a:xfrm>
        </p:grpSpPr>
        <p:sp>
          <p:nvSpPr>
            <p:cNvPr id="9" name="Rectangle 8"/>
            <p:cNvSpPr/>
            <p:nvPr/>
          </p:nvSpPr>
          <p:spPr>
            <a:xfrm>
              <a:off x="4004246" y="1823674"/>
              <a:ext cx="4405966" cy="4201777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lgs_strehl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4869" y="2069744"/>
              <a:ext cx="4143821" cy="3859129"/>
            </a:xfrm>
            <a:prstGeom prst="rect">
              <a:avLst/>
            </a:prstGeom>
            <a:solidFill>
              <a:schemeClr val="tx1"/>
            </a:solidFill>
          </p:spPr>
        </p:pic>
      </p:grpSp>
      <p:sp>
        <p:nvSpPr>
          <p:cNvPr id="14" name="Freeform 13"/>
          <p:cNvSpPr/>
          <p:nvPr/>
        </p:nvSpPr>
        <p:spPr>
          <a:xfrm>
            <a:off x="5935096" y="4172463"/>
            <a:ext cx="1593923" cy="1101426"/>
          </a:xfrm>
          <a:custGeom>
            <a:avLst/>
            <a:gdLst>
              <a:gd name="connsiteX0" fmla="*/ 0 w 1593923"/>
              <a:gd name="connsiteY0" fmla="*/ 1101426 h 1101426"/>
              <a:gd name="connsiteX1" fmla="*/ 777523 w 1593923"/>
              <a:gd name="connsiteY1" fmla="*/ 881141 h 1101426"/>
              <a:gd name="connsiteX2" fmla="*/ 1593923 w 1593923"/>
              <a:gd name="connsiteY2" fmla="*/ 0 h 1101426"/>
              <a:gd name="connsiteX3" fmla="*/ 1593923 w 1593923"/>
              <a:gd name="connsiteY3" fmla="*/ 0 h 1101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3923" h="1101426">
                <a:moveTo>
                  <a:pt x="0" y="1101426"/>
                </a:moveTo>
                <a:cubicBezTo>
                  <a:pt x="255934" y="1083069"/>
                  <a:pt x="511869" y="1064712"/>
                  <a:pt x="777523" y="881141"/>
                </a:cubicBezTo>
                <a:cubicBezTo>
                  <a:pt x="1043177" y="697570"/>
                  <a:pt x="1593923" y="0"/>
                  <a:pt x="1593923" y="0"/>
                </a:cubicBezTo>
                <a:lnTo>
                  <a:pt x="1593923" y="0"/>
                </a:lnTo>
              </a:path>
            </a:pathLst>
          </a:custGeom>
          <a:ln w="76200" cmpd="sng">
            <a:solidFill>
              <a:srgbClr val="008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81485" y="4512525"/>
            <a:ext cx="34858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charset="2"/>
              <a:buChar char="v"/>
            </a:pPr>
            <a:r>
              <a:rPr lang="en-US" altLang="ja-JP" sz="24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Image Quality Good Enough @ Mid-IR under Natural Seeing</a:t>
            </a:r>
            <a:r>
              <a:rPr lang="en-US" altLang="ja-JP" sz="24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?</a:t>
            </a:r>
          </a:p>
          <a:p>
            <a:pPr lvl="1"/>
            <a:r>
              <a:rPr lang="en-US" altLang="ja-JP" sz="24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en-US" altLang="ja-JP" sz="2400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seeing∝λ</a:t>
            </a:r>
            <a:r>
              <a:rPr lang="en-US" altLang="ja-JP" sz="24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(-0.2))</a:t>
            </a:r>
            <a:endParaRPr lang="en-US" altLang="ja-JP" sz="2400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6932918" y="1956652"/>
            <a:ext cx="1840139" cy="1114384"/>
          </a:xfrm>
          <a:custGeom>
            <a:avLst/>
            <a:gdLst>
              <a:gd name="connsiteX0" fmla="*/ 0 w 1840139"/>
              <a:gd name="connsiteY0" fmla="*/ 1114384 h 1114384"/>
              <a:gd name="connsiteX1" fmla="*/ 673853 w 1840139"/>
              <a:gd name="connsiteY1" fmla="*/ 285075 h 1114384"/>
              <a:gd name="connsiteX2" fmla="*/ 1840139 w 1840139"/>
              <a:gd name="connsiteY2" fmla="*/ 0 h 1114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0139" h="1114384">
                <a:moveTo>
                  <a:pt x="0" y="1114384"/>
                </a:moveTo>
                <a:cubicBezTo>
                  <a:pt x="183581" y="792595"/>
                  <a:pt x="367163" y="470806"/>
                  <a:pt x="673853" y="285075"/>
                </a:cubicBezTo>
                <a:cubicBezTo>
                  <a:pt x="980543" y="99344"/>
                  <a:pt x="1840139" y="0"/>
                  <a:pt x="1840139" y="0"/>
                </a:cubicBezTo>
              </a:path>
            </a:pathLst>
          </a:custGeom>
          <a:ln w="76200" cmpd="tri">
            <a:solidFill>
              <a:srgbClr val="E46C0A"/>
            </a:solidFill>
            <a:prstDash val="solid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3625" y="2750040"/>
            <a:ext cx="1746462" cy="1762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8735" y="4512525"/>
            <a:ext cx="1124322" cy="1085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7864" y="4730964"/>
            <a:ext cx="1150871" cy="1085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5347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500634" y="836624"/>
            <a:ext cx="3806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Italic"/>
                <a:cs typeface="Arial Italic"/>
              </a:rPr>
              <a:t>1</a:t>
            </a:r>
            <a:r>
              <a:rPr lang="en-US" altLang="ja-JP" sz="2400" i="1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Italic"/>
                <a:cs typeface="Arial Italic"/>
              </a:rPr>
              <a:t>st</a:t>
            </a:r>
            <a:r>
              <a:rPr lang="en-US" altLang="ja-JP" sz="24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Italic"/>
                <a:cs typeface="Arial Italic"/>
              </a:rPr>
              <a:t> Generation AO (AO36)</a:t>
            </a:r>
            <a:endParaRPr kumimoji="1" lang="ja-JP" altLang="en-US" sz="2400" i="1" dirty="0">
              <a:solidFill>
                <a:schemeClr val="accent2">
                  <a:lumMod val="60000"/>
                  <a:lumOff val="40000"/>
                </a:schemeClr>
              </a:solidFill>
              <a:latin typeface="Arial Italic"/>
              <a:cs typeface="Arial Ital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503"/>
            <a:ext cx="8229600" cy="1016954"/>
          </a:xfrm>
        </p:spPr>
        <p:txBody>
          <a:bodyPr>
            <a:normAutofit/>
          </a:bodyPr>
          <a:lstStyle/>
          <a:p>
            <a:r>
              <a:rPr lang="en-US" altLang="ja-JP" i="1" dirty="0" smtClean="0"/>
              <a:t>Subaru</a:t>
            </a:r>
            <a:r>
              <a:rPr lang="en-US" altLang="ja-JP" dirty="0" smtClean="0"/>
              <a:t> AO Observation</a:t>
            </a:r>
            <a:endParaRPr lang="ja-JP" altLang="en-US" sz="3600" dirty="0"/>
          </a:p>
        </p:txBody>
      </p:sp>
      <p:grpSp>
        <p:nvGrpSpPr>
          <p:cNvPr id="6" name="Group 5"/>
          <p:cNvGrpSpPr/>
          <p:nvPr/>
        </p:nvGrpSpPr>
        <p:grpSpPr>
          <a:xfrm>
            <a:off x="41568" y="61055"/>
            <a:ext cx="9118302" cy="6804744"/>
            <a:chOff x="41568" y="61055"/>
            <a:chExt cx="9118302" cy="680474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848" y="61055"/>
              <a:ext cx="1050378" cy="106745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872878" y="6591644"/>
              <a:ext cx="228699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i="1" dirty="0" smtClean="0"/>
                <a:t>Hiroshi TERADA @ Subaru Telescope</a:t>
              </a:r>
              <a:endParaRPr lang="en-US" sz="1100" i="1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1568" y="6604189"/>
              <a:ext cx="31630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Subaru NGAO Workshop @ Osaka-U on 2011/09/08</a:t>
              </a:r>
              <a:endParaRPr lang="en-US" sz="1100" dirty="0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819" y="1887240"/>
            <a:ext cx="2324100" cy="2150048"/>
          </a:xfrm>
          <a:prstGeom prst="rect">
            <a:avLst/>
          </a:prstGeom>
        </p:spPr>
      </p:pic>
      <p:pic>
        <p:nvPicPr>
          <p:cNvPr id="7" name="Picture 6" descr="ao36_sche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60" y="1747726"/>
            <a:ext cx="5024517" cy="400863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8" name="TextBox 7"/>
          <p:cNvSpPr txBox="1"/>
          <p:nvPr/>
        </p:nvSpPr>
        <p:spPr>
          <a:xfrm>
            <a:off x="457200" y="1378394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AO36@Subaru </a:t>
            </a:r>
            <a:r>
              <a:rPr lang="en-US" dirty="0" err="1" smtClean="0"/>
              <a:t>Cassegrain</a:t>
            </a:r>
            <a:r>
              <a:rPr lang="en-US" dirty="0" smtClean="0"/>
              <a:t> focus</a:t>
            </a:r>
            <a:endParaRPr lang="en-US" dirty="0"/>
          </a:p>
        </p:txBody>
      </p:sp>
      <p:pic>
        <p:nvPicPr>
          <p:cNvPr id="9" name="Picture 8" descr="cia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584" y="4185421"/>
            <a:ext cx="1598103" cy="21308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511184" y="6222312"/>
            <a:ext cx="652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CIAO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717515" y="5946893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CCFFCC"/>
                </a:solidFill>
              </a:rPr>
              <a:t>Beam Splitter: COLD n instrument</a:t>
            </a:r>
            <a:endParaRPr lang="en-US" i="1" dirty="0">
              <a:solidFill>
                <a:srgbClr val="CCFFCC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0899" y="6221708"/>
            <a:ext cx="597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IRCS</a:t>
            </a:r>
            <a:endParaRPr lang="en-US" dirty="0"/>
          </a:p>
        </p:txBody>
      </p:sp>
      <p:pic>
        <p:nvPicPr>
          <p:cNvPr id="17" name="Picture 14" descr="irc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71" y="4216823"/>
            <a:ext cx="1739110" cy="203140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110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500634" y="836624"/>
            <a:ext cx="3806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Italic"/>
                <a:cs typeface="Arial Italic"/>
              </a:rPr>
              <a:t>1</a:t>
            </a:r>
            <a:r>
              <a:rPr lang="en-US" altLang="ja-JP" sz="2400" i="1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Italic"/>
                <a:cs typeface="Arial Italic"/>
              </a:rPr>
              <a:t>st</a:t>
            </a:r>
            <a:r>
              <a:rPr lang="en-US" altLang="ja-JP" sz="24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Italic"/>
                <a:cs typeface="Arial Italic"/>
              </a:rPr>
              <a:t> Generation AO (AO36)</a:t>
            </a:r>
            <a:endParaRPr kumimoji="1" lang="ja-JP" altLang="en-US" sz="2400" i="1" dirty="0">
              <a:solidFill>
                <a:schemeClr val="accent2">
                  <a:lumMod val="60000"/>
                  <a:lumOff val="40000"/>
                </a:schemeClr>
              </a:solidFill>
              <a:latin typeface="Arial Italic"/>
              <a:cs typeface="Arial Ital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503"/>
            <a:ext cx="8229600" cy="1016954"/>
          </a:xfrm>
        </p:spPr>
        <p:txBody>
          <a:bodyPr>
            <a:normAutofit/>
          </a:bodyPr>
          <a:lstStyle/>
          <a:p>
            <a:r>
              <a:rPr lang="en-US" altLang="ja-JP" i="1" dirty="0" smtClean="0"/>
              <a:t>Subaru</a:t>
            </a:r>
            <a:r>
              <a:rPr lang="en-US" altLang="ja-JP" dirty="0" smtClean="0"/>
              <a:t> AO Observation</a:t>
            </a:r>
            <a:endParaRPr lang="ja-JP" altLang="en-US" sz="3600" dirty="0"/>
          </a:p>
        </p:txBody>
      </p:sp>
      <p:grpSp>
        <p:nvGrpSpPr>
          <p:cNvPr id="6" name="Group 5"/>
          <p:cNvGrpSpPr/>
          <p:nvPr/>
        </p:nvGrpSpPr>
        <p:grpSpPr>
          <a:xfrm>
            <a:off x="41568" y="61055"/>
            <a:ext cx="9118302" cy="6804744"/>
            <a:chOff x="41568" y="61055"/>
            <a:chExt cx="9118302" cy="680474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848" y="61055"/>
              <a:ext cx="1050378" cy="106745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872878" y="6591644"/>
              <a:ext cx="228699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i="1" dirty="0" smtClean="0"/>
                <a:t>Hiroshi TERADA @ Subaru Telescope</a:t>
              </a:r>
              <a:endParaRPr lang="en-US" sz="1100" i="1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1568" y="6604189"/>
              <a:ext cx="31630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Subaru NGAO Workshop @ Osaka-U on 2011/09/08</a:t>
              </a:r>
              <a:endParaRPr lang="en-US" sz="11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98016" y="1375846"/>
            <a:ext cx="5235324" cy="5202427"/>
            <a:chOff x="1956768" y="1375846"/>
            <a:chExt cx="5235324" cy="5202427"/>
          </a:xfrm>
        </p:grpSpPr>
        <p:sp>
          <p:nvSpPr>
            <p:cNvPr id="12" name="Rectangle 11"/>
            <p:cNvSpPr/>
            <p:nvPr/>
          </p:nvSpPr>
          <p:spPr>
            <a:xfrm>
              <a:off x="1956768" y="1375846"/>
              <a:ext cx="5235324" cy="5202427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 descr="ao36_bg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4903" y="1627567"/>
              <a:ext cx="4860000" cy="48600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379358" y="5246524"/>
              <a:ext cx="13135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chemeClr val="bg2"/>
                  </a:solidFill>
                </a:rPr>
                <a:t>■</a:t>
              </a:r>
              <a:r>
                <a:rPr lang="en-US" dirty="0" smtClean="0">
                  <a:solidFill>
                    <a:schemeClr val="bg2"/>
                  </a:solidFill>
                </a:rPr>
                <a:t> w/o AO36</a:t>
              </a:r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76253" y="4951184"/>
              <a:ext cx="1191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■</a:t>
              </a:r>
              <a:r>
                <a:rPr lang="en-US" dirty="0" smtClean="0">
                  <a:solidFill>
                    <a:srgbClr val="FF0000"/>
                  </a:solidFill>
                </a:rPr>
                <a:t> w/ AO36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13616" y="4987687"/>
              <a:ext cx="3621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K’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57834" y="2336829"/>
              <a:ext cx="3393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</a:t>
              </a:r>
              <a:r>
                <a:rPr lang="en-US" dirty="0" smtClean="0">
                  <a:solidFill>
                    <a:schemeClr val="bg1"/>
                  </a:solidFill>
                </a:rPr>
                <a:t>’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213999" y="1734253"/>
              <a:ext cx="4396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M</a:t>
              </a:r>
              <a:r>
                <a:rPr lang="en-US" dirty="0" smtClean="0">
                  <a:solidFill>
                    <a:schemeClr val="bg1"/>
                  </a:solidFill>
                </a:rPr>
                <a:t>’</a:t>
              </a:r>
            </a:p>
          </p:txBody>
        </p:sp>
      </p:grp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884379"/>
              </p:ext>
            </p:extLst>
          </p:nvPr>
        </p:nvGraphicFramePr>
        <p:xfrm>
          <a:off x="5727725" y="3109696"/>
          <a:ext cx="3305960" cy="1717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7028"/>
                <a:gridCol w="2048932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Background increase</a:t>
                      </a:r>
                    </a:p>
                    <a:p>
                      <a:r>
                        <a:rPr lang="en-US" sz="1600" dirty="0" smtClean="0"/>
                        <a:t>w/AO36 from</a:t>
                      </a:r>
                      <a:r>
                        <a:rPr lang="en-US" sz="1600" baseline="0" dirty="0" smtClean="0"/>
                        <a:t> w/o AO36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K’</a:t>
                      </a:r>
                      <a:endParaRPr lang="en-US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-0.08 mag</a:t>
                      </a:r>
                      <a:endParaRPr lang="en-US" dirty="0"/>
                    </a:p>
                  </a:txBody>
                  <a:tcPr/>
                </a:tc>
              </a:tr>
              <a:tr h="3233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L’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-0.33 mag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M’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-0.16 mag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9127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503"/>
            <a:ext cx="8229600" cy="1016954"/>
          </a:xfrm>
        </p:spPr>
        <p:txBody>
          <a:bodyPr>
            <a:normAutofit/>
          </a:bodyPr>
          <a:lstStyle/>
          <a:p>
            <a:r>
              <a:rPr lang="en-US" altLang="ja-JP" i="1" dirty="0" smtClean="0"/>
              <a:t>Subaru</a:t>
            </a:r>
            <a:r>
              <a:rPr lang="en-US" altLang="ja-JP" dirty="0" smtClean="0"/>
              <a:t> AO Observation</a:t>
            </a:r>
            <a:endParaRPr lang="ja-JP" altLang="en-US" sz="3600" dirty="0"/>
          </a:p>
        </p:txBody>
      </p:sp>
      <p:sp>
        <p:nvSpPr>
          <p:cNvPr id="29" name="TextBox 28"/>
          <p:cNvSpPr txBox="1"/>
          <p:nvPr/>
        </p:nvSpPr>
        <p:spPr>
          <a:xfrm>
            <a:off x="2124823" y="836624"/>
            <a:ext cx="4748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Italic"/>
                <a:cs typeface="Arial Italic"/>
              </a:rPr>
              <a:t>2</a:t>
            </a:r>
            <a:r>
              <a:rPr lang="en-US" altLang="ja-JP" sz="2400" i="1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Italic"/>
                <a:cs typeface="Arial Italic"/>
              </a:rPr>
              <a:t>nd</a:t>
            </a:r>
            <a:r>
              <a:rPr lang="en-US" altLang="ja-JP" sz="24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Italic"/>
                <a:cs typeface="Arial Italic"/>
              </a:rPr>
              <a:t> Generation AO (LGS/AO188)</a:t>
            </a:r>
            <a:endParaRPr kumimoji="1" lang="ja-JP" altLang="en-US" sz="2400" i="1" dirty="0">
              <a:solidFill>
                <a:schemeClr val="accent2">
                  <a:lumMod val="60000"/>
                  <a:lumOff val="40000"/>
                </a:schemeClr>
              </a:solidFill>
              <a:latin typeface="Arial Italic"/>
              <a:cs typeface="Arial Italic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1568" y="61055"/>
            <a:ext cx="9118302" cy="6804744"/>
            <a:chOff x="41568" y="61055"/>
            <a:chExt cx="9118302" cy="680474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848" y="61055"/>
              <a:ext cx="1050378" cy="106745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872878" y="6591644"/>
              <a:ext cx="228699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i="1" dirty="0" smtClean="0"/>
                <a:t>Hiroshi TERADA @ Subaru Telescope</a:t>
              </a:r>
              <a:endParaRPr lang="en-US" sz="1100" i="1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1568" y="6604189"/>
              <a:ext cx="31630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Subaru NGAO Workshop @ Osaka-U on 2011/09/08</a:t>
              </a:r>
              <a:endParaRPr lang="en-US" sz="11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57200" y="1378394"/>
            <a:ext cx="362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AO188 @ Subaru Infrared </a:t>
            </a:r>
            <a:r>
              <a:rPr lang="en-US" dirty="0" err="1" smtClean="0"/>
              <a:t>Nasmyth</a:t>
            </a:r>
            <a:endParaRPr lang="en-US" dirty="0"/>
          </a:p>
        </p:txBody>
      </p:sp>
      <p:pic>
        <p:nvPicPr>
          <p:cNvPr id="10" name="Picture 9" descr="AO188_Optical_bench_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172" y="1540400"/>
            <a:ext cx="4005906" cy="4057906"/>
          </a:xfrm>
          <a:prstGeom prst="rect">
            <a:avLst/>
          </a:prstGeom>
        </p:spPr>
      </p:pic>
      <p:pic>
        <p:nvPicPr>
          <p:cNvPr id="13" name="Picture 12" descr="irc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36" y="3520321"/>
            <a:ext cx="1971881" cy="28031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027" y="1747726"/>
            <a:ext cx="2467297" cy="24746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00575" y="5951419"/>
            <a:ext cx="597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IRCS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341172" y="5766753"/>
            <a:ext cx="40868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Beam Splitter: WARM outside instrument</a:t>
            </a:r>
          </a:p>
          <a:p>
            <a:r>
              <a:rPr lang="en-US" i="1" dirty="0" smtClean="0"/>
              <a:t>Image Rotator: On AO188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72576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503"/>
            <a:ext cx="8229600" cy="1016954"/>
          </a:xfrm>
        </p:spPr>
        <p:txBody>
          <a:bodyPr>
            <a:normAutofit/>
          </a:bodyPr>
          <a:lstStyle/>
          <a:p>
            <a:r>
              <a:rPr lang="en-US" altLang="ja-JP" i="1" dirty="0" smtClean="0"/>
              <a:t>Subaru</a:t>
            </a:r>
            <a:r>
              <a:rPr lang="en-US" altLang="ja-JP" dirty="0" smtClean="0"/>
              <a:t> AO Observation</a:t>
            </a:r>
            <a:endParaRPr lang="ja-JP" altLang="en-US" sz="3600" dirty="0"/>
          </a:p>
        </p:txBody>
      </p:sp>
      <p:sp>
        <p:nvSpPr>
          <p:cNvPr id="29" name="TextBox 28"/>
          <p:cNvSpPr txBox="1"/>
          <p:nvPr/>
        </p:nvSpPr>
        <p:spPr>
          <a:xfrm>
            <a:off x="2124823" y="836624"/>
            <a:ext cx="4748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Italic"/>
                <a:cs typeface="Arial Italic"/>
              </a:rPr>
              <a:t>2</a:t>
            </a:r>
            <a:r>
              <a:rPr lang="en-US" altLang="ja-JP" sz="2400" i="1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Italic"/>
                <a:cs typeface="Arial Italic"/>
              </a:rPr>
              <a:t>nd</a:t>
            </a:r>
            <a:r>
              <a:rPr lang="en-US" altLang="ja-JP" sz="24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Italic"/>
                <a:cs typeface="Arial Italic"/>
              </a:rPr>
              <a:t> Generation AO (LGS/AO188)</a:t>
            </a:r>
            <a:endParaRPr kumimoji="1" lang="ja-JP" altLang="en-US" sz="2400" i="1" dirty="0">
              <a:solidFill>
                <a:schemeClr val="accent2">
                  <a:lumMod val="60000"/>
                  <a:lumOff val="40000"/>
                </a:schemeClr>
              </a:solidFill>
              <a:latin typeface="Arial Italic"/>
              <a:cs typeface="Arial Italic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1568" y="61055"/>
            <a:ext cx="9118302" cy="6804744"/>
            <a:chOff x="41568" y="61055"/>
            <a:chExt cx="9118302" cy="680474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848" y="61055"/>
              <a:ext cx="1050378" cy="106745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872878" y="6591644"/>
              <a:ext cx="228699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i="1" dirty="0" smtClean="0"/>
                <a:t>Hiroshi TERADA @ Subaru Telescope</a:t>
              </a:r>
              <a:endParaRPr lang="en-US" sz="1100" i="1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1568" y="6604189"/>
              <a:ext cx="31630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Subaru NGAO Workshop @ Osaka-U on 2011/09/08</a:t>
              </a:r>
              <a:endParaRPr lang="en-US" sz="11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14647" y="1375846"/>
            <a:ext cx="5235324" cy="5202427"/>
            <a:chOff x="1943809" y="1375846"/>
            <a:chExt cx="5235324" cy="5202427"/>
          </a:xfrm>
        </p:grpSpPr>
        <p:sp>
          <p:nvSpPr>
            <p:cNvPr id="7" name="Rectangle 6"/>
            <p:cNvSpPr/>
            <p:nvPr/>
          </p:nvSpPr>
          <p:spPr>
            <a:xfrm>
              <a:off x="1943809" y="1375846"/>
              <a:ext cx="5235324" cy="5202427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 descr="ao188_bg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4823" y="1616692"/>
              <a:ext cx="4859930" cy="4859930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2547234" y="5367693"/>
            <a:ext cx="2636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■</a:t>
            </a:r>
            <a:r>
              <a:rPr lang="en-US" dirty="0" smtClean="0">
                <a:solidFill>
                  <a:srgbClr val="FF0000"/>
                </a:solidFill>
              </a:rPr>
              <a:t> w/o AO188, </a:t>
            </a:r>
            <a:r>
              <a:rPr lang="en-US" dirty="0" err="1" smtClean="0">
                <a:solidFill>
                  <a:srgbClr val="FF0000"/>
                </a:solidFill>
              </a:rPr>
              <a:t>ImgRot</a:t>
            </a:r>
            <a:r>
              <a:rPr lang="en-US" dirty="0" smtClean="0">
                <a:solidFill>
                  <a:srgbClr val="FF0000"/>
                </a:solidFill>
              </a:rPr>
              <a:t>(Tel)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55073" y="4857233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2"/>
                </a:solidFill>
              </a:rPr>
              <a:t>■</a:t>
            </a:r>
            <a:r>
              <a:rPr lang="en-US" dirty="0" smtClean="0">
                <a:solidFill>
                  <a:schemeClr val="bg2"/>
                </a:solidFill>
              </a:rPr>
              <a:t> w/ AO188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46991" y="5128982"/>
            <a:ext cx="2942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8000"/>
                </a:solidFill>
              </a:rPr>
              <a:t>■</a:t>
            </a:r>
            <a:r>
              <a:rPr lang="en-US" dirty="0" smtClean="0">
                <a:solidFill>
                  <a:srgbClr val="008000"/>
                </a:solidFill>
              </a:rPr>
              <a:t> w/o AO188, w/</a:t>
            </a:r>
            <a:r>
              <a:rPr lang="en-US" dirty="0" err="1" smtClean="0">
                <a:solidFill>
                  <a:srgbClr val="008000"/>
                </a:solidFill>
              </a:rPr>
              <a:t>ImgRot</a:t>
            </a:r>
            <a:r>
              <a:rPr lang="en-US" dirty="0" smtClean="0">
                <a:solidFill>
                  <a:srgbClr val="008000"/>
                </a:solidFill>
              </a:rPr>
              <a:t>(Tel)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97256" y="4772608"/>
            <a:ext cx="304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54590" y="2505283"/>
            <a:ext cx="339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</a:t>
            </a:r>
            <a:r>
              <a:rPr lang="en-US" dirty="0" smtClean="0">
                <a:solidFill>
                  <a:schemeClr val="bg1"/>
                </a:solidFill>
              </a:rPr>
              <a:t>’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97796" y="2045245"/>
            <a:ext cx="439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</a:t>
            </a:r>
            <a:r>
              <a:rPr lang="en-US" dirty="0" smtClean="0">
                <a:solidFill>
                  <a:schemeClr val="bg1"/>
                </a:solidFill>
              </a:rPr>
              <a:t>’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954685"/>
              </p:ext>
            </p:extLst>
          </p:nvPr>
        </p:nvGraphicFramePr>
        <p:xfrm>
          <a:off x="5727725" y="2251176"/>
          <a:ext cx="3305960" cy="1717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7028"/>
                <a:gridCol w="2048932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Background increase</a:t>
                      </a:r>
                    </a:p>
                    <a:p>
                      <a:r>
                        <a:rPr lang="en-US" sz="1600" dirty="0" smtClean="0"/>
                        <a:t>w/AO188 from</a:t>
                      </a:r>
                      <a:r>
                        <a:rPr lang="en-US" sz="1600" baseline="0" dirty="0" smtClean="0"/>
                        <a:t> w/o AO188,ImgRot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  <a:endParaRPr lang="en-US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-0.39 mag</a:t>
                      </a:r>
                      <a:endParaRPr lang="en-US" dirty="0"/>
                    </a:p>
                  </a:txBody>
                  <a:tcPr/>
                </a:tc>
              </a:tr>
              <a:tr h="3233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L’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-0.52 mag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M’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-0.35 mag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1375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503"/>
            <a:ext cx="8229600" cy="1016954"/>
          </a:xfrm>
        </p:spPr>
        <p:txBody>
          <a:bodyPr>
            <a:normAutofit/>
          </a:bodyPr>
          <a:lstStyle/>
          <a:p>
            <a:r>
              <a:rPr lang="en-US" altLang="ja-JP" i="1" dirty="0" smtClean="0"/>
              <a:t>Subaru</a:t>
            </a:r>
            <a:r>
              <a:rPr lang="en-US" altLang="ja-JP" dirty="0" smtClean="0"/>
              <a:t> AO Observation</a:t>
            </a:r>
            <a:endParaRPr lang="ja-JP" altLang="en-US" sz="3600" dirty="0"/>
          </a:p>
        </p:txBody>
      </p:sp>
      <p:sp>
        <p:nvSpPr>
          <p:cNvPr id="29" name="TextBox 28"/>
          <p:cNvSpPr txBox="1"/>
          <p:nvPr/>
        </p:nvSpPr>
        <p:spPr>
          <a:xfrm>
            <a:off x="2124823" y="836624"/>
            <a:ext cx="4748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Italic"/>
                <a:cs typeface="Arial Italic"/>
              </a:rPr>
              <a:t>2</a:t>
            </a:r>
            <a:r>
              <a:rPr lang="en-US" altLang="ja-JP" sz="2400" i="1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Italic"/>
                <a:cs typeface="Arial Italic"/>
              </a:rPr>
              <a:t>nd</a:t>
            </a:r>
            <a:r>
              <a:rPr lang="en-US" altLang="ja-JP" sz="24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Italic"/>
                <a:cs typeface="Arial Italic"/>
              </a:rPr>
              <a:t> Generation AO (LGS/AO188)</a:t>
            </a:r>
            <a:endParaRPr kumimoji="1" lang="ja-JP" altLang="en-US" sz="2400" i="1" dirty="0">
              <a:solidFill>
                <a:schemeClr val="accent2">
                  <a:lumMod val="60000"/>
                  <a:lumOff val="40000"/>
                </a:schemeClr>
              </a:solidFill>
              <a:latin typeface="Arial Italic"/>
              <a:cs typeface="Arial Italic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1568" y="61055"/>
            <a:ext cx="9118302" cy="6804744"/>
            <a:chOff x="41568" y="61055"/>
            <a:chExt cx="9118302" cy="680474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848" y="61055"/>
              <a:ext cx="1050378" cy="106745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872878" y="6591644"/>
              <a:ext cx="228699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i="1" dirty="0" smtClean="0"/>
                <a:t>Hiroshi TERADA @ Subaru Telescope</a:t>
              </a:r>
              <a:endParaRPr lang="en-US" sz="1100" i="1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1568" y="6604189"/>
              <a:ext cx="31630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Subaru NGAO Workshop @ Osaka-U on 2011/09/08</a:t>
              </a:r>
              <a:endParaRPr lang="en-US" sz="1100" dirty="0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699" y="1838920"/>
            <a:ext cx="4121741" cy="41217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226" y="3600920"/>
            <a:ext cx="2528334" cy="25393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61365" y="2054290"/>
            <a:ext cx="35269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ü"/>
            </a:pPr>
            <a:r>
              <a:rPr lang="en-US" altLang="ja-JP" sz="2800" i="1" dirty="0" smtClean="0">
                <a:solidFill>
                  <a:srgbClr val="FF0000"/>
                </a:solidFill>
              </a:rPr>
              <a:t>Warm dust / Coating defect on</a:t>
            </a:r>
          </a:p>
          <a:p>
            <a:pPr lvl="1"/>
            <a:r>
              <a:rPr lang="en-US" altLang="ja-JP" sz="2800" i="1" dirty="0" smtClean="0">
                <a:solidFill>
                  <a:srgbClr val="FF0000"/>
                </a:solidFill>
              </a:rPr>
              <a:t>Optical Surface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0223" y="1437619"/>
            <a:ext cx="3526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i="1" dirty="0" smtClean="0">
                <a:solidFill>
                  <a:srgbClr val="FAC090"/>
                </a:solidFill>
              </a:rPr>
              <a:t>One More Thing…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67901" y="6153042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Cf. Current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375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4648</TotalTime>
  <Words>1064</Words>
  <Application>Microsoft Macintosh PowerPoint</Application>
  <PresentationFormat>On-screen Show (4:3)</PresentationFormat>
  <Paragraphs>207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Black</vt:lpstr>
      <vt:lpstr>Thermal Infrared Observation using Adaptive Secondary Mirror (ASM)</vt:lpstr>
      <vt:lpstr>Ground based Thermal IR Observation</vt:lpstr>
      <vt:lpstr>Ground based Thermal IR Observation</vt:lpstr>
      <vt:lpstr>AO Observation @ Thermal IR</vt:lpstr>
      <vt:lpstr>Subaru AO Observation</vt:lpstr>
      <vt:lpstr>Subaru AO Observation</vt:lpstr>
      <vt:lpstr>Subaru AO Observation</vt:lpstr>
      <vt:lpstr>Subaru AO Observation</vt:lpstr>
      <vt:lpstr>Subaru AO Observation</vt:lpstr>
      <vt:lpstr>Subaru AO Observation</vt:lpstr>
      <vt:lpstr>Subaru Mid-IR Observation</vt:lpstr>
      <vt:lpstr>Subaru Low Background Thermal IR Observation</vt:lpstr>
      <vt:lpstr>Low Background Observation  @ Thermal IR w/ ASM</vt:lpstr>
      <vt:lpstr>Even Lower Background @ Ls? Possible Removal of CH4 </vt:lpstr>
      <vt:lpstr>Low Background Observation  @ Thermal IR w/ ASM</vt:lpstr>
      <vt:lpstr>Low Background Observation  @ Thermal IR w/ ASM</vt:lpstr>
      <vt:lpstr>Low Background Observation  @ Thermal IR w/ ASM</vt:lpstr>
      <vt:lpstr>Summary</vt:lpstr>
    </vt:vector>
  </TitlesOfParts>
  <Company>Subaru Telescope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Existing Instruments</dc:title>
  <dc:creator>Terada Hiroshi</dc:creator>
  <cp:lastModifiedBy>Hiroshi TERADA</cp:lastModifiedBy>
  <cp:revision>156</cp:revision>
  <cp:lastPrinted>2011-09-05T19:34:39Z</cp:lastPrinted>
  <dcterms:created xsi:type="dcterms:W3CDTF">2010-01-12T02:02:43Z</dcterms:created>
  <dcterms:modified xsi:type="dcterms:W3CDTF">2011-09-08T08:33:40Z</dcterms:modified>
</cp:coreProperties>
</file>