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77" r:id="rId3"/>
    <p:sldId id="259" r:id="rId4"/>
    <p:sldId id="279" r:id="rId5"/>
    <p:sldId id="258" r:id="rId6"/>
    <p:sldId id="263" r:id="rId7"/>
    <p:sldId id="278" r:id="rId8"/>
    <p:sldId id="269" r:id="rId9"/>
    <p:sldId id="270" r:id="rId10"/>
    <p:sldId id="261" r:id="rId11"/>
    <p:sldId id="276" r:id="rId12"/>
    <p:sldId id="260" r:id="rId13"/>
    <p:sldId id="273" r:id="rId14"/>
    <p:sldId id="271" r:id="rId15"/>
    <p:sldId id="262" r:id="rId16"/>
    <p:sldId id="274" r:id="rId17"/>
    <p:sldId id="275" r:id="rId18"/>
    <p:sldId id="281" r:id="rId19"/>
    <p:sldId id="282" r:id="rId20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598" autoAdjust="0"/>
    <p:restoredTop sz="94652" autoAdjust="0"/>
  </p:normalViewPr>
  <p:slideViewPr>
    <p:cSldViewPr snapToGrid="0" snapToObjects="1">
      <p:cViewPr>
        <p:scale>
          <a:sx n="100" d="100"/>
          <a:sy n="100" d="100"/>
        </p:scale>
        <p:origin x="-88" y="-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8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smtClean="0"/>
              <a:t>Click to edit Master subtitle style</a:t>
            </a:r>
            <a:endParaRPr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FD73C-3B35-034A-A6F1-6661C9D87E76}" type="datetimeFigureOut">
              <a:rPr lang="ja-JP" altLang="en-US" smtClean="0"/>
              <a:pPr/>
              <a:t>11.9.3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2D68C-6158-C241-B040-B1CAC7626C9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FD73C-3B35-034A-A6F1-6661C9D87E76}" type="datetimeFigureOut">
              <a:rPr lang="ja-JP" altLang="en-US" smtClean="0"/>
              <a:pPr/>
              <a:t>11.9.3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2D68C-6158-C241-B040-B1CAC7626C9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FD73C-3B35-034A-A6F1-6661C9D87E76}" type="datetimeFigureOut">
              <a:rPr lang="ja-JP" altLang="en-US" smtClean="0"/>
              <a:pPr/>
              <a:t>11.9.3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2D68C-6158-C241-B040-B1CAC7626C9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FD73C-3B35-034A-A6F1-6661C9D87E76}" type="datetimeFigureOut">
              <a:rPr lang="ja-JP" altLang="en-US" smtClean="0"/>
              <a:pPr/>
              <a:t>11.9.3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2D68C-6158-C241-B040-B1CAC7626C9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FD73C-3B35-034A-A6F1-6661C9D87E76}" type="datetimeFigureOut">
              <a:rPr lang="ja-JP" altLang="en-US" smtClean="0"/>
              <a:pPr/>
              <a:t>11.9.3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2D68C-6158-C241-B040-B1CAC7626C9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FD73C-3B35-034A-A6F1-6661C9D87E76}" type="datetimeFigureOut">
              <a:rPr lang="ja-JP" altLang="en-US" smtClean="0"/>
              <a:pPr/>
              <a:t>11.9.3</a:t>
            </a:fld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2D68C-6158-C241-B040-B1CAC7626C9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FD73C-3B35-034A-A6F1-6661C9D87E76}" type="datetimeFigureOut">
              <a:rPr lang="ja-JP" altLang="en-US" smtClean="0"/>
              <a:pPr/>
              <a:t>11.9.3</a:t>
            </a:fld>
            <a:endParaRPr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2D68C-6158-C241-B040-B1CAC7626C9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FD73C-3B35-034A-A6F1-6661C9D87E76}" type="datetimeFigureOut">
              <a:rPr lang="ja-JP" altLang="en-US" smtClean="0"/>
              <a:pPr/>
              <a:t>11.9.3</a:t>
            </a:fld>
            <a:endParaRPr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2D68C-6158-C241-B040-B1CAC7626C9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FD73C-3B35-034A-A6F1-6661C9D87E76}" type="datetimeFigureOut">
              <a:rPr lang="ja-JP" altLang="en-US" smtClean="0"/>
              <a:pPr/>
              <a:t>11.9.3</a:t>
            </a:fld>
            <a:endParaRPr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2D68C-6158-C241-B040-B1CAC7626C9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FD73C-3B35-034A-A6F1-6661C9D87E76}" type="datetimeFigureOut">
              <a:rPr lang="ja-JP" altLang="en-US" smtClean="0"/>
              <a:pPr/>
              <a:t>11.9.3</a:t>
            </a:fld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2D68C-6158-C241-B040-B1CAC7626C9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FD73C-3B35-034A-A6F1-6661C9D87E76}" type="datetimeFigureOut">
              <a:rPr lang="ja-JP" altLang="en-US" smtClean="0"/>
              <a:pPr/>
              <a:t>11.9.3</a:t>
            </a:fld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2D68C-6158-C241-B040-B1CAC7626C9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FD73C-3B35-034A-A6F1-6661C9D87E76}" type="datetimeFigureOut">
              <a:rPr lang="ja-JP" altLang="en-US" smtClean="0"/>
              <a:pPr/>
              <a:t>11.9.3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2D68C-6158-C241-B040-B1CAC7626C9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df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d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df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d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 smtClean="0"/>
              <a:t>GLAO at Subaru Telescope</a:t>
            </a:r>
            <a:endParaRPr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ja-JP" altLang="en-US" dirty="0" smtClean="0"/>
              <a:t>早野裕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すばる望遠鏡次世代補償光学および赤外線装置検討ワーキンググループ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 descr="GLAO_FWHM_K_MedSeeing_rev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46" r="-18146"/>
          <a:stretch>
            <a:fillRect/>
          </a:stretch>
        </p:blipFill>
        <p:spPr>
          <a:xfrm>
            <a:off x="-1051804" y="973684"/>
            <a:ext cx="10932404" cy="601240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FWHM at K band</a:t>
            </a:r>
            <a:endParaRPr lang="ja-JP" alt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23641" y="3475250"/>
            <a:ext cx="161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FWHM (</a:t>
            </a:r>
            <a:r>
              <a:rPr kumimoji="1" lang="en-US" altLang="ja-JP" dirty="0" err="1" smtClean="0"/>
              <a:t>arcsec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05200" y="6477000"/>
            <a:ext cx="2093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Field radius (</a:t>
            </a:r>
            <a:r>
              <a:rPr kumimoji="1" lang="en-US" altLang="ja-JP" dirty="0" err="1" smtClean="0"/>
              <a:t>arcmin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13429" y="1911866"/>
            <a:ext cx="80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Seeing</a:t>
            </a:r>
            <a:endParaRPr kumimoji="1" lang="ja-JP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35629" y="2717325"/>
            <a:ext cx="16041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FOV 10 </a:t>
            </a:r>
            <a:r>
              <a:rPr lang="en-US" altLang="ja-JP" dirty="0" err="1" smtClean="0"/>
              <a:t>arcmin</a:t>
            </a:r>
            <a:endParaRPr lang="en-US" altLang="ja-JP" dirty="0" smtClean="0"/>
          </a:p>
          <a:p>
            <a:r>
              <a:rPr kumimoji="1" lang="en-US" altLang="ja-JP" dirty="0" smtClean="0"/>
              <a:t>FOV 15 </a:t>
            </a:r>
            <a:r>
              <a:rPr kumimoji="1" lang="en-US" altLang="ja-JP" dirty="0" err="1" smtClean="0"/>
              <a:t>arcmin</a:t>
            </a:r>
            <a:endParaRPr kumimoji="1" lang="en-US" altLang="ja-JP" dirty="0" smtClean="0"/>
          </a:p>
          <a:p>
            <a:r>
              <a:rPr lang="en-US" altLang="ja-JP" dirty="0" smtClean="0"/>
              <a:t>FOV 20 </a:t>
            </a:r>
            <a:r>
              <a:rPr lang="en-US" altLang="ja-JP" dirty="0" err="1" smtClean="0"/>
              <a:t>arcmin</a:t>
            </a:r>
            <a:endParaRPr kumimoji="1" lang="en-US" altLang="ja-JP" dirty="0" smtClean="0"/>
          </a:p>
        </p:txBody>
      </p:sp>
      <p:sp>
        <p:nvSpPr>
          <p:cNvPr id="11" name="Oval 10"/>
          <p:cNvSpPr/>
          <p:nvPr/>
        </p:nvSpPr>
        <p:spPr>
          <a:xfrm>
            <a:off x="6211729" y="2877057"/>
            <a:ext cx="108000" cy="1080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Oval 11"/>
          <p:cNvSpPr/>
          <p:nvPr/>
        </p:nvSpPr>
        <p:spPr>
          <a:xfrm>
            <a:off x="6205428" y="3155991"/>
            <a:ext cx="108000" cy="108000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Oval 12"/>
          <p:cNvSpPr/>
          <p:nvPr/>
        </p:nvSpPr>
        <p:spPr>
          <a:xfrm>
            <a:off x="6205428" y="3422691"/>
            <a:ext cx="108000" cy="10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 descr="GLAO_EE_K_MedSeeing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024" r="-18024"/>
          <a:stretch>
            <a:fillRect/>
          </a:stretch>
        </p:blipFill>
        <p:spPr>
          <a:xfrm>
            <a:off x="-721604" y="929413"/>
            <a:ext cx="10780004" cy="592858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err="1" smtClean="0"/>
              <a:t>Ensquared</a:t>
            </a:r>
            <a:r>
              <a:rPr lang="en-US" altLang="ja-JP" dirty="0" smtClean="0"/>
              <a:t> Energy at K band</a:t>
            </a:r>
            <a:endParaRPr lang="ja-JP" alt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716073" y="3269081"/>
            <a:ext cx="535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EE</a:t>
            </a:r>
            <a:endParaRPr kumimoji="1" lang="ja-JP" alt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327400" y="6350000"/>
            <a:ext cx="2807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EE r</a:t>
            </a:r>
            <a:r>
              <a:rPr kumimoji="1" lang="en-US" altLang="ja-JP" sz="2800" dirty="0" smtClean="0"/>
              <a:t>adius (</a:t>
            </a:r>
            <a:r>
              <a:rPr kumimoji="1" lang="en-US" altLang="ja-JP" sz="2800" dirty="0" err="1" smtClean="0"/>
              <a:t>arcmin</a:t>
            </a:r>
            <a:r>
              <a:rPr kumimoji="1" lang="en-US" altLang="ja-JP" sz="2800" dirty="0" smtClean="0"/>
              <a:t>)</a:t>
            </a:r>
            <a:endParaRPr kumimoji="1" lang="ja-JP" alt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205428" y="4356100"/>
            <a:ext cx="16041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FOV 10 </a:t>
            </a:r>
            <a:r>
              <a:rPr lang="en-US" altLang="ja-JP" dirty="0" err="1" smtClean="0"/>
              <a:t>arcmin</a:t>
            </a:r>
            <a:endParaRPr lang="en-US" altLang="ja-JP" dirty="0" smtClean="0"/>
          </a:p>
          <a:p>
            <a:r>
              <a:rPr kumimoji="1" lang="en-US" altLang="ja-JP" dirty="0" smtClean="0"/>
              <a:t>FOV 15 </a:t>
            </a:r>
            <a:r>
              <a:rPr kumimoji="1" lang="en-US" altLang="ja-JP" dirty="0" err="1" smtClean="0"/>
              <a:t>arcmin</a:t>
            </a:r>
            <a:endParaRPr kumimoji="1" lang="en-US" altLang="ja-JP" dirty="0" smtClean="0"/>
          </a:p>
          <a:p>
            <a:r>
              <a:rPr lang="en-US" altLang="ja-JP" dirty="0" smtClean="0"/>
              <a:t>FOV 20 </a:t>
            </a:r>
            <a:r>
              <a:rPr lang="en-US" altLang="ja-JP" dirty="0" err="1" smtClean="0"/>
              <a:t>arcmin</a:t>
            </a:r>
            <a:endParaRPr kumimoji="1" lang="en-US" altLang="ja-JP" dirty="0" smtClean="0"/>
          </a:p>
        </p:txBody>
      </p:sp>
      <p:sp>
        <p:nvSpPr>
          <p:cNvPr id="11" name="Oval 10"/>
          <p:cNvSpPr/>
          <p:nvPr/>
        </p:nvSpPr>
        <p:spPr>
          <a:xfrm>
            <a:off x="6084729" y="4515357"/>
            <a:ext cx="108000" cy="1080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Oval 11"/>
          <p:cNvSpPr/>
          <p:nvPr/>
        </p:nvSpPr>
        <p:spPr>
          <a:xfrm>
            <a:off x="6078428" y="4794291"/>
            <a:ext cx="108000" cy="108000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Oval 12"/>
          <p:cNvSpPr/>
          <p:nvPr/>
        </p:nvSpPr>
        <p:spPr>
          <a:xfrm>
            <a:off x="6078428" y="5060991"/>
            <a:ext cx="108000" cy="10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5976828" y="5448300"/>
            <a:ext cx="1817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x</a:t>
            </a:r>
            <a:r>
              <a:rPr kumimoji="1" lang="en-US" altLang="ja-JP" dirty="0" smtClean="0"/>
              <a:t>:  seeing</a:t>
            </a:r>
          </a:p>
          <a:p>
            <a:r>
              <a:rPr lang="en-US" altLang="ja-JP" dirty="0" err="1" smtClean="0"/>
              <a:t>o</a:t>
            </a:r>
            <a:r>
              <a:rPr lang="en-US" altLang="ja-JP" dirty="0" smtClean="0"/>
              <a:t>: GLAO </a:t>
            </a:r>
            <a:r>
              <a:rPr lang="en-US" altLang="ja-JP" dirty="0" err="1" smtClean="0"/>
              <a:t>corected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仕様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ja-JP" dirty="0" smtClean="0"/>
          </a:p>
          <a:p>
            <a:r>
              <a:rPr lang="ja-JP" altLang="en-US" dirty="0" smtClean="0"/>
              <a:t>カセグレン焦点</a:t>
            </a:r>
            <a:r>
              <a:rPr lang="ja-JP" altLang="en-US" dirty="0" smtClean="0"/>
              <a:t>に観測装置</a:t>
            </a:r>
            <a:endParaRPr lang="en-US" altLang="ja-JP" dirty="0" smtClean="0"/>
          </a:p>
          <a:p>
            <a:r>
              <a:rPr lang="ja-JP" altLang="en-US" dirty="0" smtClean="0"/>
              <a:t>地表層の大気ゆらぎ</a:t>
            </a:r>
            <a:r>
              <a:rPr lang="ja-JP" altLang="en-US" dirty="0" smtClean="0"/>
              <a:t>を</a:t>
            </a:r>
            <a:r>
              <a:rPr lang="ja-JP" altLang="en-US" dirty="0" smtClean="0"/>
              <a:t>可変副鏡で補正</a:t>
            </a:r>
            <a:endParaRPr lang="ja-JP" altLang="en-US" dirty="0" smtClean="0"/>
          </a:p>
          <a:p>
            <a:r>
              <a:rPr lang="ja-JP" altLang="en-US" dirty="0" smtClean="0"/>
              <a:t>視野</a:t>
            </a:r>
            <a:r>
              <a:rPr lang="ja-JP" altLang="en-US" dirty="0" smtClean="0"/>
              <a:t>：</a:t>
            </a:r>
            <a:r>
              <a:rPr lang="ja-JP" altLang="en-US" dirty="0" smtClean="0"/>
              <a:t>カセグレン焦点の仕様による制限</a:t>
            </a:r>
            <a:endParaRPr lang="en-US" altLang="ja-JP" dirty="0" smtClean="0"/>
          </a:p>
          <a:p>
            <a:r>
              <a:rPr lang="ja-JP" altLang="en-US" dirty="0" smtClean="0"/>
              <a:t>星像サイズ</a:t>
            </a:r>
            <a:r>
              <a:rPr lang="en-US" altLang="ja-JP" dirty="0" smtClean="0"/>
              <a:t>0.2</a:t>
            </a:r>
            <a:r>
              <a:rPr lang="ja-JP" altLang="en-US" dirty="0" smtClean="0"/>
              <a:t>秒</a:t>
            </a:r>
            <a:r>
              <a:rPr lang="ja-JP" altLang="en-US" dirty="0" smtClean="0"/>
              <a:t>角</a:t>
            </a:r>
            <a:endParaRPr lang="en-US" altLang="ja-JP" dirty="0" smtClean="0"/>
          </a:p>
          <a:p>
            <a:r>
              <a:rPr lang="ja-JP" altLang="en-US" dirty="0" smtClean="0"/>
              <a:t>補正</a:t>
            </a:r>
            <a:r>
              <a:rPr lang="ja-JP" altLang="en-US" dirty="0" smtClean="0"/>
              <a:t>素子数</a:t>
            </a:r>
            <a:r>
              <a:rPr lang="ja-JP" altLang="en-US" dirty="0" smtClean="0"/>
              <a:t>　</a:t>
            </a:r>
            <a:r>
              <a:rPr lang="en-US" altLang="ja-JP" dirty="0"/>
              <a:t>2</a:t>
            </a:r>
            <a:r>
              <a:rPr lang="en-US" altLang="ja-JP" dirty="0" smtClean="0"/>
              <a:t>00〜</a:t>
            </a:r>
            <a:r>
              <a:rPr lang="en-US" altLang="ja-JP" dirty="0" smtClean="0"/>
              <a:t>1000</a:t>
            </a: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Baseline of Subaru GLAO</a:t>
            </a:r>
            <a:endParaRPr lang="ja-JP" altLang="en-US"/>
          </a:p>
        </p:txBody>
      </p:sp>
      <p:sp>
        <p:nvSpPr>
          <p:cNvPr id="51205" name="テキスト ボックス 5"/>
          <p:cNvSpPr txBox="1">
            <a:spLocks noChangeArrowheads="1"/>
          </p:cNvSpPr>
          <p:nvPr/>
        </p:nvSpPr>
        <p:spPr bwMode="auto">
          <a:xfrm>
            <a:off x="4654550" y="1612900"/>
            <a:ext cx="361791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3200" dirty="0"/>
              <a:t>VLT AOF+GRAAL</a:t>
            </a:r>
          </a:p>
          <a:p>
            <a:pPr>
              <a:buFont typeface="Arial" charset="0"/>
              <a:buChar char="•"/>
            </a:pPr>
            <a:r>
              <a:rPr lang="en-US" altLang="ja-JP" sz="2800" dirty="0"/>
              <a:t>4 LGS</a:t>
            </a:r>
          </a:p>
          <a:p>
            <a:pPr>
              <a:buFont typeface="Arial" charset="0"/>
              <a:buChar char="•"/>
            </a:pPr>
            <a:r>
              <a:rPr lang="en-US" altLang="ja-JP" sz="2800" dirty="0"/>
              <a:t>13.2' </a:t>
            </a:r>
            <a:r>
              <a:rPr lang="en-US" altLang="ja-JP" sz="2800" dirty="0" err="1"/>
              <a:t>Φ</a:t>
            </a:r>
            <a:r>
              <a:rPr lang="ja-JP" altLang="en-US" sz="2800" dirty="0"/>
              <a:t> </a:t>
            </a:r>
            <a:r>
              <a:rPr lang="en-US" altLang="ja-JP" sz="2800" dirty="0"/>
              <a:t>(7.5' </a:t>
            </a:r>
            <a:r>
              <a:rPr lang="en-US" altLang="ja-JP" sz="2800" dirty="0" err="1"/>
              <a:t>x</a:t>
            </a:r>
            <a:r>
              <a:rPr lang="en-US" altLang="ja-JP" sz="2800" dirty="0"/>
              <a:t> 7.5') </a:t>
            </a:r>
            <a:r>
              <a:rPr lang="en-US" altLang="ja-JP" sz="2800" dirty="0" err="1"/>
              <a:t>FoV</a:t>
            </a:r>
            <a:endParaRPr lang="en-US" altLang="ja-JP" sz="2800" dirty="0"/>
          </a:p>
        </p:txBody>
      </p:sp>
      <p:pic>
        <p:nvPicPr>
          <p:cNvPr id="4100" name="Picture 2" descr="D:\SYSTEM\oya\Documents\AO\SubaruNewAO\ngAOWS\Figures\VLT_AOFex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8850" y="3205163"/>
            <a:ext cx="3990975" cy="271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テキスト ボックス 5"/>
          <p:cNvSpPr txBox="1">
            <a:spLocks noChangeArrowheads="1"/>
          </p:cNvSpPr>
          <p:nvPr/>
        </p:nvSpPr>
        <p:spPr bwMode="auto">
          <a:xfrm>
            <a:off x="401638" y="1519238"/>
            <a:ext cx="3292475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3200" dirty="0"/>
              <a:t>Gemini GLAO</a:t>
            </a:r>
          </a:p>
          <a:p>
            <a:pPr>
              <a:buFont typeface="Arial" charset="0"/>
              <a:buChar char="•"/>
            </a:pPr>
            <a:r>
              <a:rPr lang="en-US" altLang="ja-JP" sz="2800" dirty="0"/>
              <a:t>4 LGS</a:t>
            </a:r>
          </a:p>
          <a:p>
            <a:pPr>
              <a:buFont typeface="Arial" charset="0"/>
              <a:buChar char="•"/>
            </a:pPr>
            <a:r>
              <a:rPr lang="en-US" altLang="ja-JP" sz="2800" dirty="0"/>
              <a:t>10'Φ (7.0' </a:t>
            </a:r>
            <a:r>
              <a:rPr lang="en-US" altLang="ja-JP" sz="2800" dirty="0" err="1"/>
              <a:t>x</a:t>
            </a:r>
            <a:r>
              <a:rPr lang="en-US" altLang="ja-JP" sz="2800" dirty="0"/>
              <a:t> 7.0') </a:t>
            </a:r>
            <a:r>
              <a:rPr lang="en-US" altLang="ja-JP" sz="2800" dirty="0" err="1"/>
              <a:t>FoV</a:t>
            </a:r>
            <a:endParaRPr lang="en-US" altLang="ja-JP" sz="2800" dirty="0"/>
          </a:p>
        </p:txBody>
      </p:sp>
      <p:pic>
        <p:nvPicPr>
          <p:cNvPr id="4102" name="Picture 2" descr="D:\SYSTEM\oya\Documents\AO\SubaruNewAO\ngAOWS\Figures\Gemini-GLA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0525" y="3033713"/>
            <a:ext cx="3733800" cy="271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SUBARU GLAO layout</a:t>
            </a:r>
            <a:endParaRPr lang="ja-JP" altLang="en-US" dirty="0"/>
          </a:p>
        </p:txBody>
      </p:sp>
      <p:pic>
        <p:nvPicPr>
          <p:cNvPr id="4" name="Content Placeholder 3" descr="subaru_f05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1290" r="-71290"/>
          <a:stretch>
            <a:fillRect/>
          </a:stretch>
        </p:blipFill>
        <p:spPr>
          <a:xfrm>
            <a:off x="-508000" y="1354138"/>
            <a:ext cx="9892260" cy="5440362"/>
          </a:xfrm>
        </p:spPr>
      </p:pic>
      <p:cxnSp>
        <p:nvCxnSpPr>
          <p:cNvPr id="6" name="Straight Connector 5"/>
          <p:cNvCxnSpPr/>
          <p:nvPr/>
        </p:nvCxnSpPr>
        <p:spPr>
          <a:xfrm rot="5400000" flipH="1" flipV="1">
            <a:off x="3244850" y="2190750"/>
            <a:ext cx="2120900" cy="104140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 flipH="1" flipV="1">
            <a:off x="3886200" y="2400300"/>
            <a:ext cx="2971800" cy="147320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 flipH="1" flipV="1">
            <a:off x="4841081" y="2804319"/>
            <a:ext cx="2116138" cy="105410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4029869" y="2023269"/>
            <a:ext cx="2354262" cy="114300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654800" y="3048000"/>
            <a:ext cx="2321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Deformable Secondary</a:t>
            </a:r>
            <a:endParaRPr kumimoji="1" lang="ja-JP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654800" y="4838700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Wavefront sensors</a:t>
            </a:r>
            <a:endParaRPr kumimoji="1" lang="ja-JP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497467" y="6070600"/>
            <a:ext cx="1226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Instrument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16200000" flipV="1">
            <a:off x="4299466" y="5544066"/>
            <a:ext cx="862569" cy="190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 flipV="1">
            <a:off x="4826000" y="5054599"/>
            <a:ext cx="1828804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1"/>
          </p:cNvCxnSpPr>
          <p:nvPr/>
        </p:nvCxnSpPr>
        <p:spPr>
          <a:xfrm rot="10800000">
            <a:off x="5207000" y="2882900"/>
            <a:ext cx="1447800" cy="3497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654800" y="1651000"/>
            <a:ext cx="2321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4 Lasers (side launch)</a:t>
            </a:r>
          </a:p>
        </p:txBody>
      </p:sp>
      <p:cxnSp>
        <p:nvCxnSpPr>
          <p:cNvPr id="27" name="Straight Arrow Connector 26"/>
          <p:cNvCxnSpPr>
            <a:stCxn id="26" idx="1"/>
          </p:cNvCxnSpPr>
          <p:nvPr/>
        </p:nvCxnSpPr>
        <p:spPr>
          <a:xfrm rot="10800000" flipV="1">
            <a:off x="6108702" y="1835666"/>
            <a:ext cx="546098" cy="1846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要素技術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ja-JP" altLang="en-US" dirty="0" smtClean="0"/>
              <a:t>可変副鏡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LBT</a:t>
            </a:r>
            <a:r>
              <a:rPr lang="ja-JP" altLang="en-US" dirty="0" smtClean="0"/>
              <a:t>可変副鏡が稼働し始めた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VLT</a:t>
            </a:r>
            <a:r>
              <a:rPr lang="ja-JP" altLang="en-US" dirty="0" smtClean="0"/>
              <a:t>は製作中</a:t>
            </a:r>
            <a:endParaRPr lang="en-US" altLang="ja-JP" dirty="0" smtClean="0"/>
          </a:p>
          <a:p>
            <a:r>
              <a:rPr lang="en-US" altLang="ja-JP" dirty="0" smtClean="0"/>
              <a:t>GL</a:t>
            </a:r>
            <a:r>
              <a:rPr lang="ja-JP" altLang="en-US" dirty="0" smtClean="0"/>
              <a:t>の大気ゆらぎの測定</a:t>
            </a:r>
            <a:r>
              <a:rPr lang="ja-JP" altLang="en-US" dirty="0" smtClean="0"/>
              <a:t>方法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シミュレーションを始めたところ</a:t>
            </a:r>
            <a:endParaRPr lang="en-US" altLang="ja-JP" dirty="0" smtClean="0"/>
          </a:p>
          <a:p>
            <a:r>
              <a:rPr lang="ja-JP" altLang="en-US" dirty="0" smtClean="0"/>
              <a:t>レーザー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9</a:t>
            </a:r>
            <a:r>
              <a:rPr lang="ja-JP" altLang="en-US" dirty="0" smtClean="0"/>
              <a:t>等級の</a:t>
            </a:r>
            <a:r>
              <a:rPr lang="en-US" altLang="ja-JP" dirty="0" smtClean="0"/>
              <a:t>LGS</a:t>
            </a:r>
            <a:r>
              <a:rPr lang="ja-JP" altLang="en-US" dirty="0" smtClean="0"/>
              <a:t>を目指す</a:t>
            </a:r>
            <a:endParaRPr lang="en-US" altLang="ja-JP" dirty="0" smtClean="0"/>
          </a:p>
          <a:p>
            <a:r>
              <a:rPr lang="ja-JP" altLang="en-US" dirty="0" smtClean="0"/>
              <a:t>波面センサー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シャックハルトマン（</a:t>
            </a:r>
            <a:r>
              <a:rPr lang="en-US" altLang="ja-JP" dirty="0" smtClean="0"/>
              <a:t>LGS</a:t>
            </a:r>
            <a:r>
              <a:rPr lang="ja-JP" altLang="en-US" dirty="0" smtClean="0"/>
              <a:t>、</a:t>
            </a:r>
            <a:r>
              <a:rPr lang="en-US" altLang="ja-JP" dirty="0" smtClean="0"/>
              <a:t>NGS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Pyramid WFS (NGS)</a:t>
            </a: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可変副鏡（</a:t>
            </a:r>
            <a:r>
              <a:rPr lang="en-US" altLang="ja-JP" dirty="0" smtClean="0"/>
              <a:t>LBT</a:t>
            </a:r>
            <a:r>
              <a:rPr lang="ja-JP" altLang="en-US" dirty="0" smtClean="0"/>
              <a:t>、</a:t>
            </a:r>
            <a:r>
              <a:rPr lang="en-US" altLang="ja-JP" dirty="0" smtClean="0"/>
              <a:t>672</a:t>
            </a:r>
            <a:r>
              <a:rPr lang="ja-JP" altLang="en-US" dirty="0" smtClean="0"/>
              <a:t>素子）</a:t>
            </a:r>
            <a:endParaRPr lang="ja-JP" altLang="en-US" dirty="0"/>
          </a:p>
        </p:txBody>
      </p:sp>
      <p:pic>
        <p:nvPicPr>
          <p:cNvPr id="4" name="Content Placeholder 3" descr="LBT_ASM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6060" r="-6060"/>
              <a:stretch>
                <a:fillRect/>
              </a:stretch>
            </p:blipFill>
          </mc:Choice>
          <mc:Fallback>
            <p:blipFill>
              <a:blip r:embed="rId3"/>
              <a:srcRect l="-6060" r="-6060"/>
              <a:stretch>
                <a:fillRect/>
              </a:stretch>
            </p:blipFill>
          </mc:Fallback>
        </mc:AlternateContent>
        <p:spPr>
          <a:xfrm>
            <a:off x="469900" y="1397000"/>
            <a:ext cx="82296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可変副鏡（</a:t>
            </a:r>
            <a:r>
              <a:rPr lang="en-US" altLang="ja-JP" dirty="0" smtClean="0"/>
              <a:t>VLT</a:t>
            </a:r>
            <a:r>
              <a:rPr lang="ja-JP" altLang="en-US" dirty="0" smtClean="0"/>
              <a:t>、</a:t>
            </a:r>
            <a:r>
              <a:rPr lang="en-US" altLang="ja-JP" dirty="0" smtClean="0"/>
              <a:t>1170</a:t>
            </a:r>
            <a:r>
              <a:rPr lang="ja-JP" altLang="en-US" dirty="0" smtClean="0"/>
              <a:t>素子）</a:t>
            </a:r>
            <a:endParaRPr lang="ja-JP" altLang="en-US" dirty="0"/>
          </a:p>
        </p:txBody>
      </p:sp>
      <p:pic>
        <p:nvPicPr>
          <p:cNvPr id="4" name="Content Placeholder 3" descr="VLT_ASM_Draw.pdf"/>
          <p:cNvPicPr>
            <a:picLocks noGrp="1" noChangeAspect="1"/>
          </p:cNvPicPr>
          <p:nvPr>
            <p:ph sz="half"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1126" r="-1126"/>
              <a:stretch>
                <a:fillRect/>
              </a:stretch>
            </p:blipFill>
          </mc:Choice>
          <mc:Fallback>
            <p:blipFill>
              <a:blip r:embed="rId3"/>
              <a:srcRect l="-1126" r="-1126"/>
              <a:stretch>
                <a:fillRect/>
              </a:stretch>
            </p:blipFill>
          </mc:Fallback>
        </mc:AlternateContent>
        <p:spPr>
          <a:xfrm>
            <a:off x="203200" y="1600200"/>
            <a:ext cx="4294996" cy="4813300"/>
          </a:xfrm>
        </p:spPr>
      </p:pic>
      <p:pic>
        <p:nvPicPr>
          <p:cNvPr id="6" name="Content Placeholder 5" descr="DSM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 t="-73009" b="-73009"/>
          <a:stretch>
            <a:fillRect/>
          </a:stretch>
        </p:blipFill>
        <p:spPr>
          <a:xfrm>
            <a:off x="4371196" y="2489200"/>
            <a:ext cx="4657634" cy="5219700"/>
          </a:xfrm>
        </p:spPr>
      </p:pic>
      <p:sp>
        <p:nvSpPr>
          <p:cNvPr id="7" name="TextBox 6"/>
          <p:cNvSpPr txBox="1"/>
          <p:nvPr/>
        </p:nvSpPr>
        <p:spPr>
          <a:xfrm>
            <a:off x="4978400" y="1765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98196" y="1811466"/>
            <a:ext cx="3908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2011:  Integration</a:t>
            </a:r>
          </a:p>
          <a:p>
            <a:r>
              <a:rPr kumimoji="1" lang="en-US" altLang="ja-JP" dirty="0" smtClean="0"/>
              <a:t>2012:  Acceptance test -&gt; deliver to ESO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589nm </a:t>
            </a:r>
            <a:r>
              <a:rPr lang="ja-JP" altLang="en-US" dirty="0" smtClean="0"/>
              <a:t>レーザー</a:t>
            </a:r>
            <a:endParaRPr lang="ja-JP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全固体和周波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Gemini south, Keck I (35W-40W</a:t>
            </a:r>
            <a:r>
              <a:rPr lang="ja-JP" altLang="en-US" dirty="0" smtClean="0"/>
              <a:t>、</a:t>
            </a:r>
            <a:r>
              <a:rPr lang="en-US" altLang="ja-JP" dirty="0" smtClean="0"/>
              <a:t>75MHz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China. (12.7-25+ W</a:t>
            </a:r>
            <a:r>
              <a:rPr lang="ja-JP" altLang="en-US" dirty="0" smtClean="0"/>
              <a:t>、</a:t>
            </a:r>
            <a:r>
              <a:rPr lang="en-US" altLang="ja-JP" dirty="0" smtClean="0"/>
              <a:t>pulse or </a:t>
            </a:r>
            <a:r>
              <a:rPr lang="ja-JP" altLang="en-US" dirty="0" smtClean="0"/>
              <a:t>連続波）</a:t>
            </a:r>
            <a:endParaRPr lang="en-US" altLang="ja-JP" dirty="0" smtClean="0"/>
          </a:p>
          <a:p>
            <a:r>
              <a:rPr lang="ja-JP" altLang="en-US" dirty="0" smtClean="0"/>
              <a:t>ファイバーレーザー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ESO (25W</a:t>
            </a:r>
            <a:r>
              <a:rPr lang="ja-JP" altLang="en-US" dirty="0" smtClean="0"/>
              <a:t>連続波</a:t>
            </a:r>
            <a:r>
              <a:rPr lang="en-US" altLang="ja-JP" dirty="0" smtClean="0"/>
              <a:t>)</a:t>
            </a:r>
          </a:p>
          <a:p>
            <a:endParaRPr lang="en-US" altLang="ja-JP" dirty="0" smtClean="0"/>
          </a:p>
          <a:p>
            <a:r>
              <a:rPr lang="ja-JP" altLang="en-US" dirty="0" smtClean="0"/>
              <a:t>小型化、安定化、省電力、運用性などが重要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まとめ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Mauna Kea</a:t>
            </a:r>
            <a:r>
              <a:rPr lang="ja-JP" altLang="en-US" dirty="0" smtClean="0"/>
              <a:t>は</a:t>
            </a:r>
            <a:r>
              <a:rPr lang="en-US" altLang="ja-JP" dirty="0" smtClean="0"/>
              <a:t>GLAO</a:t>
            </a:r>
            <a:r>
              <a:rPr lang="ja-JP" altLang="en-US" dirty="0" smtClean="0"/>
              <a:t>の適地</a:t>
            </a: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r>
              <a:rPr lang="en-US" altLang="ja-JP" dirty="0" smtClean="0"/>
              <a:t>20’</a:t>
            </a:r>
            <a:r>
              <a:rPr lang="ja-JP" altLang="en-US" dirty="0" smtClean="0"/>
              <a:t>の視野</a:t>
            </a:r>
            <a:r>
              <a:rPr lang="ja-JP" altLang="en-US" dirty="0" smtClean="0"/>
              <a:t>範囲</a:t>
            </a:r>
            <a:r>
              <a:rPr lang="ja-JP" altLang="en-US" dirty="0" smtClean="0"/>
              <a:t>で</a:t>
            </a:r>
            <a:r>
              <a:rPr lang="en-US" altLang="ja-JP" dirty="0" smtClean="0"/>
              <a:t>0.2”</a:t>
            </a:r>
            <a:r>
              <a:rPr lang="ja-JP" altLang="en-US" dirty="0" smtClean="0"/>
              <a:t>の星像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カセグレン</a:t>
            </a:r>
            <a:r>
              <a:rPr lang="en-US" altLang="ja-JP" dirty="0" smtClean="0"/>
              <a:t>GLAO</a:t>
            </a:r>
            <a:r>
              <a:rPr lang="ja-JP" altLang="en-US" dirty="0" smtClean="0"/>
              <a:t>＋広視野赤外線装置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可変形鏡が最大の課題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Outline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GLAO at Mauna Kea</a:t>
            </a:r>
          </a:p>
          <a:p>
            <a:endParaRPr lang="en-US" altLang="ja-JP" dirty="0" smtClean="0"/>
          </a:p>
          <a:p>
            <a:r>
              <a:rPr lang="ja-JP" altLang="en-US" dirty="0" smtClean="0"/>
              <a:t>シミュレーション結果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SUBARU-GLAO</a:t>
            </a:r>
            <a:r>
              <a:rPr lang="ja-JP" altLang="en-US" dirty="0" smtClean="0"/>
              <a:t>の概要、</a:t>
            </a:r>
            <a:r>
              <a:rPr lang="ja-JP" altLang="en-US" dirty="0" smtClean="0"/>
              <a:t>仕様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要素</a:t>
            </a:r>
            <a:r>
              <a:rPr lang="ja-JP" altLang="en-US" dirty="0" smtClean="0"/>
              <a:t>技術の</a:t>
            </a:r>
            <a:r>
              <a:rPr lang="ja-JP" altLang="en-US" dirty="0" smtClean="0"/>
              <a:t>現状</a:t>
            </a: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すばる望遠鏡次世代</a:t>
            </a:r>
            <a:r>
              <a:rPr lang="ja-JP" altLang="en-US" dirty="0" smtClean="0"/>
              <a:t>装置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赤外線観測装置が第一候補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以下の現有・進行中の赤外線装置の後継となる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FMOS</a:t>
            </a:r>
            <a:r>
              <a:rPr lang="ja-JP" altLang="en-US" dirty="0" smtClean="0"/>
              <a:t>（主焦点）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MOIRCS</a:t>
            </a:r>
            <a:r>
              <a:rPr lang="ja-JP" altLang="en-US" dirty="0" smtClean="0"/>
              <a:t>、</a:t>
            </a:r>
            <a:r>
              <a:rPr lang="en-US" altLang="ja-JP" dirty="0" smtClean="0"/>
              <a:t>COMICS</a:t>
            </a:r>
            <a:r>
              <a:rPr lang="ja-JP" altLang="en-US" dirty="0" smtClean="0"/>
              <a:t>（カセグレン）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AO188+IRCS/HiCIAO/SCExAO/SCExAO+IFU</a:t>
            </a:r>
            <a:r>
              <a:rPr lang="ja-JP" altLang="en-US" dirty="0" smtClean="0"/>
              <a:t>（ナスミス）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IR Doppler</a:t>
            </a:r>
            <a:r>
              <a:rPr lang="ja-JP" altLang="en-US" dirty="0" smtClean="0"/>
              <a:t>（ナスミス？）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r>
              <a:rPr lang="ja-JP" altLang="en-US" dirty="0" smtClean="0"/>
              <a:t>主焦点</a:t>
            </a:r>
            <a:r>
              <a:rPr lang="ja-JP" altLang="en-US" dirty="0" smtClean="0"/>
              <a:t>広視野</a:t>
            </a:r>
            <a:r>
              <a:rPr lang="ja-JP" altLang="en-US" dirty="0" smtClean="0"/>
              <a:t>装置群（</a:t>
            </a:r>
            <a:r>
              <a:rPr lang="en-US" altLang="ja-JP" dirty="0" err="1" smtClean="0"/>
              <a:t>SupremeCam</a:t>
            </a:r>
            <a:r>
              <a:rPr lang="ja-JP" altLang="en-US" dirty="0" smtClean="0"/>
              <a:t>、</a:t>
            </a:r>
            <a:r>
              <a:rPr lang="en-US" altLang="ja-JP" dirty="0" smtClean="0"/>
              <a:t>HSC</a:t>
            </a:r>
            <a:r>
              <a:rPr lang="ja-JP" altLang="en-US" dirty="0" smtClean="0"/>
              <a:t>、</a:t>
            </a:r>
            <a:r>
              <a:rPr lang="en-US" altLang="ja-JP" dirty="0" smtClean="0"/>
              <a:t>PFS</a:t>
            </a:r>
            <a:r>
              <a:rPr lang="ja-JP" altLang="en-US" dirty="0" smtClean="0"/>
              <a:t>）との関係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すばる望遠鏡次世代</a:t>
            </a:r>
            <a:r>
              <a:rPr lang="ja-JP" altLang="en-US" dirty="0" smtClean="0"/>
              <a:t>装置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AO188/LGS</a:t>
            </a:r>
          </a:p>
          <a:p>
            <a:pPr lvl="1"/>
            <a:r>
              <a:rPr lang="en-US" altLang="ja-JP" dirty="0" smtClean="0"/>
              <a:t>general purpose AO</a:t>
            </a:r>
            <a:r>
              <a:rPr lang="ja-JP" altLang="en-US" dirty="0" smtClean="0"/>
              <a:t>として</a:t>
            </a:r>
            <a:r>
              <a:rPr lang="en-US" altLang="ja-JP" dirty="0" smtClean="0"/>
              <a:t>5〜10</a:t>
            </a:r>
            <a:r>
              <a:rPr lang="ja-JP" altLang="en-US" dirty="0" smtClean="0"/>
              <a:t>年は現役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r>
              <a:rPr lang="ja-JP" altLang="en-US" dirty="0" smtClean="0"/>
              <a:t>次世代赤外線装置と補償光学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GLAO / MOAO at </a:t>
            </a:r>
            <a:r>
              <a:rPr lang="en-US" altLang="ja-JP" dirty="0" err="1" smtClean="0"/>
              <a:t>Cassegrain</a:t>
            </a:r>
            <a:r>
              <a:rPr lang="en-US" altLang="ja-JP" dirty="0" smtClean="0"/>
              <a:t> focus.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GLAO at Mauna Kea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マウナケアは</a:t>
            </a:r>
            <a:r>
              <a:rPr lang="en-US" altLang="ja-JP" dirty="0" smtClean="0"/>
              <a:t>GLAO</a:t>
            </a:r>
            <a:r>
              <a:rPr lang="ja-JP" altLang="en-US" dirty="0" smtClean="0"/>
              <a:t>の最良の</a:t>
            </a:r>
            <a:r>
              <a:rPr lang="ja-JP" altLang="en-US" dirty="0" smtClean="0"/>
              <a:t>サイト</a:t>
            </a:r>
            <a:r>
              <a:rPr lang="ja-JP" altLang="en-US" dirty="0" smtClean="0"/>
              <a:t>の１つ</a:t>
            </a:r>
            <a:r>
              <a:rPr lang="ja-JP" altLang="en-US" dirty="0" smtClean="0"/>
              <a:t>。</a:t>
            </a:r>
            <a:endParaRPr lang="ja-JP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18022" y="6109132"/>
            <a:ext cx="181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Chun et al. 2009</a:t>
            </a:r>
            <a:endParaRPr kumimoji="1" lang="ja-JP" altLang="en-US" dirty="0"/>
          </a:p>
        </p:txBody>
      </p:sp>
      <p:pic>
        <p:nvPicPr>
          <p:cNvPr id="9" name="Picture 8" descr="Chun_MK_GL_SLODAR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76201" y="2222500"/>
            <a:ext cx="4838701" cy="3979884"/>
          </a:xfrm>
          <a:prstGeom prst="rect">
            <a:avLst/>
          </a:prstGeom>
        </p:spPr>
      </p:pic>
      <p:pic>
        <p:nvPicPr>
          <p:cNvPr id="10" name="Picture 9" descr="Chun_MK_GL_LOLA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521199" y="2279649"/>
            <a:ext cx="4632817" cy="38465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GLAO at Mauna Kea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Gemini Ground Layer Adaptive </a:t>
            </a:r>
            <a:r>
              <a:rPr lang="en-US" altLang="ja-JP" dirty="0" smtClean="0"/>
              <a:t>Optics.</a:t>
            </a:r>
          </a:p>
          <a:p>
            <a:pPr lvl="1"/>
            <a:r>
              <a:rPr lang="en-US" altLang="ja-JP" dirty="0" smtClean="0"/>
              <a:t>Wavelength </a:t>
            </a:r>
            <a:r>
              <a:rPr lang="en-US" altLang="ja-JP" dirty="0" smtClean="0"/>
              <a:t>range</a:t>
            </a:r>
          </a:p>
          <a:p>
            <a:pPr lvl="2"/>
            <a:r>
              <a:rPr lang="en-US" altLang="ja-JP" dirty="0" smtClean="0"/>
              <a:t>0.6</a:t>
            </a:r>
            <a:r>
              <a:rPr lang="en-US" altLang="ja-JP" dirty="0" smtClean="0"/>
              <a:t>-26μm (goal</a:t>
            </a:r>
            <a:r>
              <a:rPr lang="en-US" altLang="ja-JP" dirty="0" smtClean="0"/>
              <a:t>) </a:t>
            </a:r>
          </a:p>
          <a:p>
            <a:pPr lvl="2"/>
            <a:r>
              <a:rPr lang="en-US" altLang="ja-JP" dirty="0" smtClean="0"/>
              <a:t>0.8</a:t>
            </a:r>
            <a:r>
              <a:rPr lang="en-US" altLang="ja-JP" dirty="0" smtClean="0"/>
              <a:t>-2.5μm (requirement).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 </a:t>
            </a:r>
            <a:r>
              <a:rPr lang="en-US" altLang="ja-JP" dirty="0" smtClean="0"/>
              <a:t>Feasibility Study Report</a:t>
            </a:r>
            <a:r>
              <a:rPr lang="en-US" altLang="ja-JP" dirty="0" smtClean="0"/>
              <a:t> (</a:t>
            </a:r>
            <a:r>
              <a:rPr lang="en-US" altLang="ja-JP" dirty="0" smtClean="0"/>
              <a:t>23 Feb </a:t>
            </a:r>
            <a:r>
              <a:rPr lang="en-US" altLang="ja-JP" dirty="0" smtClean="0"/>
              <a:t>2005.) by Univ. of Durham, NRC-CNRC, CAAO.</a:t>
            </a:r>
          </a:p>
          <a:p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GLAO at Mauna Kea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IMAKA project at CFHT.</a:t>
            </a:r>
          </a:p>
          <a:p>
            <a:pPr lvl="1"/>
            <a:r>
              <a:rPr lang="en-US" altLang="ja-JP" dirty="0" smtClean="0"/>
              <a:t>GLAO in visible wavelength.</a:t>
            </a:r>
          </a:p>
          <a:p>
            <a:pPr lvl="1"/>
            <a:r>
              <a:rPr lang="en-US" altLang="ja-JP" dirty="0" smtClean="0"/>
              <a:t>Feasibility study. (April, 2010)</a:t>
            </a:r>
          </a:p>
          <a:p>
            <a:pPr lvl="1"/>
            <a:r>
              <a:rPr lang="en-US" altLang="ja-JP" dirty="0" smtClean="0"/>
              <a:t>Phase A study. (On going.)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GLAO</a:t>
            </a:r>
            <a:r>
              <a:rPr lang="ja-JP" altLang="en-US" dirty="0" smtClean="0"/>
              <a:t>　シミュレーション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RAVENのシーイングモデルを流用</a:t>
            </a:r>
          </a:p>
          <a:p>
            <a:pPr lvl="1"/>
            <a:r>
              <a:rPr lang="en-US" dirty="0" smtClean="0"/>
              <a:t>good </a:t>
            </a:r>
            <a:r>
              <a:rPr lang="en-US" dirty="0" smtClean="0"/>
              <a:t>(r</a:t>
            </a:r>
            <a:r>
              <a:rPr lang="en-US" baseline="-25000" dirty="0" smtClean="0"/>
              <a:t>0</a:t>
            </a:r>
            <a:r>
              <a:rPr lang="en-US" dirty="0" smtClean="0"/>
              <a:t>=19.4cm, 0.52”@</a:t>
            </a:r>
            <a:r>
              <a:rPr lang="en-US" dirty="0" smtClean="0"/>
              <a:t> 500nm) </a:t>
            </a:r>
          </a:p>
          <a:p>
            <a:pPr lvl="1"/>
            <a:r>
              <a:rPr lang="en-US" dirty="0" smtClean="0"/>
              <a:t>moderate</a:t>
            </a:r>
            <a:r>
              <a:rPr lang="en-US" dirty="0" smtClean="0"/>
              <a:t>(r</a:t>
            </a:r>
            <a:r>
              <a:rPr lang="en-US" baseline="-25000" dirty="0" smtClean="0"/>
              <a:t>0</a:t>
            </a:r>
            <a:r>
              <a:rPr lang="en-US" dirty="0" smtClean="0"/>
              <a:t>=15.6cm; 0.65”@</a:t>
            </a:r>
            <a:r>
              <a:rPr lang="en-US" dirty="0" smtClean="0"/>
              <a:t> 500nm)</a:t>
            </a:r>
          </a:p>
          <a:p>
            <a:pPr lvl="1"/>
            <a:r>
              <a:rPr lang="en-US" dirty="0" smtClean="0"/>
              <a:t>bad </a:t>
            </a:r>
            <a:r>
              <a:rPr lang="en-US" dirty="0" smtClean="0"/>
              <a:t>(r</a:t>
            </a:r>
            <a:r>
              <a:rPr lang="en-US" baseline="-25000" dirty="0" smtClean="0"/>
              <a:t>0</a:t>
            </a:r>
            <a:r>
              <a:rPr lang="en-US" dirty="0" smtClean="0"/>
              <a:t>=12.1cm; 0.84”@</a:t>
            </a:r>
            <a:r>
              <a:rPr lang="en-US" dirty="0" smtClean="0"/>
              <a:t> 500nm</a:t>
            </a:r>
            <a:r>
              <a:rPr lang="en-US" dirty="0" smtClean="0"/>
              <a:t>)</a:t>
            </a:r>
            <a:r>
              <a:rPr lang="en-US" dirty="0" smtClean="0"/>
              <a:t> </a:t>
            </a:r>
          </a:p>
          <a:p>
            <a:r>
              <a:rPr lang="en-US" dirty="0" smtClean="0"/>
              <a:t>simulation </a:t>
            </a:r>
            <a:r>
              <a:rPr lang="en-US" dirty="0" err="1" smtClean="0"/>
              <a:t>software</a:t>
            </a:r>
            <a:r>
              <a:rPr lang="en-US" dirty="0" err="1" smtClean="0"/>
              <a:t>：</a:t>
            </a:r>
            <a:r>
              <a:rPr lang="en-US" dirty="0" smtClean="0"/>
              <a:t>MAOS </a:t>
            </a:r>
            <a:endParaRPr lang="en-US" dirty="0" smtClean="0"/>
          </a:p>
          <a:p>
            <a:r>
              <a:rPr lang="en-US" dirty="0" smtClean="0"/>
              <a:t>Guide </a:t>
            </a:r>
            <a:r>
              <a:rPr lang="en-US" dirty="0" smtClean="0"/>
              <a:t>stars: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4 </a:t>
            </a:r>
            <a:r>
              <a:rPr lang="en-US" dirty="0" smtClean="0"/>
              <a:t>NGS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φ</a:t>
            </a:r>
            <a:r>
              <a:rPr lang="en-US" dirty="0" smtClean="0"/>
              <a:t>10’ (</a:t>
            </a:r>
            <a:r>
              <a:rPr lang="en-US" dirty="0" smtClean="0"/>
              <a:t>±</a:t>
            </a:r>
            <a:r>
              <a:rPr lang="en-US" dirty="0" smtClean="0"/>
              <a:t>5‘, </a:t>
            </a:r>
            <a:r>
              <a:rPr lang="en-US" dirty="0" smtClean="0"/>
              <a:t>±</a:t>
            </a:r>
            <a:r>
              <a:rPr lang="en-US" dirty="0" smtClean="0"/>
              <a:t>5’) </a:t>
            </a:r>
            <a:r>
              <a:rPr lang="en-US" dirty="0" smtClean="0"/>
              <a:t>、</a:t>
            </a:r>
            <a:r>
              <a:rPr lang="en-US" dirty="0" smtClean="0"/>
              <a:t> </a:t>
            </a:r>
            <a:r>
              <a:rPr lang="en-US" altLang="ja-JP" dirty="0" smtClean="0"/>
              <a:t>φ</a:t>
            </a:r>
            <a:r>
              <a:rPr lang="en-US" dirty="0" smtClean="0"/>
              <a:t>15’ </a:t>
            </a:r>
            <a:r>
              <a:rPr lang="en-US" dirty="0" smtClean="0"/>
              <a:t>(</a:t>
            </a:r>
            <a:r>
              <a:rPr lang="en-US" dirty="0" smtClean="0"/>
              <a:t>±7.5‘, ±7.5’) </a:t>
            </a:r>
            <a:r>
              <a:rPr lang="ja-JP" altLang="en-US" dirty="0" smtClean="0"/>
              <a:t>、</a:t>
            </a:r>
            <a:r>
              <a:rPr lang="en-US" dirty="0" smtClean="0"/>
              <a:t>φ20</a:t>
            </a:r>
            <a:r>
              <a:rPr lang="en-US" dirty="0" smtClean="0"/>
              <a:t>’ (</a:t>
            </a:r>
            <a:r>
              <a:rPr lang="en-US" dirty="0" smtClean="0"/>
              <a:t>±10'</a:t>
            </a:r>
            <a:r>
              <a:rPr lang="en-US" dirty="0" smtClean="0"/>
              <a:t>, </a:t>
            </a:r>
            <a:r>
              <a:rPr lang="en-US" dirty="0" smtClean="0"/>
              <a:t>±10'</a:t>
            </a:r>
            <a:r>
              <a:rPr lang="en-US" dirty="0" smtClean="0"/>
              <a:t>) </a:t>
            </a:r>
            <a:endParaRPr lang="en-US" dirty="0" smtClean="0"/>
          </a:p>
          <a:p>
            <a:r>
              <a:rPr lang="en-US" dirty="0" smtClean="0"/>
              <a:t>FOV</a:t>
            </a:r>
            <a:r>
              <a:rPr lang="en-US" dirty="0" smtClean="0"/>
              <a:t>: </a:t>
            </a:r>
            <a:r>
              <a:rPr lang="en-US" dirty="0" smtClean="0"/>
              <a:t>7.' 10’ 14’square </a:t>
            </a:r>
          </a:p>
          <a:p>
            <a:r>
              <a:rPr lang="en-US" dirty="0" smtClean="0"/>
              <a:t>Reconstruction</a:t>
            </a:r>
            <a:r>
              <a:rPr lang="en-US" dirty="0" smtClean="0"/>
              <a:t>: 1 layer at 0m</a:t>
            </a:r>
            <a:r>
              <a:rPr lang="en-US" dirty="0" smtClean="0"/>
              <a:t> </a:t>
            </a:r>
          </a:p>
          <a:p>
            <a:r>
              <a:rPr lang="en-US" dirty="0" smtClean="0"/>
              <a:t>Exposure </a:t>
            </a:r>
            <a:r>
              <a:rPr lang="en-US" dirty="0" err="1" smtClean="0"/>
              <a:t>itme</a:t>
            </a:r>
            <a:r>
              <a:rPr lang="en-US" dirty="0" smtClean="0"/>
              <a:t>: 1/500sec = 2msec</a:t>
            </a:r>
            <a:r>
              <a:rPr lang="en-US" dirty="0" smtClean="0"/>
              <a:t> </a:t>
            </a:r>
          </a:p>
          <a:p>
            <a:r>
              <a:rPr lang="en-US" dirty="0" smtClean="0"/>
              <a:t>integration </a:t>
            </a:r>
            <a:r>
              <a:rPr lang="en-US" dirty="0" smtClean="0"/>
              <a:t>time: 10s (=5000 step; cf. &gt;100s in Gemini Simulation) 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200400" y="2566679"/>
            <a:ext cx="2545200" cy="2545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GLAO field model </a:t>
            </a:r>
            <a:endParaRPr lang="ja-JP" altLang="en-US" dirty="0"/>
          </a:p>
        </p:txBody>
      </p:sp>
      <p:sp>
        <p:nvSpPr>
          <p:cNvPr id="4" name="Oval 3"/>
          <p:cNvSpPr/>
          <p:nvPr/>
        </p:nvSpPr>
        <p:spPr>
          <a:xfrm>
            <a:off x="2667000" y="2031999"/>
            <a:ext cx="3600000" cy="3600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790700" y="3822699"/>
            <a:ext cx="5600700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032000" y="3962400"/>
            <a:ext cx="4902200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5-Point Star 4"/>
          <p:cNvSpPr/>
          <p:nvPr/>
        </p:nvSpPr>
        <p:spPr>
          <a:xfrm>
            <a:off x="4229100" y="1720847"/>
            <a:ext cx="540000" cy="5400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5-Point Star 7"/>
          <p:cNvSpPr/>
          <p:nvPr/>
        </p:nvSpPr>
        <p:spPr>
          <a:xfrm>
            <a:off x="2425700" y="3524247"/>
            <a:ext cx="540000" cy="5400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5-Point Star 5"/>
          <p:cNvSpPr>
            <a:spLocks/>
          </p:cNvSpPr>
          <p:nvPr/>
        </p:nvSpPr>
        <p:spPr>
          <a:xfrm>
            <a:off x="5987600" y="3530598"/>
            <a:ext cx="540000" cy="5400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5-Point Star 6"/>
          <p:cNvSpPr/>
          <p:nvPr/>
        </p:nvSpPr>
        <p:spPr>
          <a:xfrm>
            <a:off x="4216400" y="5320847"/>
            <a:ext cx="540000" cy="5400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4479307" y="2035002"/>
            <a:ext cx="1790696" cy="1784694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Isosceles Triangle 20"/>
          <p:cNvSpPr/>
          <p:nvPr/>
        </p:nvSpPr>
        <p:spPr>
          <a:xfrm>
            <a:off x="4401344" y="3708399"/>
            <a:ext cx="165100" cy="171451"/>
          </a:xfrm>
          <a:prstGeom prst="triangl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Isosceles Triangle 21"/>
          <p:cNvSpPr/>
          <p:nvPr/>
        </p:nvSpPr>
        <p:spPr>
          <a:xfrm>
            <a:off x="5036344" y="3708399"/>
            <a:ext cx="165100" cy="171451"/>
          </a:xfrm>
          <a:prstGeom prst="triangl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Isosceles Triangle 22"/>
          <p:cNvSpPr/>
          <p:nvPr/>
        </p:nvSpPr>
        <p:spPr>
          <a:xfrm>
            <a:off x="5036344" y="3092449"/>
            <a:ext cx="165100" cy="171451"/>
          </a:xfrm>
          <a:prstGeom prst="triangl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Isosceles Triangle 23"/>
          <p:cNvSpPr/>
          <p:nvPr/>
        </p:nvSpPr>
        <p:spPr>
          <a:xfrm>
            <a:off x="5663050" y="2477779"/>
            <a:ext cx="165100" cy="171451"/>
          </a:xfrm>
          <a:prstGeom prst="triangl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Isosceles Triangle 24"/>
          <p:cNvSpPr/>
          <p:nvPr/>
        </p:nvSpPr>
        <p:spPr>
          <a:xfrm>
            <a:off x="5657243" y="3721098"/>
            <a:ext cx="165100" cy="171451"/>
          </a:xfrm>
          <a:prstGeom prst="triangl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5-Point Star 27"/>
          <p:cNvSpPr/>
          <p:nvPr/>
        </p:nvSpPr>
        <p:spPr>
          <a:xfrm>
            <a:off x="6889500" y="5667047"/>
            <a:ext cx="540000" cy="5400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7518400" y="5721147"/>
            <a:ext cx="718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NGS</a:t>
            </a:r>
            <a:endParaRPr kumimoji="1" lang="ja-JP" altLang="en-US" sz="2400" dirty="0"/>
          </a:p>
        </p:txBody>
      </p:sp>
      <p:sp>
        <p:nvSpPr>
          <p:cNvPr id="30" name="Isosceles Triangle 29"/>
          <p:cNvSpPr/>
          <p:nvPr/>
        </p:nvSpPr>
        <p:spPr>
          <a:xfrm>
            <a:off x="7048500" y="6392068"/>
            <a:ext cx="165100" cy="171451"/>
          </a:xfrm>
          <a:prstGeom prst="triangl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7416800" y="6231086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性能評価点</a:t>
            </a:r>
            <a:endParaRPr kumimoji="1" lang="ja-JP" alt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3874007" y="3803649"/>
            <a:ext cx="668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(0, 0)</a:t>
            </a:r>
            <a:endParaRPr kumimoji="1" lang="ja-JP" alt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690125" y="3816349"/>
            <a:ext cx="838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(r/2 ,0)</a:t>
            </a:r>
            <a:endParaRPr kumimoji="1" lang="ja-JP" alt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452266" y="3829049"/>
            <a:ext cx="612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</a:t>
            </a:r>
            <a:r>
              <a:rPr kumimoji="1" lang="en-US" altLang="ja-JP" dirty="0" err="1" smtClean="0"/>
              <a:t>r</a:t>
            </a:r>
            <a:r>
              <a:rPr kumimoji="1" lang="en-US" altLang="ja-JP" dirty="0" smtClean="0"/>
              <a:t>, 0)</a:t>
            </a:r>
            <a:endParaRPr kumimoji="1" lang="ja-JP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049118" y="2997200"/>
            <a:ext cx="1007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(r/2 ,r/2)</a:t>
            </a:r>
            <a:endParaRPr kumimoji="1" lang="ja-JP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790101" y="2375147"/>
            <a:ext cx="595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</a:t>
            </a:r>
            <a:r>
              <a:rPr kumimoji="1" lang="en-US" altLang="ja-JP" dirty="0" err="1" smtClean="0"/>
              <a:t>r</a:t>
            </a:r>
            <a:r>
              <a:rPr kumimoji="1" lang="en-US" altLang="ja-JP" dirty="0" smtClean="0"/>
              <a:t> ,</a:t>
            </a:r>
            <a:r>
              <a:rPr kumimoji="1" lang="en-US" altLang="ja-JP" dirty="0" err="1" smtClean="0"/>
              <a:t>r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496852" y="4470400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観測視野範囲</a:t>
            </a:r>
            <a:endParaRPr lang="en-US" altLang="ja-JP" sz="2400" dirty="0" smtClean="0"/>
          </a:p>
        </p:txBody>
      </p:sp>
      <p:sp>
        <p:nvSpPr>
          <p:cNvPr id="39" name="TextBox 38"/>
          <p:cNvSpPr txBox="1"/>
          <p:nvPr/>
        </p:nvSpPr>
        <p:spPr>
          <a:xfrm>
            <a:off x="6527600" y="1913482"/>
            <a:ext cx="19655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NGS</a:t>
            </a:r>
            <a:r>
              <a:rPr lang="ja-JP" altLang="en-US" sz="2400" dirty="0" smtClean="0"/>
              <a:t>の配置</a:t>
            </a:r>
            <a:endParaRPr lang="en-US" altLang="ja-JP" sz="2400" dirty="0" smtClean="0"/>
          </a:p>
          <a:p>
            <a:r>
              <a:rPr lang="en-US" altLang="ja-JP" sz="2400" dirty="0" smtClean="0"/>
              <a:t>R</a:t>
            </a:r>
            <a:r>
              <a:rPr lang="en-US" altLang="ja-JP" sz="2400" dirty="0" smtClean="0"/>
              <a:t> = 5’, 7.5’, 10’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13334</TotalTime>
  <Words>694</Words>
  <Application>Microsoft Macintosh PowerPoint</Application>
  <PresentationFormat>On-screen Show (4:3)</PresentationFormat>
  <Paragraphs>130</Paragraphs>
  <Slides>19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GLAO at Subaru Telescope</vt:lpstr>
      <vt:lpstr>Outline</vt:lpstr>
      <vt:lpstr>すばる望遠鏡次世代装置</vt:lpstr>
      <vt:lpstr>すばる望遠鏡次世代装置</vt:lpstr>
      <vt:lpstr>GLAO at Mauna Kea</vt:lpstr>
      <vt:lpstr>GLAO at Mauna Kea</vt:lpstr>
      <vt:lpstr>GLAO at Mauna Kea</vt:lpstr>
      <vt:lpstr>GLAO　シミュレーション</vt:lpstr>
      <vt:lpstr>GLAO field model </vt:lpstr>
      <vt:lpstr>FWHM at K band</vt:lpstr>
      <vt:lpstr>Ensquared Energy at K band</vt:lpstr>
      <vt:lpstr>仕様</vt:lpstr>
      <vt:lpstr>Baseline of Subaru GLAO</vt:lpstr>
      <vt:lpstr>SUBARU GLAO layout</vt:lpstr>
      <vt:lpstr>要素技術</vt:lpstr>
      <vt:lpstr>可変副鏡（LBT、672素子）</vt:lpstr>
      <vt:lpstr>可変副鏡（VLT、1170素子）</vt:lpstr>
      <vt:lpstr>589nm レーザー</vt:lpstr>
      <vt:lpstr>まとめ</vt:lpstr>
    </vt:vector>
  </TitlesOfParts>
  <Company>Subaru Telescope, NAOJ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GLAO at Subaru Telescope</dc:title>
  <dc:creator>Hayano Yutaka</dc:creator>
  <cp:lastModifiedBy>Hayano Yutaka</cp:lastModifiedBy>
  <cp:revision>25</cp:revision>
  <dcterms:created xsi:type="dcterms:W3CDTF">2011-09-03T23:47:46Z</dcterms:created>
  <dcterms:modified xsi:type="dcterms:W3CDTF">2011-09-08T04:42:08Z</dcterms:modified>
</cp:coreProperties>
</file>