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notesMasterIdLst>
    <p:notesMasterId r:id="rId29"/>
  </p:notesMasterIdLst>
  <p:sldIdLst>
    <p:sldId id="256" r:id="rId9"/>
    <p:sldId id="274" r:id="rId10"/>
    <p:sldId id="275" r:id="rId11"/>
    <p:sldId id="258" r:id="rId12"/>
    <p:sldId id="260" r:id="rId13"/>
    <p:sldId id="259" r:id="rId14"/>
    <p:sldId id="264" r:id="rId15"/>
    <p:sldId id="272" r:id="rId16"/>
    <p:sldId id="257" r:id="rId17"/>
    <p:sldId id="268" r:id="rId18"/>
    <p:sldId id="270" r:id="rId19"/>
    <p:sldId id="269" r:id="rId20"/>
    <p:sldId id="280" r:id="rId21"/>
    <p:sldId id="276" r:id="rId22"/>
    <p:sldId id="279" r:id="rId23"/>
    <p:sldId id="277" r:id="rId24"/>
    <p:sldId id="271" r:id="rId25"/>
    <p:sldId id="273" r:id="rId26"/>
    <p:sldId id="267" r:id="rId27"/>
    <p:sldId id="263" r:id="rId28"/>
  </p:sldIdLst>
  <p:sldSz cx="9144000" cy="6858000" type="screen4x3"/>
  <p:notesSz cx="7321550" cy="96075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FF"/>
    <a:srgbClr val="000099"/>
    <a:srgbClr val="000000"/>
    <a:srgbClr val="000066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 showGuides="1">
      <p:cViewPr varScale="1">
        <p:scale>
          <a:sx n="74" d="100"/>
          <a:sy n="74" d="100"/>
        </p:scale>
        <p:origin x="-1038" y="-102"/>
      </p:cViewPr>
      <p:guideLst>
        <p:guide orient="horz" pos="343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2672" cy="480378"/>
          </a:xfrm>
          <a:prstGeom prst="rect">
            <a:avLst/>
          </a:prstGeom>
        </p:spPr>
        <p:txBody>
          <a:bodyPr vert="horz" lIns="96734" tIns="48367" rIns="96734" bIns="48367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4147184" y="1"/>
            <a:ext cx="3172672" cy="480378"/>
          </a:xfrm>
          <a:prstGeom prst="rect">
            <a:avLst/>
          </a:prstGeom>
        </p:spPr>
        <p:txBody>
          <a:bodyPr vert="horz" lIns="96734" tIns="48367" rIns="96734" bIns="48367" rtlCol="0"/>
          <a:lstStyle>
            <a:lvl1pPr algn="r">
              <a:defRPr sz="1300"/>
            </a:lvl1pPr>
          </a:lstStyle>
          <a:p>
            <a:fld id="{A6EC20C1-7D23-4F18-A06F-054BA5A70250}" type="datetimeFigureOut">
              <a:rPr kumimoji="1" lang="ja-JP" altLang="en-US" smtClean="0"/>
              <a:pPr/>
              <a:t>2011/1/17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803775" cy="3602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734" tIns="48367" rIns="96734" bIns="48367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32155" y="4563586"/>
            <a:ext cx="5857240" cy="4323398"/>
          </a:xfrm>
          <a:prstGeom prst="rect">
            <a:avLst/>
          </a:prstGeom>
        </p:spPr>
        <p:txBody>
          <a:bodyPr vert="horz" lIns="96734" tIns="48367" rIns="96734" bIns="48367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125505"/>
            <a:ext cx="3172672" cy="480378"/>
          </a:xfrm>
          <a:prstGeom prst="rect">
            <a:avLst/>
          </a:prstGeom>
        </p:spPr>
        <p:txBody>
          <a:bodyPr vert="horz" lIns="96734" tIns="48367" rIns="96734" bIns="48367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147184" y="9125505"/>
            <a:ext cx="3172672" cy="480378"/>
          </a:xfrm>
          <a:prstGeom prst="rect">
            <a:avLst/>
          </a:prstGeom>
        </p:spPr>
        <p:txBody>
          <a:bodyPr vert="horz" lIns="96734" tIns="48367" rIns="96734" bIns="48367" rtlCol="0" anchor="b"/>
          <a:lstStyle>
            <a:lvl1pPr algn="r">
              <a:defRPr sz="1300"/>
            </a:lvl1pPr>
          </a:lstStyle>
          <a:p>
            <a:fld id="{FC72DC05-9FB3-4057-B9A3-51EA2BC4506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DC05-9FB3-4057-B9A3-51EA2BC45066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C2BE0F-1225-403B-8C0B-CE24A9A19BC1}" type="slidenum">
              <a:rPr lang="en-GB" altLang="ja-JP">
                <a:solidFill>
                  <a:prstClr val="black"/>
                </a:solidFill>
              </a:rPr>
              <a:pPr/>
              <a:t>10</a:t>
            </a:fld>
            <a:endParaRPr lang="en-GB" altLang="ja-JP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208" y="4563586"/>
            <a:ext cx="5369137" cy="432339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2DD4BB-806B-4DC5-823E-1BF349A7A28C}" type="slidenum">
              <a:rPr lang="en-GB" altLang="ja-JP">
                <a:solidFill>
                  <a:prstClr val="black"/>
                </a:solidFill>
              </a:rPr>
              <a:pPr/>
              <a:t>11</a:t>
            </a:fld>
            <a:endParaRPr lang="en-GB" altLang="ja-JP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2458C-8F91-4032-A705-466C5674F3BF}" type="slidenum">
              <a:rPr kumimoji="1" lang="ja-JP" altLang="en-US">
                <a:solidFill>
                  <a:prstClr val="black"/>
                </a:solidFill>
              </a:rPr>
              <a:pPr/>
              <a:t>12</a:t>
            </a:fld>
            <a:endParaRPr kumimoji="1"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1A177-4FEE-4559-945A-681358142C95}" type="slidenum">
              <a:rPr kumimoji="1" lang="ja-JP" altLang="en-US">
                <a:solidFill>
                  <a:prstClr val="black"/>
                </a:solidFill>
              </a:rPr>
              <a:pPr/>
              <a:t>13</a:t>
            </a:fld>
            <a:endParaRPr kumimoji="1"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C2EBC0-064E-4E58-A5E2-862E52E6CA5D}" type="slidenum">
              <a:rPr lang="en-GB" altLang="ja-JP">
                <a:solidFill>
                  <a:prstClr val="black"/>
                </a:solidFill>
              </a:rPr>
              <a:pPr/>
              <a:t>14</a:t>
            </a:fld>
            <a:endParaRPr lang="en-GB" altLang="ja-JP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C2EBC0-064E-4E58-A5E2-862E52E6CA5D}" type="slidenum">
              <a:rPr lang="en-GB" altLang="ja-JP">
                <a:solidFill>
                  <a:prstClr val="black"/>
                </a:solidFill>
              </a:rPr>
              <a:pPr/>
              <a:t>15</a:t>
            </a:fld>
            <a:endParaRPr lang="en-GB" altLang="ja-JP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ED1A59-BAE0-4309-AD8E-0CDC4BAEBF1B}" type="slidenum">
              <a:rPr lang="en-GB" altLang="ja-JP">
                <a:solidFill>
                  <a:prstClr val="black"/>
                </a:solidFill>
              </a:rPr>
              <a:pPr/>
              <a:t>16</a:t>
            </a:fld>
            <a:endParaRPr lang="en-GB" altLang="ja-JP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DC05-9FB3-4057-B9A3-51EA2BC45066}" type="slidenum">
              <a:rPr lang="ja-JP" altLang="en-US" smtClean="0">
                <a:solidFill>
                  <a:prstClr val="black"/>
                </a:solidFill>
              </a:rPr>
              <a:pPr/>
              <a:t>17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DC05-9FB3-4057-B9A3-51EA2BC45066}" type="slidenum">
              <a:rPr lang="ja-JP" altLang="en-US" smtClean="0">
                <a:solidFill>
                  <a:prstClr val="black"/>
                </a:solidFill>
              </a:rPr>
              <a:pPr/>
              <a:t>18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DC05-9FB3-4057-B9A3-51EA2BC45066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DC05-9FB3-4057-B9A3-51EA2BC45066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DC05-9FB3-4057-B9A3-51EA2BC45066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DC05-9FB3-4057-B9A3-51EA2BC45066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DC05-9FB3-4057-B9A3-51EA2BC45066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DC05-9FB3-4057-B9A3-51EA2BC45066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DC05-9FB3-4057-B9A3-51EA2BC45066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DC05-9FB3-4057-B9A3-51EA2BC45066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42115B-45CB-4330-9F5A-BABBB6F1E690}" type="slidenum">
              <a:rPr lang="en-GB" altLang="ja-JP">
                <a:solidFill>
                  <a:prstClr val="black"/>
                </a:solidFill>
              </a:rPr>
              <a:pPr/>
              <a:t>8</a:t>
            </a:fld>
            <a:endParaRPr lang="en-GB" altLang="ja-JP">
              <a:solidFill>
                <a:prstClr val="black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DC05-9FB3-4057-B9A3-51EA2BC45066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4B657D-5519-4BD7-B8DA-7FA4E9C3AB54}" type="datetimeFigureOut">
              <a:rPr kumimoji="1" lang="ja-JP" altLang="en-US" smtClean="0"/>
              <a:pPr/>
              <a:t>2011/1/17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959E48-016E-4F0D-BE10-1CD40C004DF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4B657D-5519-4BD7-B8DA-7FA4E9C3AB54}" type="datetimeFigureOut">
              <a:rPr kumimoji="1" lang="ja-JP" altLang="en-US" smtClean="0"/>
              <a:pPr/>
              <a:t>2011/1/17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959E48-016E-4F0D-BE10-1CD40C004DF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4B657D-5519-4BD7-B8DA-7FA4E9C3AB54}" type="datetimeFigureOut">
              <a:rPr kumimoji="1" lang="ja-JP" altLang="en-US" smtClean="0"/>
              <a:pPr/>
              <a:t>2011/1/17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959E48-016E-4F0D-BE10-1CD40C004DF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9FEB3E-BA09-404E-A2A4-E436D55ACB29}" type="datetimeFigureOut">
              <a:rPr kumimoji="1" lang="ja-JP" altLang="en-US" smtClean="0"/>
              <a:pPr/>
              <a:t>2011/1/17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0E2158-886B-4CCC-A9EC-5895B28102C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9FEB3E-BA09-404E-A2A4-E436D55ACB29}" type="datetimeFigureOut">
              <a:rPr kumimoji="1" lang="ja-JP" altLang="en-US" smtClean="0"/>
              <a:pPr/>
              <a:t>2011/1/17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0E2158-886B-4CCC-A9EC-5895B28102C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9FEB3E-BA09-404E-A2A4-E436D55ACB29}" type="datetimeFigureOut">
              <a:rPr kumimoji="1" lang="ja-JP" altLang="en-US" smtClean="0"/>
              <a:pPr/>
              <a:t>2011/1/17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0E2158-886B-4CCC-A9EC-5895B28102C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9FEB3E-BA09-404E-A2A4-E436D55ACB29}" type="datetimeFigureOut">
              <a:rPr kumimoji="1" lang="ja-JP" altLang="en-US" smtClean="0"/>
              <a:pPr/>
              <a:t>2011/1/17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0E2158-886B-4CCC-A9EC-5895B28102C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9FEB3E-BA09-404E-A2A4-E436D55ACB29}" type="datetimeFigureOut">
              <a:rPr kumimoji="1" lang="ja-JP" altLang="en-US" smtClean="0"/>
              <a:pPr/>
              <a:t>2011/1/17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0E2158-886B-4CCC-A9EC-5895B28102C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9FEB3E-BA09-404E-A2A4-E436D55ACB29}" type="datetimeFigureOut">
              <a:rPr kumimoji="1" lang="ja-JP" altLang="en-US" smtClean="0"/>
              <a:pPr/>
              <a:t>2011/1/17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0E2158-886B-4CCC-A9EC-5895B28102C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9FEB3E-BA09-404E-A2A4-E436D55ACB29}" type="datetimeFigureOut">
              <a:rPr kumimoji="1" lang="ja-JP" altLang="en-US" smtClean="0"/>
              <a:pPr/>
              <a:t>2011/1/17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0E2158-886B-4CCC-A9EC-5895B28102C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9FEB3E-BA09-404E-A2A4-E436D55ACB29}" type="datetimeFigureOut">
              <a:rPr kumimoji="1" lang="ja-JP" altLang="en-US" smtClean="0"/>
              <a:pPr/>
              <a:t>2011/1/17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0E2158-886B-4CCC-A9EC-5895B28102C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4B657D-5519-4BD7-B8DA-7FA4E9C3AB54}" type="datetimeFigureOut">
              <a:rPr kumimoji="1" lang="ja-JP" altLang="en-US" smtClean="0"/>
              <a:pPr/>
              <a:t>2011/1/17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959E48-016E-4F0D-BE10-1CD40C004DF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9FEB3E-BA09-404E-A2A4-E436D55ACB29}" type="datetimeFigureOut">
              <a:rPr kumimoji="1" lang="ja-JP" altLang="en-US" smtClean="0"/>
              <a:pPr/>
              <a:t>2011/1/17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0E2158-886B-4CCC-A9EC-5895B28102C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9FEB3E-BA09-404E-A2A4-E436D55ACB29}" type="datetimeFigureOut">
              <a:rPr kumimoji="1" lang="ja-JP" altLang="en-US" smtClean="0"/>
              <a:pPr/>
              <a:t>2011/1/17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0E2158-886B-4CCC-A9EC-5895B28102C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9FEB3E-BA09-404E-A2A4-E436D55ACB29}" type="datetimeFigureOut">
              <a:rPr kumimoji="1" lang="ja-JP" altLang="en-US" smtClean="0"/>
              <a:pPr/>
              <a:t>2011/1/17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0E2158-886B-4CCC-A9EC-5895B28102C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8AA93-851D-4F3B-92BB-2C9BF5495E24}" type="slidenum">
              <a:rPr lang="en-GB" altLang="ja-JP">
                <a:solidFill>
                  <a:srgbClr val="FFFFFF"/>
                </a:solidFill>
              </a:rPr>
              <a:pPr/>
              <a:t>&lt;#&gt;</a:t>
            </a:fld>
            <a:endParaRPr lang="en-GB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9373BF-7FC9-4BE1-BE27-866F31865938}" type="slidenum">
              <a:rPr lang="en-GB" altLang="ja-JP">
                <a:solidFill>
                  <a:srgbClr val="FFFFFF"/>
                </a:solidFill>
              </a:rPr>
              <a:pPr/>
              <a:t>&lt;#&gt;</a:t>
            </a:fld>
            <a:endParaRPr lang="en-GB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E7C155-D464-4865-9778-92C533D0F6F4}" type="slidenum">
              <a:rPr lang="en-GB" altLang="ja-JP">
                <a:solidFill>
                  <a:srgbClr val="FFFFFF"/>
                </a:solidFill>
              </a:rPr>
              <a:pPr/>
              <a:t>&lt;#&gt;</a:t>
            </a:fld>
            <a:endParaRPr lang="en-GB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213" y="1438275"/>
            <a:ext cx="4038600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1213" y="1438275"/>
            <a:ext cx="4038600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40DCDB-E8E4-4C11-9B93-8F891DFD1EE7}" type="slidenum">
              <a:rPr lang="en-GB" altLang="ja-JP">
                <a:solidFill>
                  <a:srgbClr val="FFFFFF"/>
                </a:solidFill>
              </a:rPr>
              <a:pPr/>
              <a:t>&lt;#&gt;</a:t>
            </a:fld>
            <a:endParaRPr lang="en-GB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62D5A0-F461-4F9F-84AF-9ECF2218D9A9}" type="slidenum">
              <a:rPr lang="en-GB" altLang="ja-JP">
                <a:solidFill>
                  <a:srgbClr val="FFFFFF"/>
                </a:solidFill>
              </a:rPr>
              <a:pPr/>
              <a:t>&lt;#&gt;</a:t>
            </a:fld>
            <a:endParaRPr lang="en-GB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64DA3F-A828-4428-9E04-E1C8CA285C5F}" type="slidenum">
              <a:rPr lang="en-GB" altLang="ja-JP">
                <a:solidFill>
                  <a:srgbClr val="FFFFFF"/>
                </a:solidFill>
              </a:rPr>
              <a:pPr/>
              <a:t>&lt;#&gt;</a:t>
            </a:fld>
            <a:endParaRPr lang="en-GB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BE0FC-0A64-4AA8-8A4A-CF8B343DE1C3}" type="slidenum">
              <a:rPr lang="en-GB" altLang="ja-JP">
                <a:solidFill>
                  <a:srgbClr val="FFFFFF"/>
                </a:solidFill>
              </a:rPr>
              <a:pPr/>
              <a:t>&lt;#&gt;</a:t>
            </a:fld>
            <a:endParaRPr lang="en-GB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4B657D-5519-4BD7-B8DA-7FA4E9C3AB54}" type="datetimeFigureOut">
              <a:rPr kumimoji="1" lang="ja-JP" altLang="en-US" smtClean="0"/>
              <a:pPr/>
              <a:t>2011/1/17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959E48-016E-4F0D-BE10-1CD40C004DF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39DD7A-135C-4FD7-BBFF-DE857144780A}" type="slidenum">
              <a:rPr lang="en-GB" altLang="ja-JP">
                <a:solidFill>
                  <a:srgbClr val="FFFFFF"/>
                </a:solidFill>
              </a:rPr>
              <a:pPr/>
              <a:t>&lt;#&gt;</a:t>
            </a:fld>
            <a:endParaRPr lang="en-GB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A2BADE-6754-4D83-972D-ED26194DF556}" type="slidenum">
              <a:rPr lang="en-GB" altLang="ja-JP">
                <a:solidFill>
                  <a:srgbClr val="FFFFFF"/>
                </a:solidFill>
              </a:rPr>
              <a:pPr/>
              <a:t>&lt;#&gt;</a:t>
            </a:fld>
            <a:endParaRPr lang="en-GB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D24DCC-4CD4-40AC-B8CC-E6F8463D6E4B}" type="slidenum">
              <a:rPr lang="en-GB" altLang="ja-JP">
                <a:solidFill>
                  <a:srgbClr val="FFFFFF"/>
                </a:solidFill>
              </a:rPr>
              <a:pPr/>
              <a:t>&lt;#&gt;</a:t>
            </a:fld>
            <a:endParaRPr lang="en-GB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-26988"/>
            <a:ext cx="2066925" cy="62896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0213" y="-26988"/>
            <a:ext cx="6048375" cy="62896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EDC7C8-CB15-46F1-80CB-8CF3BF9626A9}" type="slidenum">
              <a:rPr lang="en-GB" altLang="ja-JP">
                <a:solidFill>
                  <a:srgbClr val="FFFFFF"/>
                </a:solidFill>
              </a:rPr>
              <a:pPr/>
              <a:t>&lt;#&gt;</a:t>
            </a:fld>
            <a:endParaRPr lang="en-GB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E1DFB-E8AE-4AA3-B6D4-E9D66CE10721}" type="slidenum">
              <a:rPr lang="en-GB" altLang="ja-JP">
                <a:solidFill>
                  <a:srgbClr val="000000"/>
                </a:solidFill>
              </a:rPr>
              <a:pPr/>
              <a:t>&lt;#&gt;</a:t>
            </a:fld>
            <a:endParaRPr lang="en-GB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6C177-7E78-4656-8182-6A29C83C0AA4}" type="slidenum">
              <a:rPr lang="en-GB" altLang="ja-JP">
                <a:solidFill>
                  <a:srgbClr val="000000"/>
                </a:solidFill>
              </a:rPr>
              <a:pPr/>
              <a:t>&lt;#&gt;</a:t>
            </a:fld>
            <a:endParaRPr lang="en-GB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014F6-9FB4-4D64-A42D-8124B9F5EFEA}" type="slidenum">
              <a:rPr lang="en-GB" altLang="ja-JP">
                <a:solidFill>
                  <a:srgbClr val="000000"/>
                </a:solidFill>
              </a:rPr>
              <a:pPr/>
              <a:t>&lt;#&gt;</a:t>
            </a:fld>
            <a:endParaRPr lang="en-GB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5134C-B969-41A1-B747-55EFA823EC0B}" type="slidenum">
              <a:rPr lang="en-GB" altLang="ja-JP">
                <a:solidFill>
                  <a:srgbClr val="000000"/>
                </a:solidFill>
              </a:rPr>
              <a:pPr/>
              <a:t>&lt;#&gt;</a:t>
            </a:fld>
            <a:endParaRPr lang="en-GB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32543-938E-43A2-B121-EF9D9D259E88}" type="slidenum">
              <a:rPr lang="en-GB" altLang="ja-JP">
                <a:solidFill>
                  <a:srgbClr val="000000"/>
                </a:solidFill>
              </a:rPr>
              <a:pPr/>
              <a:t>&lt;#&gt;</a:t>
            </a:fld>
            <a:endParaRPr lang="en-GB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92FC3-85EC-4512-A671-EED32CDAF2B1}" type="slidenum">
              <a:rPr lang="en-GB" altLang="ja-JP">
                <a:solidFill>
                  <a:srgbClr val="000000"/>
                </a:solidFill>
              </a:rPr>
              <a:pPr/>
              <a:t>&lt;#&gt;</a:t>
            </a:fld>
            <a:endParaRPr lang="en-GB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4B657D-5519-4BD7-B8DA-7FA4E9C3AB54}" type="datetimeFigureOut">
              <a:rPr kumimoji="1" lang="ja-JP" altLang="en-US" smtClean="0"/>
              <a:pPr/>
              <a:t>2011/1/17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959E48-016E-4F0D-BE10-1CD40C004DF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30FD9-121B-47A1-847F-27B03DD881C5}" type="slidenum">
              <a:rPr lang="en-GB" altLang="ja-JP">
                <a:solidFill>
                  <a:srgbClr val="000000"/>
                </a:solidFill>
              </a:rPr>
              <a:pPr/>
              <a:t>&lt;#&gt;</a:t>
            </a:fld>
            <a:endParaRPr lang="en-GB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0322B-869E-43E0-BFB4-BF95B90E4141}" type="slidenum">
              <a:rPr lang="en-GB" altLang="ja-JP">
                <a:solidFill>
                  <a:srgbClr val="000000"/>
                </a:solidFill>
              </a:rPr>
              <a:pPr/>
              <a:t>&lt;#&gt;</a:t>
            </a:fld>
            <a:endParaRPr lang="en-GB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8B490-8D8E-4111-935C-05543DC33FD7}" type="slidenum">
              <a:rPr lang="en-GB" altLang="ja-JP">
                <a:solidFill>
                  <a:srgbClr val="000000"/>
                </a:solidFill>
              </a:rPr>
              <a:pPr/>
              <a:t>&lt;#&gt;</a:t>
            </a:fld>
            <a:endParaRPr lang="en-GB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AD1A1-C306-46E1-A756-52049F49AADB}" type="slidenum">
              <a:rPr lang="en-GB" altLang="ja-JP">
                <a:solidFill>
                  <a:srgbClr val="000000"/>
                </a:solidFill>
              </a:rPr>
              <a:pPr/>
              <a:t>&lt;#&gt;</a:t>
            </a:fld>
            <a:endParaRPr lang="en-GB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97739-D528-49AB-B9A1-7A51EEC848C7}" type="slidenum">
              <a:rPr lang="en-GB" altLang="ja-JP">
                <a:solidFill>
                  <a:srgbClr val="000000"/>
                </a:solidFill>
              </a:rPr>
              <a:pPr/>
              <a:t>&lt;#&gt;</a:t>
            </a:fld>
            <a:endParaRPr lang="en-GB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8AA93-851D-4F3B-92BB-2C9BF5495E24}" type="slidenum">
              <a:rPr lang="en-GB" altLang="ja-JP">
                <a:solidFill>
                  <a:srgbClr val="FFFFFF"/>
                </a:solidFill>
              </a:rPr>
              <a:pPr/>
              <a:t>&lt;#&gt;</a:t>
            </a:fld>
            <a:endParaRPr lang="en-GB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9373BF-7FC9-4BE1-BE27-866F31865938}" type="slidenum">
              <a:rPr lang="en-GB" altLang="ja-JP">
                <a:solidFill>
                  <a:srgbClr val="FFFFFF"/>
                </a:solidFill>
              </a:rPr>
              <a:pPr/>
              <a:t>&lt;#&gt;</a:t>
            </a:fld>
            <a:endParaRPr lang="en-GB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E7C155-D464-4865-9778-92C533D0F6F4}" type="slidenum">
              <a:rPr lang="en-GB" altLang="ja-JP">
                <a:solidFill>
                  <a:srgbClr val="FFFFFF"/>
                </a:solidFill>
              </a:rPr>
              <a:pPr/>
              <a:t>&lt;#&gt;</a:t>
            </a:fld>
            <a:endParaRPr lang="en-GB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213" y="1438275"/>
            <a:ext cx="4038600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1213" y="1438275"/>
            <a:ext cx="4038600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40DCDB-E8E4-4C11-9B93-8F891DFD1EE7}" type="slidenum">
              <a:rPr lang="en-GB" altLang="ja-JP">
                <a:solidFill>
                  <a:srgbClr val="FFFFFF"/>
                </a:solidFill>
              </a:rPr>
              <a:pPr/>
              <a:t>&lt;#&gt;</a:t>
            </a:fld>
            <a:endParaRPr lang="en-GB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62D5A0-F461-4F9F-84AF-9ECF2218D9A9}" type="slidenum">
              <a:rPr lang="en-GB" altLang="ja-JP">
                <a:solidFill>
                  <a:srgbClr val="FFFFFF"/>
                </a:solidFill>
              </a:rPr>
              <a:pPr/>
              <a:t>&lt;#&gt;</a:t>
            </a:fld>
            <a:endParaRPr lang="en-GB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4B657D-5519-4BD7-B8DA-7FA4E9C3AB54}" type="datetimeFigureOut">
              <a:rPr kumimoji="1" lang="ja-JP" altLang="en-US" smtClean="0"/>
              <a:pPr/>
              <a:t>2011/1/17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959E48-016E-4F0D-BE10-1CD40C004DF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64DA3F-A828-4428-9E04-E1C8CA285C5F}" type="slidenum">
              <a:rPr lang="en-GB" altLang="ja-JP">
                <a:solidFill>
                  <a:srgbClr val="FFFFFF"/>
                </a:solidFill>
              </a:rPr>
              <a:pPr/>
              <a:t>&lt;#&gt;</a:t>
            </a:fld>
            <a:endParaRPr lang="en-GB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BE0FC-0A64-4AA8-8A4A-CF8B343DE1C3}" type="slidenum">
              <a:rPr lang="en-GB" altLang="ja-JP">
                <a:solidFill>
                  <a:srgbClr val="FFFFFF"/>
                </a:solidFill>
              </a:rPr>
              <a:pPr/>
              <a:t>&lt;#&gt;</a:t>
            </a:fld>
            <a:endParaRPr lang="en-GB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39DD7A-135C-4FD7-BBFF-DE857144780A}" type="slidenum">
              <a:rPr lang="en-GB" altLang="ja-JP">
                <a:solidFill>
                  <a:srgbClr val="FFFFFF"/>
                </a:solidFill>
              </a:rPr>
              <a:pPr/>
              <a:t>&lt;#&gt;</a:t>
            </a:fld>
            <a:endParaRPr lang="en-GB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A2BADE-6754-4D83-972D-ED26194DF556}" type="slidenum">
              <a:rPr lang="en-GB" altLang="ja-JP">
                <a:solidFill>
                  <a:srgbClr val="FFFFFF"/>
                </a:solidFill>
              </a:rPr>
              <a:pPr/>
              <a:t>&lt;#&gt;</a:t>
            </a:fld>
            <a:endParaRPr lang="en-GB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D24DCC-4CD4-40AC-B8CC-E6F8463D6E4B}" type="slidenum">
              <a:rPr lang="en-GB" altLang="ja-JP">
                <a:solidFill>
                  <a:srgbClr val="FFFFFF"/>
                </a:solidFill>
              </a:rPr>
              <a:pPr/>
              <a:t>&lt;#&gt;</a:t>
            </a:fld>
            <a:endParaRPr lang="en-GB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-26988"/>
            <a:ext cx="2066925" cy="62896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0213" y="-26988"/>
            <a:ext cx="6048375" cy="62896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EDC7C8-CB15-46F1-80CB-8CF3BF9626A9}" type="slidenum">
              <a:rPr lang="en-GB" altLang="ja-JP">
                <a:solidFill>
                  <a:srgbClr val="FFFFFF"/>
                </a:solidFill>
              </a:rPr>
              <a:pPr/>
              <a:t>&lt;#&gt;</a:t>
            </a:fld>
            <a:endParaRPr lang="en-GB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4B657D-5519-4BD7-B8DA-7FA4E9C3AB54}" type="datetimeFigureOut">
              <a:rPr lang="ja-JP" altLang="en-US" smtClean="0">
                <a:solidFill>
                  <a:prstClr val="black"/>
                </a:solidFill>
              </a:rPr>
              <a:pPr/>
              <a:t>2011/1/17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959E48-016E-4F0D-BE10-1CD40C004DFE}" type="slidenum">
              <a:rPr lang="ja-JP" altLang="en-US" smtClean="0">
                <a:solidFill>
                  <a:prstClr val="black"/>
                </a:solidFill>
              </a:rPr>
              <a:pPr/>
              <a:t>&lt;#&gt;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4B657D-5519-4BD7-B8DA-7FA4E9C3AB54}" type="datetimeFigureOut">
              <a:rPr lang="ja-JP" altLang="en-US" smtClean="0">
                <a:solidFill>
                  <a:prstClr val="black"/>
                </a:solidFill>
              </a:rPr>
              <a:pPr/>
              <a:t>2011/1/17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959E48-016E-4F0D-BE10-1CD40C004DFE}" type="slidenum">
              <a:rPr lang="ja-JP" altLang="en-US" smtClean="0">
                <a:solidFill>
                  <a:prstClr val="black"/>
                </a:solidFill>
              </a:rPr>
              <a:pPr/>
              <a:t>&lt;#&gt;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4B657D-5519-4BD7-B8DA-7FA4E9C3AB54}" type="datetimeFigureOut">
              <a:rPr lang="ja-JP" altLang="en-US" smtClean="0">
                <a:solidFill>
                  <a:prstClr val="black"/>
                </a:solidFill>
              </a:rPr>
              <a:pPr/>
              <a:t>2011/1/17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959E48-016E-4F0D-BE10-1CD40C004DFE}" type="slidenum">
              <a:rPr lang="ja-JP" altLang="en-US" smtClean="0">
                <a:solidFill>
                  <a:prstClr val="black"/>
                </a:solidFill>
              </a:rPr>
              <a:pPr/>
              <a:t>&lt;#&gt;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4B657D-5519-4BD7-B8DA-7FA4E9C3AB54}" type="datetimeFigureOut">
              <a:rPr lang="ja-JP" altLang="en-US" smtClean="0">
                <a:solidFill>
                  <a:prstClr val="black"/>
                </a:solidFill>
              </a:rPr>
              <a:pPr/>
              <a:t>2011/1/17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959E48-016E-4F0D-BE10-1CD40C004DFE}" type="slidenum">
              <a:rPr lang="ja-JP" altLang="en-US" smtClean="0">
                <a:solidFill>
                  <a:prstClr val="black"/>
                </a:solidFill>
              </a:rPr>
              <a:pPr/>
              <a:t>&lt;#&gt;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4B657D-5519-4BD7-B8DA-7FA4E9C3AB54}" type="datetimeFigureOut">
              <a:rPr kumimoji="1" lang="ja-JP" altLang="en-US" smtClean="0"/>
              <a:pPr/>
              <a:t>2011/1/17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959E48-016E-4F0D-BE10-1CD40C004DF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4B657D-5519-4BD7-B8DA-7FA4E9C3AB54}" type="datetimeFigureOut">
              <a:rPr lang="ja-JP" altLang="en-US" smtClean="0">
                <a:solidFill>
                  <a:prstClr val="black"/>
                </a:solidFill>
              </a:rPr>
              <a:pPr/>
              <a:t>2011/1/17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959E48-016E-4F0D-BE10-1CD40C004DFE}" type="slidenum">
              <a:rPr lang="ja-JP" altLang="en-US" smtClean="0">
                <a:solidFill>
                  <a:prstClr val="black"/>
                </a:solidFill>
              </a:rPr>
              <a:pPr/>
              <a:t>&lt;#&gt;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4B657D-5519-4BD7-B8DA-7FA4E9C3AB54}" type="datetimeFigureOut">
              <a:rPr lang="ja-JP" altLang="en-US" smtClean="0">
                <a:solidFill>
                  <a:prstClr val="black"/>
                </a:solidFill>
              </a:rPr>
              <a:pPr/>
              <a:t>2011/1/17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959E48-016E-4F0D-BE10-1CD40C004DFE}" type="slidenum">
              <a:rPr lang="ja-JP" altLang="en-US" smtClean="0">
                <a:solidFill>
                  <a:prstClr val="black"/>
                </a:solidFill>
              </a:rPr>
              <a:pPr/>
              <a:t>&lt;#&gt;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4B657D-5519-4BD7-B8DA-7FA4E9C3AB54}" type="datetimeFigureOut">
              <a:rPr lang="ja-JP" altLang="en-US" smtClean="0">
                <a:solidFill>
                  <a:prstClr val="black"/>
                </a:solidFill>
              </a:rPr>
              <a:pPr/>
              <a:t>2011/1/17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959E48-016E-4F0D-BE10-1CD40C004DFE}" type="slidenum">
              <a:rPr lang="ja-JP" altLang="en-US" smtClean="0">
                <a:solidFill>
                  <a:prstClr val="black"/>
                </a:solidFill>
              </a:rPr>
              <a:pPr/>
              <a:t>&lt;#&gt;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4B657D-5519-4BD7-B8DA-7FA4E9C3AB54}" type="datetimeFigureOut">
              <a:rPr lang="ja-JP" altLang="en-US" smtClean="0">
                <a:solidFill>
                  <a:prstClr val="black"/>
                </a:solidFill>
              </a:rPr>
              <a:pPr/>
              <a:t>2011/1/17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959E48-016E-4F0D-BE10-1CD40C004DFE}" type="slidenum">
              <a:rPr lang="ja-JP" altLang="en-US" smtClean="0">
                <a:solidFill>
                  <a:prstClr val="black"/>
                </a:solidFill>
              </a:rPr>
              <a:pPr/>
              <a:t>&lt;#&gt;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4B657D-5519-4BD7-B8DA-7FA4E9C3AB54}" type="datetimeFigureOut">
              <a:rPr lang="ja-JP" altLang="en-US" smtClean="0">
                <a:solidFill>
                  <a:prstClr val="black"/>
                </a:solidFill>
              </a:rPr>
              <a:pPr/>
              <a:t>2011/1/17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959E48-016E-4F0D-BE10-1CD40C004DFE}" type="slidenum">
              <a:rPr lang="ja-JP" altLang="en-US" smtClean="0">
                <a:solidFill>
                  <a:prstClr val="black"/>
                </a:solidFill>
              </a:rPr>
              <a:pPr/>
              <a:t>&lt;#&gt;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4B657D-5519-4BD7-B8DA-7FA4E9C3AB54}" type="datetimeFigureOut">
              <a:rPr lang="ja-JP" altLang="en-US" smtClean="0">
                <a:solidFill>
                  <a:prstClr val="black"/>
                </a:solidFill>
              </a:rPr>
              <a:pPr/>
              <a:t>2011/1/17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959E48-016E-4F0D-BE10-1CD40C004DFE}" type="slidenum">
              <a:rPr lang="ja-JP" altLang="en-US" smtClean="0">
                <a:solidFill>
                  <a:prstClr val="black"/>
                </a:solidFill>
              </a:rPr>
              <a:pPr/>
              <a:t>&lt;#&gt;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4B657D-5519-4BD7-B8DA-7FA4E9C3AB54}" type="datetimeFigureOut">
              <a:rPr lang="ja-JP" altLang="en-US" smtClean="0">
                <a:solidFill>
                  <a:prstClr val="black"/>
                </a:solidFill>
              </a:rPr>
              <a:pPr/>
              <a:t>2011/1/17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959E48-016E-4F0D-BE10-1CD40C004DFE}" type="slidenum">
              <a:rPr lang="ja-JP" altLang="en-US" smtClean="0">
                <a:solidFill>
                  <a:prstClr val="black"/>
                </a:solidFill>
              </a:rPr>
              <a:pPr/>
              <a:t>&lt;#&gt;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8AA93-851D-4F3B-92BB-2C9BF5495E24}" type="slidenum">
              <a:rPr lang="en-GB" altLang="ja-JP">
                <a:solidFill>
                  <a:srgbClr val="FFFFFF"/>
                </a:solidFill>
              </a:rPr>
              <a:pPr/>
              <a:t>&lt;#&gt;</a:t>
            </a:fld>
            <a:endParaRPr lang="en-GB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9373BF-7FC9-4BE1-BE27-866F31865938}" type="slidenum">
              <a:rPr lang="en-GB" altLang="ja-JP">
                <a:solidFill>
                  <a:srgbClr val="FFFFFF"/>
                </a:solidFill>
              </a:rPr>
              <a:pPr/>
              <a:t>&lt;#&gt;</a:t>
            </a:fld>
            <a:endParaRPr lang="en-GB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E7C155-D464-4865-9778-92C533D0F6F4}" type="slidenum">
              <a:rPr lang="en-GB" altLang="ja-JP">
                <a:solidFill>
                  <a:srgbClr val="FFFFFF"/>
                </a:solidFill>
              </a:rPr>
              <a:pPr/>
              <a:t>&lt;#&gt;</a:t>
            </a:fld>
            <a:endParaRPr lang="en-GB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4B657D-5519-4BD7-B8DA-7FA4E9C3AB54}" type="datetimeFigureOut">
              <a:rPr kumimoji="1" lang="ja-JP" altLang="en-US" smtClean="0"/>
              <a:pPr/>
              <a:t>2011/1/17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959E48-016E-4F0D-BE10-1CD40C004DF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213" y="1438275"/>
            <a:ext cx="4038600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1213" y="1438275"/>
            <a:ext cx="4038600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40DCDB-E8E4-4C11-9B93-8F891DFD1EE7}" type="slidenum">
              <a:rPr lang="en-GB" altLang="ja-JP">
                <a:solidFill>
                  <a:srgbClr val="FFFFFF"/>
                </a:solidFill>
              </a:rPr>
              <a:pPr/>
              <a:t>&lt;#&gt;</a:t>
            </a:fld>
            <a:endParaRPr lang="en-GB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62D5A0-F461-4F9F-84AF-9ECF2218D9A9}" type="slidenum">
              <a:rPr lang="en-GB" altLang="ja-JP">
                <a:solidFill>
                  <a:srgbClr val="FFFFFF"/>
                </a:solidFill>
              </a:rPr>
              <a:pPr/>
              <a:t>&lt;#&gt;</a:t>
            </a:fld>
            <a:endParaRPr lang="en-GB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64DA3F-A828-4428-9E04-E1C8CA285C5F}" type="slidenum">
              <a:rPr lang="en-GB" altLang="ja-JP">
                <a:solidFill>
                  <a:srgbClr val="FFFFFF"/>
                </a:solidFill>
              </a:rPr>
              <a:pPr/>
              <a:t>&lt;#&gt;</a:t>
            </a:fld>
            <a:endParaRPr lang="en-GB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BE0FC-0A64-4AA8-8A4A-CF8B343DE1C3}" type="slidenum">
              <a:rPr lang="en-GB" altLang="ja-JP">
                <a:solidFill>
                  <a:srgbClr val="FFFFFF"/>
                </a:solidFill>
              </a:rPr>
              <a:pPr/>
              <a:t>&lt;#&gt;</a:t>
            </a:fld>
            <a:endParaRPr lang="en-GB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39DD7A-135C-4FD7-BBFF-DE857144780A}" type="slidenum">
              <a:rPr lang="en-GB" altLang="ja-JP">
                <a:solidFill>
                  <a:srgbClr val="FFFFFF"/>
                </a:solidFill>
              </a:rPr>
              <a:pPr/>
              <a:t>&lt;#&gt;</a:t>
            </a:fld>
            <a:endParaRPr lang="en-GB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A2BADE-6754-4D83-972D-ED26194DF556}" type="slidenum">
              <a:rPr lang="en-GB" altLang="ja-JP">
                <a:solidFill>
                  <a:srgbClr val="FFFFFF"/>
                </a:solidFill>
              </a:rPr>
              <a:pPr/>
              <a:t>&lt;#&gt;</a:t>
            </a:fld>
            <a:endParaRPr lang="en-GB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D24DCC-4CD4-40AC-B8CC-E6F8463D6E4B}" type="slidenum">
              <a:rPr lang="en-GB" altLang="ja-JP">
                <a:solidFill>
                  <a:srgbClr val="FFFFFF"/>
                </a:solidFill>
              </a:rPr>
              <a:pPr/>
              <a:t>&lt;#&gt;</a:t>
            </a:fld>
            <a:endParaRPr lang="en-GB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-26988"/>
            <a:ext cx="2066925" cy="62896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0213" y="-26988"/>
            <a:ext cx="6048375" cy="62896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EDC7C8-CB15-46F1-80CB-8CF3BF9626A9}" type="slidenum">
              <a:rPr lang="en-GB" altLang="ja-JP">
                <a:solidFill>
                  <a:srgbClr val="FFFFFF"/>
                </a:solidFill>
              </a:rPr>
              <a:pPr/>
              <a:t>&lt;#&gt;</a:t>
            </a:fld>
            <a:endParaRPr lang="en-GB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61D67-E030-4404-B7DD-1072C467EE02}" type="slidenum">
              <a:rPr lang="en-GB" altLang="ja-JP">
                <a:solidFill>
                  <a:srgbClr val="000000"/>
                </a:solidFill>
              </a:rPr>
              <a:pPr/>
              <a:t>&lt;#&gt;</a:t>
            </a:fld>
            <a:endParaRPr lang="en-GB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E1F19-DBBE-4784-A07E-5EBBD0357026}" type="slidenum">
              <a:rPr lang="en-GB" altLang="ja-JP">
                <a:solidFill>
                  <a:srgbClr val="000000"/>
                </a:solidFill>
              </a:rPr>
              <a:pPr/>
              <a:t>&lt;#&gt;</a:t>
            </a:fld>
            <a:endParaRPr lang="en-GB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4B657D-5519-4BD7-B8DA-7FA4E9C3AB54}" type="datetimeFigureOut">
              <a:rPr kumimoji="1" lang="ja-JP" altLang="en-US" smtClean="0"/>
              <a:pPr/>
              <a:t>2011/1/17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959E48-016E-4F0D-BE10-1CD40C004DF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D302B-FBC6-47C5-BA6A-B29E5EFFABDD}" type="slidenum">
              <a:rPr lang="en-GB" altLang="ja-JP">
                <a:solidFill>
                  <a:srgbClr val="000000"/>
                </a:solidFill>
              </a:rPr>
              <a:pPr/>
              <a:t>&lt;#&gt;</a:t>
            </a:fld>
            <a:endParaRPr lang="en-GB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636D1-8C1F-429A-AC01-3D4036AA6C74}" type="slidenum">
              <a:rPr lang="en-GB" altLang="ja-JP">
                <a:solidFill>
                  <a:srgbClr val="000000"/>
                </a:solidFill>
              </a:rPr>
              <a:pPr/>
              <a:t>&lt;#&gt;</a:t>
            </a:fld>
            <a:endParaRPr lang="en-GB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81C95-34DE-4992-9EC6-DB269FE25EEF}" type="slidenum">
              <a:rPr lang="en-GB" altLang="ja-JP">
                <a:solidFill>
                  <a:srgbClr val="000000"/>
                </a:solidFill>
              </a:rPr>
              <a:pPr/>
              <a:t>&lt;#&gt;</a:t>
            </a:fld>
            <a:endParaRPr lang="en-GB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E2B8B-BD2C-4FAE-B141-3686CE6FC028}" type="slidenum">
              <a:rPr lang="en-GB" altLang="ja-JP">
                <a:solidFill>
                  <a:srgbClr val="000000"/>
                </a:solidFill>
              </a:rPr>
              <a:pPr/>
              <a:t>&lt;#&gt;</a:t>
            </a:fld>
            <a:endParaRPr lang="en-GB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5C5D5-58EB-4546-A95A-A0C8FF70D5A9}" type="slidenum">
              <a:rPr lang="en-GB" altLang="ja-JP">
                <a:solidFill>
                  <a:srgbClr val="000000"/>
                </a:solidFill>
              </a:rPr>
              <a:pPr/>
              <a:t>&lt;#&gt;</a:t>
            </a:fld>
            <a:endParaRPr lang="en-GB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A2A2B-D6F0-41D8-9BD4-11025C971964}" type="slidenum">
              <a:rPr lang="en-GB" altLang="ja-JP">
                <a:solidFill>
                  <a:srgbClr val="000000"/>
                </a:solidFill>
              </a:rPr>
              <a:pPr/>
              <a:t>&lt;#&gt;</a:t>
            </a:fld>
            <a:endParaRPr lang="en-GB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B50D9-3790-4B88-8C8D-71089C0C2036}" type="slidenum">
              <a:rPr lang="en-GB" altLang="ja-JP">
                <a:solidFill>
                  <a:srgbClr val="000000"/>
                </a:solidFill>
              </a:rPr>
              <a:pPr/>
              <a:t>&lt;#&gt;</a:t>
            </a:fld>
            <a:endParaRPr lang="en-GB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BBEBE-98D3-4C88-9A79-0582FCF744B6}" type="slidenum">
              <a:rPr lang="en-GB" altLang="ja-JP">
                <a:solidFill>
                  <a:srgbClr val="000000"/>
                </a:solidFill>
              </a:rPr>
              <a:pPr/>
              <a:t>&lt;#&gt;</a:t>
            </a:fld>
            <a:endParaRPr lang="en-GB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BC567-6837-4F87-8BF7-6B0437F4B779}" type="slidenum">
              <a:rPr lang="en-GB" altLang="ja-JP">
                <a:solidFill>
                  <a:srgbClr val="000000"/>
                </a:solidFill>
              </a:rPr>
              <a:pPr/>
              <a:t>&lt;#&gt;</a:t>
            </a:fld>
            <a:endParaRPr lang="en-GB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4B657D-5519-4BD7-B8DA-7FA4E9C3AB54}" type="datetimeFigureOut">
              <a:rPr kumimoji="1" lang="ja-JP" altLang="en-US" smtClean="0"/>
              <a:pPr/>
              <a:t>2011/1/17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959E48-016E-4F0D-BE10-1CD40C004DF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A0115"/>
            </a:gs>
            <a:gs pos="100000">
              <a:srgbClr val="14479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reeform 2"/>
          <p:cNvSpPr>
            <a:spLocks/>
          </p:cNvSpPr>
          <p:nvPr userDrawn="1"/>
        </p:nvSpPr>
        <p:spPr bwMode="hidden">
          <a:xfrm>
            <a:off x="-26988" y="4241800"/>
            <a:ext cx="9144001" cy="2627313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12010B">
                  <a:alpha val="0"/>
                </a:srgbClr>
              </a:gs>
              <a:gs pos="100000">
                <a:schemeClr val="hlink">
                  <a:alpha val="78999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9460" name="Freeform 4"/>
            <p:cNvSpPr>
              <a:spLocks/>
            </p:cNvSpPr>
            <p:nvPr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en-US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9462" name="Freeform 6"/>
              <p:cNvSpPr>
                <a:spLocks/>
              </p:cNvSpPr>
              <p:nvPr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9463" name="Freeform 7"/>
              <p:cNvSpPr>
                <a:spLocks/>
              </p:cNvSpPr>
              <p:nvPr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9464" name="Freeform 8"/>
              <p:cNvSpPr>
                <a:spLocks/>
              </p:cNvSpPr>
              <p:nvPr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9465" name="Freeform 9"/>
              <p:cNvSpPr>
                <a:spLocks/>
              </p:cNvSpPr>
              <p:nvPr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9466" name="Freeform 10"/>
              <p:cNvSpPr>
                <a:spLocks/>
              </p:cNvSpPr>
              <p:nvPr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9467" name="Freeform 11"/>
            <p:cNvSpPr>
              <a:spLocks/>
            </p:cNvSpPr>
            <p:nvPr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9469" name="Freeform 13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470" name="Freeform 14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471" name="Freeform 15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472" name="Freeform 16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473" name="Freeform 17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474" name="Freeform 18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9475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113" y="6453188"/>
            <a:ext cx="375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Lucida Sans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smtClean="0">
              <a:solidFill>
                <a:srgbClr val="FFFFFF"/>
              </a:solidFill>
            </a:endParaRPr>
          </a:p>
        </p:txBody>
      </p:sp>
      <p:sp>
        <p:nvSpPr>
          <p:cNvPr id="19476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778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Lucida Sans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226045-2A33-44F2-A031-8931D2A5289F}" type="slidenum">
              <a:rPr kumimoji="0" lang="en-GB" altLang="ja-JP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0" lang="en-GB" altLang="ja-JP" smtClean="0">
              <a:solidFill>
                <a:srgbClr val="FFFFFF"/>
              </a:solidFill>
            </a:endParaRPr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0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948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438275"/>
            <a:ext cx="82296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9482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-2698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DE74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DE741"/>
          </a:solidFill>
          <a:effectLst>
            <a:outerShdw blurRad="38100" dist="38100" dir="2700000" algn="tl">
              <a:srgbClr val="000000"/>
            </a:outerShdw>
          </a:effectLst>
          <a:latin typeface="Lucida Sans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DE741"/>
          </a:solidFill>
          <a:effectLst>
            <a:outerShdw blurRad="38100" dist="38100" dir="2700000" algn="tl">
              <a:srgbClr val="000000"/>
            </a:outerShdw>
          </a:effectLst>
          <a:latin typeface="Lucida Sans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DE741"/>
          </a:solidFill>
          <a:effectLst>
            <a:outerShdw blurRad="38100" dist="38100" dir="2700000" algn="tl">
              <a:srgbClr val="000000"/>
            </a:outerShdw>
          </a:effectLst>
          <a:latin typeface="Lucida Sans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DE741"/>
          </a:solidFill>
          <a:effectLst>
            <a:outerShdw blurRad="38100" dist="38100" dir="2700000" algn="tl">
              <a:srgbClr val="000000"/>
            </a:outerShdw>
          </a:effectLst>
          <a:latin typeface="Lucida Sans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DE741"/>
          </a:solidFill>
          <a:effectLst>
            <a:outerShdw blurRad="38100" dist="38100" dir="2700000" algn="tl">
              <a:srgbClr val="000000"/>
            </a:outerShdw>
          </a:effectLst>
          <a:latin typeface="Lucida Sans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DE741"/>
          </a:solidFill>
          <a:effectLst>
            <a:outerShdw blurRad="38100" dist="38100" dir="2700000" algn="tl">
              <a:srgbClr val="000000"/>
            </a:outerShdw>
          </a:effectLst>
          <a:latin typeface="Lucida Sans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DE741"/>
          </a:solidFill>
          <a:effectLst>
            <a:outerShdw blurRad="38100" dist="38100" dir="2700000" algn="tl">
              <a:srgbClr val="000000"/>
            </a:outerShdw>
          </a:effectLst>
          <a:latin typeface="Lucida Sans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DE741"/>
          </a:solidFill>
          <a:effectLst>
            <a:outerShdw blurRad="38100" dist="38100" dir="2700000" algn="tl">
              <a:srgbClr val="000000"/>
            </a:outerShdw>
          </a:effectLst>
          <a:latin typeface="Lucida Sans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5" rIns="91407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5" rIns="91407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Click to edit Master text styles</a:t>
            </a:r>
          </a:p>
          <a:p>
            <a:pPr lvl="1"/>
            <a:r>
              <a:rPr lang="en-GB" altLang="ja-JP" smtClean="0"/>
              <a:t>Second level</a:t>
            </a:r>
          </a:p>
          <a:p>
            <a:pPr lvl="2"/>
            <a:r>
              <a:rPr lang="en-GB" altLang="ja-JP" smtClean="0"/>
              <a:t>Third level</a:t>
            </a:r>
          </a:p>
          <a:p>
            <a:pPr lvl="3"/>
            <a:r>
              <a:rPr lang="en-GB" altLang="ja-JP" smtClean="0"/>
              <a:t>Fourth level</a:t>
            </a:r>
          </a:p>
          <a:p>
            <a:pPr lvl="4"/>
            <a:r>
              <a:rPr lang="en-GB" altLang="ja-JP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5" rIns="91407" bIns="45705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GB" altLang="ja-JP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5" rIns="91407" bIns="4570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GB" altLang="ja-JP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5" rIns="91407" bIns="4570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153D1C-3D07-4575-87AE-DB438E884658}" type="slidenum">
              <a:rPr kumimoji="0" lang="en-GB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0" lang="en-GB" altLang="ja-JP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A0115"/>
            </a:gs>
            <a:gs pos="100000">
              <a:srgbClr val="14479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reeform 2"/>
          <p:cNvSpPr>
            <a:spLocks/>
          </p:cNvSpPr>
          <p:nvPr/>
        </p:nvSpPr>
        <p:spPr bwMode="hidden">
          <a:xfrm>
            <a:off x="-26988" y="4241800"/>
            <a:ext cx="9144001" cy="2627313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12010B">
                  <a:alpha val="0"/>
                </a:srgbClr>
              </a:gs>
              <a:gs pos="100000">
                <a:schemeClr val="hlink">
                  <a:alpha val="78999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9460" name="Freeform 4"/>
            <p:cNvSpPr>
              <a:spLocks/>
            </p:cNvSpPr>
            <p:nvPr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en-US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9462" name="Freeform 6"/>
              <p:cNvSpPr>
                <a:spLocks/>
              </p:cNvSpPr>
              <p:nvPr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9463" name="Freeform 7"/>
              <p:cNvSpPr>
                <a:spLocks/>
              </p:cNvSpPr>
              <p:nvPr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9464" name="Freeform 8"/>
              <p:cNvSpPr>
                <a:spLocks/>
              </p:cNvSpPr>
              <p:nvPr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9465" name="Freeform 9"/>
              <p:cNvSpPr>
                <a:spLocks/>
              </p:cNvSpPr>
              <p:nvPr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9466" name="Freeform 10"/>
              <p:cNvSpPr>
                <a:spLocks/>
              </p:cNvSpPr>
              <p:nvPr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9467" name="Freeform 11"/>
            <p:cNvSpPr>
              <a:spLocks/>
            </p:cNvSpPr>
            <p:nvPr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9469" name="Freeform 13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470" name="Freeform 14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471" name="Freeform 15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472" name="Freeform 16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473" name="Freeform 17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474" name="Freeform 18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9475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113" y="6453188"/>
            <a:ext cx="375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Lucida Sans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smtClean="0">
              <a:solidFill>
                <a:srgbClr val="FFFFFF"/>
              </a:solidFill>
            </a:endParaRPr>
          </a:p>
        </p:txBody>
      </p:sp>
      <p:sp>
        <p:nvSpPr>
          <p:cNvPr id="19476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778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Lucida Sans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226045-2A33-44F2-A031-8931D2A5289F}" type="slidenum">
              <a:rPr kumimoji="0" lang="en-GB" altLang="ja-JP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0" lang="en-GB" altLang="ja-JP" smtClean="0">
              <a:solidFill>
                <a:srgbClr val="FFFFFF"/>
              </a:solidFill>
            </a:endParaRPr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0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948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438275"/>
            <a:ext cx="82296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9482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-2698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DE74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DE741"/>
          </a:solidFill>
          <a:effectLst>
            <a:outerShdw blurRad="38100" dist="38100" dir="2700000" algn="tl">
              <a:srgbClr val="000000"/>
            </a:outerShdw>
          </a:effectLst>
          <a:latin typeface="Lucida Sans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DE741"/>
          </a:solidFill>
          <a:effectLst>
            <a:outerShdw blurRad="38100" dist="38100" dir="2700000" algn="tl">
              <a:srgbClr val="000000"/>
            </a:outerShdw>
          </a:effectLst>
          <a:latin typeface="Lucida Sans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DE741"/>
          </a:solidFill>
          <a:effectLst>
            <a:outerShdw blurRad="38100" dist="38100" dir="2700000" algn="tl">
              <a:srgbClr val="000000"/>
            </a:outerShdw>
          </a:effectLst>
          <a:latin typeface="Lucida Sans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DE741"/>
          </a:solidFill>
          <a:effectLst>
            <a:outerShdw blurRad="38100" dist="38100" dir="2700000" algn="tl">
              <a:srgbClr val="000000"/>
            </a:outerShdw>
          </a:effectLst>
          <a:latin typeface="Lucida Sans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DE741"/>
          </a:solidFill>
          <a:effectLst>
            <a:outerShdw blurRad="38100" dist="38100" dir="2700000" algn="tl">
              <a:srgbClr val="000000"/>
            </a:outerShdw>
          </a:effectLst>
          <a:latin typeface="Lucida Sans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DE741"/>
          </a:solidFill>
          <a:effectLst>
            <a:outerShdw blurRad="38100" dist="38100" dir="2700000" algn="tl">
              <a:srgbClr val="000000"/>
            </a:outerShdw>
          </a:effectLst>
          <a:latin typeface="Lucida Sans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DE741"/>
          </a:solidFill>
          <a:effectLst>
            <a:outerShdw blurRad="38100" dist="38100" dir="2700000" algn="tl">
              <a:srgbClr val="000000"/>
            </a:outerShdw>
          </a:effectLst>
          <a:latin typeface="Lucida Sans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DE741"/>
          </a:solidFill>
          <a:effectLst>
            <a:outerShdw blurRad="38100" dist="38100" dir="2700000" algn="tl">
              <a:srgbClr val="000000"/>
            </a:outerShdw>
          </a:effectLst>
          <a:latin typeface="Lucida Sans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A0115"/>
            </a:gs>
            <a:gs pos="100000">
              <a:srgbClr val="14479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reeform 2"/>
          <p:cNvSpPr>
            <a:spLocks/>
          </p:cNvSpPr>
          <p:nvPr/>
        </p:nvSpPr>
        <p:spPr bwMode="hidden">
          <a:xfrm>
            <a:off x="-26988" y="4241800"/>
            <a:ext cx="9144001" cy="2627313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12010B">
                  <a:alpha val="0"/>
                </a:srgbClr>
              </a:gs>
              <a:gs pos="100000">
                <a:schemeClr val="hlink">
                  <a:alpha val="78999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9460" name="Freeform 4"/>
            <p:cNvSpPr>
              <a:spLocks/>
            </p:cNvSpPr>
            <p:nvPr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en-US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9462" name="Freeform 6"/>
              <p:cNvSpPr>
                <a:spLocks/>
              </p:cNvSpPr>
              <p:nvPr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9463" name="Freeform 7"/>
              <p:cNvSpPr>
                <a:spLocks/>
              </p:cNvSpPr>
              <p:nvPr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9464" name="Freeform 8"/>
              <p:cNvSpPr>
                <a:spLocks/>
              </p:cNvSpPr>
              <p:nvPr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9465" name="Freeform 9"/>
              <p:cNvSpPr>
                <a:spLocks/>
              </p:cNvSpPr>
              <p:nvPr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9466" name="Freeform 10"/>
              <p:cNvSpPr>
                <a:spLocks/>
              </p:cNvSpPr>
              <p:nvPr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9467" name="Freeform 11"/>
            <p:cNvSpPr>
              <a:spLocks/>
            </p:cNvSpPr>
            <p:nvPr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9469" name="Freeform 13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470" name="Freeform 14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471" name="Freeform 15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472" name="Freeform 16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473" name="Freeform 17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474" name="Freeform 18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9475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113" y="6453188"/>
            <a:ext cx="375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Lucida Sans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smtClean="0">
              <a:solidFill>
                <a:srgbClr val="FFFFFF"/>
              </a:solidFill>
            </a:endParaRPr>
          </a:p>
        </p:txBody>
      </p:sp>
      <p:sp>
        <p:nvSpPr>
          <p:cNvPr id="19476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778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Lucida Sans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226045-2A33-44F2-A031-8931D2A5289F}" type="slidenum">
              <a:rPr kumimoji="0" lang="en-GB" altLang="ja-JP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0" lang="en-GB" altLang="ja-JP" smtClean="0">
              <a:solidFill>
                <a:srgbClr val="FFFFFF"/>
              </a:solidFill>
            </a:endParaRPr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0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948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438275"/>
            <a:ext cx="82296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9482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-2698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DE74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DE741"/>
          </a:solidFill>
          <a:effectLst>
            <a:outerShdw blurRad="38100" dist="38100" dir="2700000" algn="tl">
              <a:srgbClr val="000000"/>
            </a:outerShdw>
          </a:effectLst>
          <a:latin typeface="Lucida Sans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DE741"/>
          </a:solidFill>
          <a:effectLst>
            <a:outerShdw blurRad="38100" dist="38100" dir="2700000" algn="tl">
              <a:srgbClr val="000000"/>
            </a:outerShdw>
          </a:effectLst>
          <a:latin typeface="Lucida Sans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DE741"/>
          </a:solidFill>
          <a:effectLst>
            <a:outerShdw blurRad="38100" dist="38100" dir="2700000" algn="tl">
              <a:srgbClr val="000000"/>
            </a:outerShdw>
          </a:effectLst>
          <a:latin typeface="Lucida Sans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DE741"/>
          </a:solidFill>
          <a:effectLst>
            <a:outerShdw blurRad="38100" dist="38100" dir="2700000" algn="tl">
              <a:srgbClr val="000000"/>
            </a:outerShdw>
          </a:effectLst>
          <a:latin typeface="Lucida Sans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DE741"/>
          </a:solidFill>
          <a:effectLst>
            <a:outerShdw blurRad="38100" dist="38100" dir="2700000" algn="tl">
              <a:srgbClr val="000000"/>
            </a:outerShdw>
          </a:effectLst>
          <a:latin typeface="Lucida Sans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DE741"/>
          </a:solidFill>
          <a:effectLst>
            <a:outerShdw blurRad="38100" dist="38100" dir="2700000" algn="tl">
              <a:srgbClr val="000000"/>
            </a:outerShdw>
          </a:effectLst>
          <a:latin typeface="Lucida Sans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DE741"/>
          </a:solidFill>
          <a:effectLst>
            <a:outerShdw blurRad="38100" dist="38100" dir="2700000" algn="tl">
              <a:srgbClr val="000000"/>
            </a:outerShdw>
          </a:effectLst>
          <a:latin typeface="Lucida Sans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DE741"/>
          </a:solidFill>
          <a:effectLst>
            <a:outerShdw blurRad="38100" dist="38100" dir="2700000" algn="tl">
              <a:srgbClr val="000000"/>
            </a:outerShdw>
          </a:effectLst>
          <a:latin typeface="Lucida Sans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5" rIns="91407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5" rIns="91407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Click to edit Master text styles</a:t>
            </a:r>
          </a:p>
          <a:p>
            <a:pPr lvl="1"/>
            <a:r>
              <a:rPr lang="en-GB" altLang="ja-JP" smtClean="0"/>
              <a:t>Second level</a:t>
            </a:r>
          </a:p>
          <a:p>
            <a:pPr lvl="2"/>
            <a:r>
              <a:rPr lang="en-GB" altLang="ja-JP" smtClean="0"/>
              <a:t>Third level</a:t>
            </a:r>
          </a:p>
          <a:p>
            <a:pPr lvl="3"/>
            <a:r>
              <a:rPr lang="en-GB" altLang="ja-JP" smtClean="0"/>
              <a:t>Fourth level</a:t>
            </a:r>
          </a:p>
          <a:p>
            <a:pPr lvl="4"/>
            <a:r>
              <a:rPr lang="en-GB" altLang="ja-JP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5" rIns="91407" bIns="45705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GB" altLang="ja-JP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5" rIns="91407" bIns="4570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GB" altLang="ja-JP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5" rIns="91407" bIns="4570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A119AC-0ACB-4E25-B36D-6705F596F352}" type="slidenum">
              <a:rPr kumimoji="0" lang="en-GB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0" lang="en-GB" altLang="ja-JP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正方形/長方形 271"/>
          <p:cNvSpPr/>
          <p:nvPr/>
        </p:nvSpPr>
        <p:spPr>
          <a:xfrm>
            <a:off x="0" y="692696"/>
            <a:ext cx="9144000" cy="244827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1256" y="873294"/>
            <a:ext cx="87849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Subaru Flexibly Addressable Integral Field </a:t>
            </a:r>
            <a:r>
              <a:rPr kumimoji="1" lang="en-US" altLang="ja-JP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Spectrographs</a:t>
            </a:r>
            <a:br>
              <a:rPr kumimoji="1" lang="en-US" altLang="ja-JP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kumimoji="1" lang="en-US" altLang="ja-JP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kumimoji="1" lang="en-US" altLang="ja-JP" sz="4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SuFAIFS</a:t>
            </a:r>
            <a:r>
              <a:rPr kumimoji="1" lang="en-US" altLang="ja-JP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1" lang="ja-JP" alt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7" name="テキスト ボックス 266"/>
          <p:cNvSpPr txBox="1"/>
          <p:nvPr/>
        </p:nvSpPr>
        <p:spPr>
          <a:xfrm>
            <a:off x="755576" y="4140369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err="1" smtClean="0">
                <a:latin typeface="Arial" pitchFamily="34" charset="0"/>
                <a:cs typeface="Arial" pitchFamily="34" charset="0"/>
              </a:rPr>
              <a:t>Naoyuki</a:t>
            </a:r>
            <a:r>
              <a:rPr lang="en-US" altLang="ja-JP" sz="3200" dirty="0" smtClean="0">
                <a:latin typeface="Arial" pitchFamily="34" charset="0"/>
                <a:cs typeface="Arial" pitchFamily="34" charset="0"/>
              </a:rPr>
              <a:t> Tamura</a:t>
            </a:r>
            <a:br>
              <a:rPr lang="en-US" altLang="ja-JP" sz="3200" dirty="0" smtClean="0">
                <a:latin typeface="Arial" pitchFamily="34" charset="0"/>
                <a:cs typeface="Arial" pitchFamily="34" charset="0"/>
              </a:rPr>
            </a:br>
            <a:r>
              <a:rPr lang="en-US" altLang="ja-JP" sz="3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altLang="ja-JP" sz="3200" i="1" dirty="0" smtClean="0">
                <a:latin typeface="Arial" pitchFamily="34" charset="0"/>
                <a:cs typeface="Arial" pitchFamily="34" charset="0"/>
              </a:rPr>
              <a:t>Subaru Telescope, NAOJ)</a:t>
            </a:r>
            <a:endParaRPr kumimoji="1" lang="ja-JP" altLang="en-US" sz="3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1" name="テキスト ボックス 270"/>
          <p:cNvSpPr txBox="1"/>
          <p:nvPr/>
        </p:nvSpPr>
        <p:spPr>
          <a:xfrm>
            <a:off x="-18256" y="5488776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600" i="1" dirty="0" smtClean="0">
                <a:latin typeface="Arial" pitchFamily="34" charset="0"/>
                <a:cs typeface="Arial" pitchFamily="34" charset="0"/>
              </a:rPr>
              <a:t>J. R. </a:t>
            </a:r>
            <a:r>
              <a:rPr lang="en-US" altLang="ja-JP" sz="2600" i="1" dirty="0" err="1" smtClean="0">
                <a:latin typeface="Arial" pitchFamily="34" charset="0"/>
                <a:cs typeface="Arial" pitchFamily="34" charset="0"/>
              </a:rPr>
              <a:t>Allington</a:t>
            </a:r>
            <a:r>
              <a:rPr lang="en-US" altLang="ja-JP" sz="2600" i="1" dirty="0" smtClean="0">
                <a:latin typeface="Arial" pitchFamily="34" charset="0"/>
                <a:cs typeface="Arial" pitchFamily="34" charset="0"/>
              </a:rPr>
              <a:t>-Smith, G. J. Murray, “DFS” collaboration </a:t>
            </a:r>
            <a:br>
              <a:rPr lang="en-US" altLang="ja-JP" sz="2600" i="1" dirty="0" smtClean="0">
                <a:latin typeface="Arial" pitchFamily="34" charset="0"/>
                <a:cs typeface="Arial" pitchFamily="34" charset="0"/>
              </a:rPr>
            </a:br>
            <a:r>
              <a:rPr lang="en-US" altLang="ja-JP" sz="2600" i="1" dirty="0" smtClean="0">
                <a:latin typeface="Arial" pitchFamily="34" charset="0"/>
                <a:cs typeface="Arial" pitchFamily="34" charset="0"/>
              </a:rPr>
              <a:t>(Centre for Advanced Instrumentation, Durham Univ., UK)</a:t>
            </a:r>
            <a:endParaRPr kumimoji="1" lang="ja-JP" altLang="en-US" sz="2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18256" y="3140968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~ Concept of a new instrument </a:t>
            </a:r>
            <a:br>
              <a:rPr lang="en-US" altLang="ja-JP" sz="2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ja-JP" sz="2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from a collaboration recently renewed ~</a:t>
            </a:r>
            <a:endParaRPr kumimoji="1" lang="ja-JP" altLang="en-US" sz="26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8"/>
          <p:cNvGrpSpPr>
            <a:grpSpLocks/>
          </p:cNvGrpSpPr>
          <p:nvPr/>
        </p:nvGrpSpPr>
        <p:grpSpPr bwMode="auto">
          <a:xfrm>
            <a:off x="4518025" y="146050"/>
            <a:ext cx="4289425" cy="5926138"/>
            <a:chOff x="2542" y="52"/>
            <a:chExt cx="2958" cy="4087"/>
          </a:xfrm>
        </p:grpSpPr>
        <p:grpSp>
          <p:nvGrpSpPr>
            <p:cNvPr id="3" name="Group 60"/>
            <p:cNvGrpSpPr>
              <a:grpSpLocks/>
            </p:cNvGrpSpPr>
            <p:nvPr/>
          </p:nvGrpSpPr>
          <p:grpSpPr bwMode="auto">
            <a:xfrm>
              <a:off x="4542" y="2932"/>
              <a:ext cx="958" cy="1207"/>
              <a:chOff x="3066" y="2763"/>
              <a:chExt cx="958" cy="1207"/>
            </a:xfrm>
          </p:grpSpPr>
          <p:sp>
            <p:nvSpPr>
              <p:cNvPr id="15463" name="AutoShape 61"/>
              <p:cNvSpPr>
                <a:spLocks noChangeArrowheads="1"/>
              </p:cNvSpPr>
              <p:nvPr/>
            </p:nvSpPr>
            <p:spPr bwMode="auto">
              <a:xfrm>
                <a:off x="3125" y="2777"/>
                <a:ext cx="838" cy="1193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5464" name="AutoShape 62"/>
              <p:cNvSpPr>
                <a:spLocks noChangeArrowheads="1"/>
              </p:cNvSpPr>
              <p:nvPr/>
            </p:nvSpPr>
            <p:spPr bwMode="auto">
              <a:xfrm>
                <a:off x="3228" y="2885"/>
                <a:ext cx="83" cy="15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5465" name="AutoShape 63"/>
              <p:cNvSpPr>
                <a:spLocks noChangeArrowheads="1"/>
              </p:cNvSpPr>
              <p:nvPr/>
            </p:nvSpPr>
            <p:spPr bwMode="auto">
              <a:xfrm>
                <a:off x="3228" y="3058"/>
                <a:ext cx="84" cy="15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5466" name="AutoShape 64"/>
              <p:cNvSpPr>
                <a:spLocks noChangeArrowheads="1"/>
              </p:cNvSpPr>
              <p:nvPr/>
            </p:nvSpPr>
            <p:spPr bwMode="auto">
              <a:xfrm>
                <a:off x="3228" y="3239"/>
                <a:ext cx="84" cy="15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5467" name="AutoShape 65"/>
              <p:cNvSpPr>
                <a:spLocks noChangeArrowheads="1"/>
              </p:cNvSpPr>
              <p:nvPr/>
            </p:nvSpPr>
            <p:spPr bwMode="auto">
              <a:xfrm>
                <a:off x="3228" y="3419"/>
                <a:ext cx="84" cy="15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5468" name="AutoShape 66"/>
              <p:cNvSpPr>
                <a:spLocks noChangeArrowheads="1"/>
              </p:cNvSpPr>
              <p:nvPr/>
            </p:nvSpPr>
            <p:spPr bwMode="auto">
              <a:xfrm>
                <a:off x="3228" y="3606"/>
                <a:ext cx="84" cy="15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5469" name="AutoShape 67"/>
              <p:cNvSpPr>
                <a:spLocks noChangeArrowheads="1"/>
              </p:cNvSpPr>
              <p:nvPr/>
            </p:nvSpPr>
            <p:spPr bwMode="auto">
              <a:xfrm>
                <a:off x="3228" y="3786"/>
                <a:ext cx="84" cy="15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5470" name="AutoShape 68"/>
              <p:cNvSpPr>
                <a:spLocks noChangeArrowheads="1"/>
              </p:cNvSpPr>
              <p:nvPr/>
            </p:nvSpPr>
            <p:spPr bwMode="auto">
              <a:xfrm>
                <a:off x="3756" y="3145"/>
                <a:ext cx="85" cy="15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5471" name="Line 69"/>
              <p:cNvSpPr>
                <a:spLocks noChangeShapeType="1"/>
              </p:cNvSpPr>
              <p:nvPr/>
            </p:nvSpPr>
            <p:spPr bwMode="auto">
              <a:xfrm>
                <a:off x="3841" y="3241"/>
                <a:ext cx="18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5472" name="AutoShape 70"/>
              <p:cNvSpPr>
                <a:spLocks noChangeArrowheads="1"/>
              </p:cNvSpPr>
              <p:nvPr/>
            </p:nvSpPr>
            <p:spPr bwMode="auto">
              <a:xfrm>
                <a:off x="3763" y="3349"/>
                <a:ext cx="85" cy="15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5473" name="Line 71"/>
              <p:cNvSpPr>
                <a:spLocks noChangeShapeType="1"/>
              </p:cNvSpPr>
              <p:nvPr/>
            </p:nvSpPr>
            <p:spPr bwMode="auto">
              <a:xfrm>
                <a:off x="3848" y="3429"/>
                <a:ext cx="1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5474" name="AutoShape 72"/>
              <p:cNvSpPr>
                <a:spLocks noChangeArrowheads="1"/>
              </p:cNvSpPr>
              <p:nvPr/>
            </p:nvSpPr>
            <p:spPr bwMode="auto">
              <a:xfrm>
                <a:off x="3763" y="3551"/>
                <a:ext cx="85" cy="15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5475" name="Line 73"/>
              <p:cNvSpPr>
                <a:spLocks noChangeShapeType="1"/>
              </p:cNvSpPr>
              <p:nvPr/>
            </p:nvSpPr>
            <p:spPr bwMode="auto">
              <a:xfrm>
                <a:off x="3848" y="3631"/>
                <a:ext cx="1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5476" name="Text Box 74"/>
              <p:cNvSpPr txBox="1">
                <a:spLocks noChangeArrowheads="1"/>
              </p:cNvSpPr>
              <p:nvPr/>
            </p:nvSpPr>
            <p:spPr bwMode="auto">
              <a:xfrm>
                <a:off x="3114" y="2763"/>
                <a:ext cx="474" cy="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0" lang="en-GB" altLang="ja-JP" sz="800" i="1" smtClean="0">
                    <a:solidFill>
                      <a:srgbClr val="FFFFFF"/>
                    </a:solidFill>
                    <a:latin typeface="Arial" charset="0"/>
                    <a:ea typeface="ＭＳ Ｐゴシック" charset="-128"/>
                  </a:rPr>
                  <a:t>(1 x m) x n</a:t>
                </a:r>
              </a:p>
            </p:txBody>
          </p:sp>
          <p:sp>
            <p:nvSpPr>
              <p:cNvPr id="15477" name="Text Box 75"/>
              <p:cNvSpPr txBox="1">
                <a:spLocks noChangeArrowheads="1"/>
              </p:cNvSpPr>
              <p:nvPr/>
            </p:nvSpPr>
            <p:spPr bwMode="auto">
              <a:xfrm>
                <a:off x="3588" y="3016"/>
                <a:ext cx="423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0" lang="en-GB" altLang="ja-JP" sz="800" i="1" smtClean="0">
                    <a:solidFill>
                      <a:srgbClr val="FFFFFF"/>
                    </a:solidFill>
                    <a:latin typeface="Arial" charset="0"/>
                    <a:ea typeface="ＭＳ Ｐゴシック" charset="-128"/>
                  </a:rPr>
                  <a:t>(1 x n) x m</a:t>
                </a:r>
              </a:p>
            </p:txBody>
          </p:sp>
          <p:cxnSp>
            <p:nvCxnSpPr>
              <p:cNvPr id="15478" name="AutoShape 76"/>
              <p:cNvCxnSpPr>
                <a:cxnSpLocks noChangeShapeType="1"/>
                <a:stCxn id="15464" idx="3"/>
                <a:endCxn id="15470" idx="1"/>
              </p:cNvCxnSpPr>
              <p:nvPr/>
            </p:nvCxnSpPr>
            <p:spPr bwMode="auto">
              <a:xfrm>
                <a:off x="3311" y="2961"/>
                <a:ext cx="445" cy="26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5479" name="AutoShape 77"/>
              <p:cNvCxnSpPr>
                <a:cxnSpLocks noChangeShapeType="1"/>
                <a:stCxn id="15464" idx="3"/>
                <a:endCxn id="15472" idx="1"/>
              </p:cNvCxnSpPr>
              <p:nvPr/>
            </p:nvCxnSpPr>
            <p:spPr bwMode="auto">
              <a:xfrm>
                <a:off x="3311" y="2961"/>
                <a:ext cx="452" cy="46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5480" name="AutoShape 78"/>
              <p:cNvCxnSpPr>
                <a:cxnSpLocks noChangeShapeType="1"/>
                <a:stCxn id="15464" idx="3"/>
                <a:endCxn id="15474" idx="1"/>
              </p:cNvCxnSpPr>
              <p:nvPr/>
            </p:nvCxnSpPr>
            <p:spPr bwMode="auto">
              <a:xfrm>
                <a:off x="3311" y="2961"/>
                <a:ext cx="452" cy="66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5481" name="AutoShape 79"/>
              <p:cNvCxnSpPr>
                <a:cxnSpLocks noChangeShapeType="1"/>
                <a:stCxn id="15470" idx="1"/>
                <a:endCxn id="15465" idx="3"/>
              </p:cNvCxnSpPr>
              <p:nvPr/>
            </p:nvCxnSpPr>
            <p:spPr bwMode="auto">
              <a:xfrm flipH="1" flipV="1">
                <a:off x="3312" y="3134"/>
                <a:ext cx="444" cy="8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5482" name="AutoShape 80"/>
              <p:cNvCxnSpPr>
                <a:cxnSpLocks noChangeShapeType="1"/>
                <a:stCxn id="15470" idx="1"/>
                <a:endCxn id="15466" idx="3"/>
              </p:cNvCxnSpPr>
              <p:nvPr/>
            </p:nvCxnSpPr>
            <p:spPr bwMode="auto">
              <a:xfrm flipH="1">
                <a:off x="3312" y="3221"/>
                <a:ext cx="444" cy="9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5483" name="AutoShape 81"/>
              <p:cNvCxnSpPr>
                <a:cxnSpLocks noChangeShapeType="1"/>
                <a:stCxn id="15470" idx="1"/>
                <a:endCxn id="15467" idx="3"/>
              </p:cNvCxnSpPr>
              <p:nvPr/>
            </p:nvCxnSpPr>
            <p:spPr bwMode="auto">
              <a:xfrm flipH="1">
                <a:off x="3312" y="3221"/>
                <a:ext cx="444" cy="2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5484" name="AutoShape 82"/>
              <p:cNvCxnSpPr>
                <a:cxnSpLocks noChangeShapeType="1"/>
                <a:stCxn id="15470" idx="1"/>
                <a:endCxn id="15468" idx="3"/>
              </p:cNvCxnSpPr>
              <p:nvPr/>
            </p:nvCxnSpPr>
            <p:spPr bwMode="auto">
              <a:xfrm flipH="1">
                <a:off x="3312" y="3221"/>
                <a:ext cx="444" cy="46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5485" name="AutoShape 83"/>
              <p:cNvCxnSpPr>
                <a:cxnSpLocks noChangeShapeType="1"/>
                <a:stCxn id="15470" idx="1"/>
                <a:endCxn id="15469" idx="3"/>
              </p:cNvCxnSpPr>
              <p:nvPr/>
            </p:nvCxnSpPr>
            <p:spPr bwMode="auto">
              <a:xfrm flipH="1">
                <a:off x="3312" y="3221"/>
                <a:ext cx="444" cy="64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5486" name="AutoShape 84"/>
              <p:cNvCxnSpPr>
                <a:cxnSpLocks noChangeShapeType="1"/>
                <a:stCxn id="15469" idx="3"/>
                <a:endCxn id="15474" idx="1"/>
              </p:cNvCxnSpPr>
              <p:nvPr/>
            </p:nvCxnSpPr>
            <p:spPr bwMode="auto">
              <a:xfrm flipV="1">
                <a:off x="3312" y="3627"/>
                <a:ext cx="451" cy="23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5487" name="AutoShape 85"/>
              <p:cNvCxnSpPr>
                <a:cxnSpLocks noChangeShapeType="1"/>
                <a:stCxn id="15465" idx="3"/>
                <a:endCxn id="15474" idx="1"/>
              </p:cNvCxnSpPr>
              <p:nvPr/>
            </p:nvCxnSpPr>
            <p:spPr bwMode="auto">
              <a:xfrm>
                <a:off x="3312" y="3134"/>
                <a:ext cx="451" cy="49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5488" name="AutoShape 86"/>
              <p:cNvCxnSpPr>
                <a:cxnSpLocks noChangeShapeType="1"/>
                <a:stCxn id="15466" idx="3"/>
                <a:endCxn id="15474" idx="1"/>
              </p:cNvCxnSpPr>
              <p:nvPr/>
            </p:nvCxnSpPr>
            <p:spPr bwMode="auto">
              <a:xfrm>
                <a:off x="3312" y="3315"/>
                <a:ext cx="451" cy="3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5489" name="AutoShape 87"/>
              <p:cNvCxnSpPr>
                <a:cxnSpLocks noChangeShapeType="1"/>
                <a:stCxn id="15467" idx="3"/>
                <a:endCxn id="15474" idx="1"/>
              </p:cNvCxnSpPr>
              <p:nvPr/>
            </p:nvCxnSpPr>
            <p:spPr bwMode="auto">
              <a:xfrm>
                <a:off x="3312" y="3495"/>
                <a:ext cx="451" cy="13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5490" name="AutoShape 88"/>
              <p:cNvCxnSpPr>
                <a:cxnSpLocks noChangeShapeType="1"/>
                <a:stCxn id="15465" idx="3"/>
                <a:endCxn id="15472" idx="1"/>
              </p:cNvCxnSpPr>
              <p:nvPr/>
            </p:nvCxnSpPr>
            <p:spPr bwMode="auto">
              <a:xfrm>
                <a:off x="3312" y="3134"/>
                <a:ext cx="451" cy="29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5491" name="AutoShape 89"/>
              <p:cNvCxnSpPr>
                <a:cxnSpLocks noChangeShapeType="1"/>
                <a:stCxn id="15468" idx="3"/>
                <a:endCxn id="15474" idx="1"/>
              </p:cNvCxnSpPr>
              <p:nvPr/>
            </p:nvCxnSpPr>
            <p:spPr bwMode="auto">
              <a:xfrm flipV="1">
                <a:off x="3312" y="3627"/>
                <a:ext cx="451" cy="5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5492" name="AutoShape 90"/>
              <p:cNvCxnSpPr>
                <a:cxnSpLocks noChangeShapeType="1"/>
                <a:stCxn id="15466" idx="3"/>
                <a:endCxn id="15472" idx="1"/>
              </p:cNvCxnSpPr>
              <p:nvPr/>
            </p:nvCxnSpPr>
            <p:spPr bwMode="auto">
              <a:xfrm>
                <a:off x="3312" y="3315"/>
                <a:ext cx="451" cy="11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5493" name="AutoShape 91"/>
              <p:cNvCxnSpPr>
                <a:cxnSpLocks noChangeShapeType="1"/>
                <a:stCxn id="15467" idx="3"/>
                <a:endCxn id="15472" idx="1"/>
              </p:cNvCxnSpPr>
              <p:nvPr/>
            </p:nvCxnSpPr>
            <p:spPr bwMode="auto">
              <a:xfrm flipV="1">
                <a:off x="3312" y="3425"/>
                <a:ext cx="451" cy="7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5494" name="AutoShape 92"/>
              <p:cNvCxnSpPr>
                <a:cxnSpLocks noChangeShapeType="1"/>
                <a:stCxn id="15468" idx="3"/>
                <a:endCxn id="15472" idx="1"/>
              </p:cNvCxnSpPr>
              <p:nvPr/>
            </p:nvCxnSpPr>
            <p:spPr bwMode="auto">
              <a:xfrm flipV="1">
                <a:off x="3312" y="3425"/>
                <a:ext cx="451" cy="25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5495" name="AutoShape 93"/>
              <p:cNvCxnSpPr>
                <a:cxnSpLocks noChangeShapeType="1"/>
                <a:stCxn id="15469" idx="3"/>
                <a:endCxn id="15472" idx="1"/>
              </p:cNvCxnSpPr>
              <p:nvPr/>
            </p:nvCxnSpPr>
            <p:spPr bwMode="auto">
              <a:xfrm flipV="1">
                <a:off x="3312" y="3425"/>
                <a:ext cx="451" cy="43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5496" name="Line 94"/>
              <p:cNvSpPr>
                <a:spLocks noChangeShapeType="1"/>
              </p:cNvSpPr>
              <p:nvPr/>
            </p:nvSpPr>
            <p:spPr bwMode="auto">
              <a:xfrm>
                <a:off x="3066" y="2975"/>
                <a:ext cx="1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5497" name="Line 95"/>
              <p:cNvSpPr>
                <a:spLocks noChangeShapeType="1"/>
              </p:cNvSpPr>
              <p:nvPr/>
            </p:nvSpPr>
            <p:spPr bwMode="auto">
              <a:xfrm>
                <a:off x="3073" y="3134"/>
                <a:ext cx="1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5498" name="Line 96"/>
              <p:cNvSpPr>
                <a:spLocks noChangeShapeType="1"/>
              </p:cNvSpPr>
              <p:nvPr/>
            </p:nvSpPr>
            <p:spPr bwMode="auto">
              <a:xfrm>
                <a:off x="3073" y="3314"/>
                <a:ext cx="1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5499" name="Line 97"/>
              <p:cNvSpPr>
                <a:spLocks noChangeShapeType="1"/>
              </p:cNvSpPr>
              <p:nvPr/>
            </p:nvSpPr>
            <p:spPr bwMode="auto">
              <a:xfrm>
                <a:off x="3066" y="3861"/>
                <a:ext cx="1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5500" name="Line 98"/>
              <p:cNvSpPr>
                <a:spLocks noChangeShapeType="1"/>
              </p:cNvSpPr>
              <p:nvPr/>
            </p:nvSpPr>
            <p:spPr bwMode="auto">
              <a:xfrm>
                <a:off x="3073" y="3683"/>
                <a:ext cx="1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5501" name="Line 99"/>
              <p:cNvSpPr>
                <a:spLocks noChangeShapeType="1"/>
              </p:cNvSpPr>
              <p:nvPr/>
            </p:nvSpPr>
            <p:spPr bwMode="auto">
              <a:xfrm>
                <a:off x="3073" y="3495"/>
                <a:ext cx="1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4" name="Group 147"/>
            <p:cNvGrpSpPr>
              <a:grpSpLocks/>
            </p:cNvGrpSpPr>
            <p:nvPr/>
          </p:nvGrpSpPr>
          <p:grpSpPr bwMode="auto">
            <a:xfrm>
              <a:off x="2542" y="52"/>
              <a:ext cx="2690" cy="3663"/>
              <a:chOff x="2542" y="52"/>
              <a:chExt cx="2690" cy="3663"/>
            </a:xfrm>
          </p:grpSpPr>
          <p:sp>
            <p:nvSpPr>
              <p:cNvPr id="173199" name="Rectangle 143"/>
              <p:cNvSpPr>
                <a:spLocks noChangeArrowheads="1"/>
              </p:cNvSpPr>
              <p:nvPr/>
            </p:nvSpPr>
            <p:spPr bwMode="auto">
              <a:xfrm rot="-10800000">
                <a:off x="4891" y="1156"/>
                <a:ext cx="340" cy="1567"/>
              </a:xfrm>
              <a:prstGeom prst="rect">
                <a:avLst/>
              </a:prstGeom>
              <a:solidFill>
                <a:srgbClr val="34BC4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>
                    <a:solidFill>
                      <a:srgbClr val="04550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ea typeface="ＭＳ Ｐゴシック" charset="-128"/>
                  </a:rPr>
                  <a:t>Output field: </a:t>
                </a:r>
                <a:r>
                  <a:rPr kumimoji="0" lang="en-US" i="1">
                    <a:solidFill>
                      <a:srgbClr val="04550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ea typeface="ＭＳ Ｐゴシック" charset="-128"/>
                  </a:rPr>
                  <a:t>m</a:t>
                </a:r>
                <a:r>
                  <a:rPr kumimoji="0" lang="en-US">
                    <a:solidFill>
                      <a:srgbClr val="04550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ea typeface="ＭＳ Ｐゴシック" charset="-128"/>
                  </a:rPr>
                  <a:t> points</a:t>
                </a:r>
              </a:p>
            </p:txBody>
          </p:sp>
          <p:sp>
            <p:nvSpPr>
              <p:cNvPr id="173198" name="Rectangle 142"/>
              <p:cNvSpPr>
                <a:spLocks noChangeArrowheads="1"/>
              </p:cNvSpPr>
              <p:nvPr/>
            </p:nvSpPr>
            <p:spPr bwMode="auto">
              <a:xfrm rot="-10800000">
                <a:off x="2542" y="355"/>
                <a:ext cx="370" cy="3330"/>
              </a:xfrm>
              <a:prstGeom prst="rect">
                <a:avLst/>
              </a:prstGeom>
              <a:solidFill>
                <a:srgbClr val="22C7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>
                    <a:solidFill>
                      <a:srgbClr val="104A8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ea typeface="ＭＳ Ｐゴシック" charset="-128"/>
                  </a:rPr>
                  <a:t>Input field: </a:t>
                </a:r>
                <a:r>
                  <a:rPr kumimoji="0" lang="en-US" i="1">
                    <a:solidFill>
                      <a:srgbClr val="104A8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ea typeface="ＭＳ Ｐゴシック" charset="-128"/>
                  </a:rPr>
                  <a:t>n</a:t>
                </a:r>
                <a:r>
                  <a:rPr kumimoji="0" lang="en-US" i="1" baseline="30000">
                    <a:solidFill>
                      <a:srgbClr val="104A8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ea typeface="ＭＳ Ｐゴシック" charset="-128"/>
                  </a:rPr>
                  <a:t>2</a:t>
                </a:r>
                <a:r>
                  <a:rPr kumimoji="0" lang="en-US" i="1">
                    <a:solidFill>
                      <a:srgbClr val="104A8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ea typeface="ＭＳ Ｐゴシック" charset="-128"/>
                  </a:rPr>
                  <a:t> </a:t>
                </a:r>
                <a:r>
                  <a:rPr kumimoji="0" lang="en-US">
                    <a:solidFill>
                      <a:srgbClr val="104A8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ea typeface="ＭＳ Ｐゴシック" charset="-128"/>
                  </a:rPr>
                  <a:t>points</a:t>
                </a:r>
              </a:p>
            </p:txBody>
          </p:sp>
          <p:grpSp>
            <p:nvGrpSpPr>
              <p:cNvPr id="5" name="Group 2"/>
              <p:cNvGrpSpPr>
                <a:grpSpLocks/>
              </p:cNvGrpSpPr>
              <p:nvPr/>
            </p:nvGrpSpPr>
            <p:grpSpPr bwMode="auto">
              <a:xfrm>
                <a:off x="2921" y="307"/>
                <a:ext cx="624" cy="528"/>
                <a:chOff x="240" y="384"/>
                <a:chExt cx="624" cy="528"/>
              </a:xfrm>
            </p:grpSpPr>
            <p:sp>
              <p:nvSpPr>
                <p:cNvPr id="15455" name="AutoShape 3"/>
                <p:cNvSpPr>
                  <a:spLocks noChangeArrowheads="1"/>
                </p:cNvSpPr>
                <p:nvPr/>
              </p:nvSpPr>
              <p:spPr bwMode="auto">
                <a:xfrm>
                  <a:off x="474" y="384"/>
                  <a:ext cx="390" cy="52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5456" name="Line 4"/>
                <p:cNvSpPr>
                  <a:spLocks noChangeShapeType="1"/>
                </p:cNvSpPr>
                <p:nvPr/>
              </p:nvSpPr>
              <p:spPr bwMode="auto">
                <a:xfrm>
                  <a:off x="240" y="483"/>
                  <a:ext cx="2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ja-JP" alt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5457" name="Line 5"/>
                <p:cNvSpPr>
                  <a:spLocks noChangeShapeType="1"/>
                </p:cNvSpPr>
                <p:nvPr/>
              </p:nvSpPr>
              <p:spPr bwMode="auto">
                <a:xfrm>
                  <a:off x="240" y="549"/>
                  <a:ext cx="2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ja-JP" alt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5458" name="Line 6"/>
                <p:cNvSpPr>
                  <a:spLocks noChangeShapeType="1"/>
                </p:cNvSpPr>
                <p:nvPr/>
              </p:nvSpPr>
              <p:spPr bwMode="auto">
                <a:xfrm>
                  <a:off x="240" y="615"/>
                  <a:ext cx="2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ja-JP" alt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5459" name="Line 7"/>
                <p:cNvSpPr>
                  <a:spLocks noChangeShapeType="1"/>
                </p:cNvSpPr>
                <p:nvPr/>
              </p:nvSpPr>
              <p:spPr bwMode="auto">
                <a:xfrm>
                  <a:off x="240" y="681"/>
                  <a:ext cx="2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ja-JP" alt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5460" name="Line 8"/>
                <p:cNvSpPr>
                  <a:spLocks noChangeShapeType="1"/>
                </p:cNvSpPr>
                <p:nvPr/>
              </p:nvSpPr>
              <p:spPr bwMode="auto">
                <a:xfrm>
                  <a:off x="240" y="747"/>
                  <a:ext cx="2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ja-JP" alt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5461" name="Line 9"/>
                <p:cNvSpPr>
                  <a:spLocks noChangeShapeType="1"/>
                </p:cNvSpPr>
                <p:nvPr/>
              </p:nvSpPr>
              <p:spPr bwMode="auto">
                <a:xfrm>
                  <a:off x="240" y="813"/>
                  <a:ext cx="2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ja-JP" alt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7306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576" y="432"/>
                  <a:ext cx="189" cy="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kumimoji="0" lang="en-GB" sz="1200" i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  <a:ea typeface="ＭＳ Ｐゴシック" charset="-128"/>
                    </a:rPr>
                    <a:t>n x m</a:t>
                  </a:r>
                </a:p>
              </p:txBody>
            </p:sp>
          </p:grpSp>
          <p:grpSp>
            <p:nvGrpSpPr>
              <p:cNvPr id="6" name="Group 11"/>
              <p:cNvGrpSpPr>
                <a:grpSpLocks/>
              </p:cNvGrpSpPr>
              <p:nvPr/>
            </p:nvGrpSpPr>
            <p:grpSpPr bwMode="auto">
              <a:xfrm>
                <a:off x="2921" y="883"/>
                <a:ext cx="624" cy="528"/>
                <a:chOff x="240" y="384"/>
                <a:chExt cx="624" cy="528"/>
              </a:xfrm>
            </p:grpSpPr>
            <p:sp>
              <p:nvSpPr>
                <p:cNvPr id="15447" name="AutoShape 12"/>
                <p:cNvSpPr>
                  <a:spLocks noChangeArrowheads="1"/>
                </p:cNvSpPr>
                <p:nvPr/>
              </p:nvSpPr>
              <p:spPr bwMode="auto">
                <a:xfrm>
                  <a:off x="474" y="384"/>
                  <a:ext cx="390" cy="52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5448" name="Line 13"/>
                <p:cNvSpPr>
                  <a:spLocks noChangeShapeType="1"/>
                </p:cNvSpPr>
                <p:nvPr/>
              </p:nvSpPr>
              <p:spPr bwMode="auto">
                <a:xfrm>
                  <a:off x="240" y="483"/>
                  <a:ext cx="2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ja-JP" alt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5449" name="Line 14"/>
                <p:cNvSpPr>
                  <a:spLocks noChangeShapeType="1"/>
                </p:cNvSpPr>
                <p:nvPr/>
              </p:nvSpPr>
              <p:spPr bwMode="auto">
                <a:xfrm>
                  <a:off x="240" y="549"/>
                  <a:ext cx="2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ja-JP" alt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5450" name="Line 15"/>
                <p:cNvSpPr>
                  <a:spLocks noChangeShapeType="1"/>
                </p:cNvSpPr>
                <p:nvPr/>
              </p:nvSpPr>
              <p:spPr bwMode="auto">
                <a:xfrm>
                  <a:off x="240" y="615"/>
                  <a:ext cx="2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ja-JP" alt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5451" name="Line 16"/>
                <p:cNvSpPr>
                  <a:spLocks noChangeShapeType="1"/>
                </p:cNvSpPr>
                <p:nvPr/>
              </p:nvSpPr>
              <p:spPr bwMode="auto">
                <a:xfrm>
                  <a:off x="240" y="681"/>
                  <a:ext cx="2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ja-JP" alt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5452" name="Line 17"/>
                <p:cNvSpPr>
                  <a:spLocks noChangeShapeType="1"/>
                </p:cNvSpPr>
                <p:nvPr/>
              </p:nvSpPr>
              <p:spPr bwMode="auto">
                <a:xfrm>
                  <a:off x="240" y="747"/>
                  <a:ext cx="2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ja-JP" alt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5453" name="Line 18"/>
                <p:cNvSpPr>
                  <a:spLocks noChangeShapeType="1"/>
                </p:cNvSpPr>
                <p:nvPr/>
              </p:nvSpPr>
              <p:spPr bwMode="auto">
                <a:xfrm>
                  <a:off x="240" y="813"/>
                  <a:ext cx="2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ja-JP" alt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7307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576" y="432"/>
                  <a:ext cx="189" cy="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kumimoji="0" lang="en-GB" sz="1200" i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  <a:ea typeface="ＭＳ Ｐゴシック" charset="-128"/>
                    </a:rPr>
                    <a:t>n x m</a:t>
                  </a:r>
                </a:p>
              </p:txBody>
            </p:sp>
          </p:grpSp>
          <p:grpSp>
            <p:nvGrpSpPr>
              <p:cNvPr id="7" name="Group 20"/>
              <p:cNvGrpSpPr>
                <a:grpSpLocks/>
              </p:cNvGrpSpPr>
              <p:nvPr/>
            </p:nvGrpSpPr>
            <p:grpSpPr bwMode="auto">
              <a:xfrm>
                <a:off x="2921" y="1459"/>
                <a:ext cx="624" cy="528"/>
                <a:chOff x="240" y="384"/>
                <a:chExt cx="624" cy="528"/>
              </a:xfrm>
            </p:grpSpPr>
            <p:sp>
              <p:nvSpPr>
                <p:cNvPr id="15439" name="AutoShape 21"/>
                <p:cNvSpPr>
                  <a:spLocks noChangeArrowheads="1"/>
                </p:cNvSpPr>
                <p:nvPr/>
              </p:nvSpPr>
              <p:spPr bwMode="auto">
                <a:xfrm>
                  <a:off x="474" y="384"/>
                  <a:ext cx="390" cy="52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5440" name="Line 22"/>
                <p:cNvSpPr>
                  <a:spLocks noChangeShapeType="1"/>
                </p:cNvSpPr>
                <p:nvPr/>
              </p:nvSpPr>
              <p:spPr bwMode="auto">
                <a:xfrm>
                  <a:off x="240" y="483"/>
                  <a:ext cx="2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ja-JP" alt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5441" name="Line 23"/>
                <p:cNvSpPr>
                  <a:spLocks noChangeShapeType="1"/>
                </p:cNvSpPr>
                <p:nvPr/>
              </p:nvSpPr>
              <p:spPr bwMode="auto">
                <a:xfrm>
                  <a:off x="240" y="549"/>
                  <a:ext cx="2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ja-JP" alt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5442" name="Line 24"/>
                <p:cNvSpPr>
                  <a:spLocks noChangeShapeType="1"/>
                </p:cNvSpPr>
                <p:nvPr/>
              </p:nvSpPr>
              <p:spPr bwMode="auto">
                <a:xfrm>
                  <a:off x="240" y="615"/>
                  <a:ext cx="2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ja-JP" alt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5443" name="Line 25"/>
                <p:cNvSpPr>
                  <a:spLocks noChangeShapeType="1"/>
                </p:cNvSpPr>
                <p:nvPr/>
              </p:nvSpPr>
              <p:spPr bwMode="auto">
                <a:xfrm>
                  <a:off x="240" y="681"/>
                  <a:ext cx="2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ja-JP" alt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5444" name="Line 26"/>
                <p:cNvSpPr>
                  <a:spLocks noChangeShapeType="1"/>
                </p:cNvSpPr>
                <p:nvPr/>
              </p:nvSpPr>
              <p:spPr bwMode="auto">
                <a:xfrm>
                  <a:off x="240" y="747"/>
                  <a:ext cx="2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ja-JP" alt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5445" name="Line 27"/>
                <p:cNvSpPr>
                  <a:spLocks noChangeShapeType="1"/>
                </p:cNvSpPr>
                <p:nvPr/>
              </p:nvSpPr>
              <p:spPr bwMode="auto">
                <a:xfrm>
                  <a:off x="240" y="813"/>
                  <a:ext cx="2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ja-JP" alt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7308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576" y="432"/>
                  <a:ext cx="190" cy="4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kumimoji="0" lang="en-GB" sz="1200" i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  <a:ea typeface="ＭＳ Ｐゴシック" charset="-128"/>
                    </a:rPr>
                    <a:t>n x m</a:t>
                  </a:r>
                </a:p>
              </p:txBody>
            </p:sp>
          </p:grpSp>
          <p:sp>
            <p:nvSpPr>
              <p:cNvPr id="15373" name="AutoShape 29"/>
              <p:cNvSpPr>
                <a:spLocks noChangeArrowheads="1"/>
              </p:cNvSpPr>
              <p:nvPr/>
            </p:nvSpPr>
            <p:spPr bwMode="auto">
              <a:xfrm>
                <a:off x="3155" y="2035"/>
                <a:ext cx="390" cy="528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5374" name="Line 30"/>
              <p:cNvSpPr>
                <a:spLocks noChangeShapeType="1"/>
              </p:cNvSpPr>
              <p:nvPr/>
            </p:nvSpPr>
            <p:spPr bwMode="auto">
              <a:xfrm>
                <a:off x="2921" y="2134"/>
                <a:ext cx="23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5375" name="Line 31"/>
              <p:cNvSpPr>
                <a:spLocks noChangeShapeType="1"/>
              </p:cNvSpPr>
              <p:nvPr/>
            </p:nvSpPr>
            <p:spPr bwMode="auto">
              <a:xfrm>
                <a:off x="2921" y="2200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5376" name="Line 32"/>
              <p:cNvSpPr>
                <a:spLocks noChangeShapeType="1"/>
              </p:cNvSpPr>
              <p:nvPr/>
            </p:nvSpPr>
            <p:spPr bwMode="auto">
              <a:xfrm>
                <a:off x="2921" y="2266"/>
                <a:ext cx="23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5377" name="Line 33"/>
              <p:cNvSpPr>
                <a:spLocks noChangeShapeType="1"/>
              </p:cNvSpPr>
              <p:nvPr/>
            </p:nvSpPr>
            <p:spPr bwMode="auto">
              <a:xfrm>
                <a:off x="2921" y="2332"/>
                <a:ext cx="23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5378" name="Line 34"/>
              <p:cNvSpPr>
                <a:spLocks noChangeShapeType="1"/>
              </p:cNvSpPr>
              <p:nvPr/>
            </p:nvSpPr>
            <p:spPr bwMode="auto">
              <a:xfrm>
                <a:off x="2921" y="2398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5379" name="Line 35"/>
              <p:cNvSpPr>
                <a:spLocks noChangeShapeType="1"/>
              </p:cNvSpPr>
              <p:nvPr/>
            </p:nvSpPr>
            <p:spPr bwMode="auto">
              <a:xfrm>
                <a:off x="2921" y="2464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73092" name="Text Box 36"/>
              <p:cNvSpPr txBox="1">
                <a:spLocks noChangeArrowheads="1"/>
              </p:cNvSpPr>
              <p:nvPr/>
            </p:nvSpPr>
            <p:spPr bwMode="auto">
              <a:xfrm>
                <a:off x="3257" y="2083"/>
                <a:ext cx="192" cy="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kumimoji="0" lang="en-GB" sz="1200" i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ea typeface="ＭＳ Ｐゴシック" charset="-128"/>
                  </a:rPr>
                  <a:t>n x m</a:t>
                </a:r>
              </a:p>
            </p:txBody>
          </p:sp>
          <p:grpSp>
            <p:nvGrpSpPr>
              <p:cNvPr id="8" name="Group 37"/>
              <p:cNvGrpSpPr>
                <a:grpSpLocks/>
              </p:cNvGrpSpPr>
              <p:nvPr/>
            </p:nvGrpSpPr>
            <p:grpSpPr bwMode="auto">
              <a:xfrm>
                <a:off x="2921" y="2611"/>
                <a:ext cx="624" cy="528"/>
                <a:chOff x="240" y="384"/>
                <a:chExt cx="624" cy="528"/>
              </a:xfrm>
            </p:grpSpPr>
            <p:sp>
              <p:nvSpPr>
                <p:cNvPr id="15431" name="AutoShape 38"/>
                <p:cNvSpPr>
                  <a:spLocks noChangeArrowheads="1"/>
                </p:cNvSpPr>
                <p:nvPr/>
              </p:nvSpPr>
              <p:spPr bwMode="auto">
                <a:xfrm>
                  <a:off x="474" y="384"/>
                  <a:ext cx="390" cy="52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5432" name="Line 39"/>
                <p:cNvSpPr>
                  <a:spLocks noChangeShapeType="1"/>
                </p:cNvSpPr>
                <p:nvPr/>
              </p:nvSpPr>
              <p:spPr bwMode="auto">
                <a:xfrm>
                  <a:off x="240" y="483"/>
                  <a:ext cx="2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ja-JP" alt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5433" name="Line 40"/>
                <p:cNvSpPr>
                  <a:spLocks noChangeShapeType="1"/>
                </p:cNvSpPr>
                <p:nvPr/>
              </p:nvSpPr>
              <p:spPr bwMode="auto">
                <a:xfrm>
                  <a:off x="240" y="549"/>
                  <a:ext cx="2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ja-JP" alt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5434" name="Line 41"/>
                <p:cNvSpPr>
                  <a:spLocks noChangeShapeType="1"/>
                </p:cNvSpPr>
                <p:nvPr/>
              </p:nvSpPr>
              <p:spPr bwMode="auto">
                <a:xfrm>
                  <a:off x="240" y="615"/>
                  <a:ext cx="2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ja-JP" alt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5435" name="Line 42"/>
                <p:cNvSpPr>
                  <a:spLocks noChangeShapeType="1"/>
                </p:cNvSpPr>
                <p:nvPr/>
              </p:nvSpPr>
              <p:spPr bwMode="auto">
                <a:xfrm>
                  <a:off x="240" y="681"/>
                  <a:ext cx="2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ja-JP" alt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5436" name="Line 43"/>
                <p:cNvSpPr>
                  <a:spLocks noChangeShapeType="1"/>
                </p:cNvSpPr>
                <p:nvPr/>
              </p:nvSpPr>
              <p:spPr bwMode="auto">
                <a:xfrm>
                  <a:off x="240" y="747"/>
                  <a:ext cx="2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ja-JP" alt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5437" name="Line 44"/>
                <p:cNvSpPr>
                  <a:spLocks noChangeShapeType="1"/>
                </p:cNvSpPr>
                <p:nvPr/>
              </p:nvSpPr>
              <p:spPr bwMode="auto">
                <a:xfrm>
                  <a:off x="240" y="813"/>
                  <a:ext cx="2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ja-JP" alt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73101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576" y="436"/>
                  <a:ext cx="189" cy="4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kumimoji="0" lang="en-GB" sz="1200" i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  <a:ea typeface="ＭＳ Ｐゴシック" charset="-128"/>
                    </a:rPr>
                    <a:t>nxm</a:t>
                  </a:r>
                </a:p>
              </p:txBody>
            </p:sp>
          </p:grpSp>
          <p:grpSp>
            <p:nvGrpSpPr>
              <p:cNvPr id="9" name="Group 46"/>
              <p:cNvGrpSpPr>
                <a:grpSpLocks/>
              </p:cNvGrpSpPr>
              <p:nvPr/>
            </p:nvGrpSpPr>
            <p:grpSpPr bwMode="auto">
              <a:xfrm>
                <a:off x="2921" y="3187"/>
                <a:ext cx="624" cy="528"/>
                <a:chOff x="240" y="384"/>
                <a:chExt cx="624" cy="528"/>
              </a:xfrm>
            </p:grpSpPr>
            <p:sp>
              <p:nvSpPr>
                <p:cNvPr id="15423" name="AutoShape 47"/>
                <p:cNvSpPr>
                  <a:spLocks noChangeArrowheads="1"/>
                </p:cNvSpPr>
                <p:nvPr/>
              </p:nvSpPr>
              <p:spPr bwMode="auto">
                <a:xfrm>
                  <a:off x="474" y="384"/>
                  <a:ext cx="390" cy="52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5424" name="Line 48"/>
                <p:cNvSpPr>
                  <a:spLocks noChangeShapeType="1"/>
                </p:cNvSpPr>
                <p:nvPr/>
              </p:nvSpPr>
              <p:spPr bwMode="auto">
                <a:xfrm>
                  <a:off x="240" y="483"/>
                  <a:ext cx="2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ja-JP" alt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5425" name="Line 49"/>
                <p:cNvSpPr>
                  <a:spLocks noChangeShapeType="1"/>
                </p:cNvSpPr>
                <p:nvPr/>
              </p:nvSpPr>
              <p:spPr bwMode="auto">
                <a:xfrm>
                  <a:off x="240" y="549"/>
                  <a:ext cx="2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ja-JP" alt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5426" name="Line 50"/>
                <p:cNvSpPr>
                  <a:spLocks noChangeShapeType="1"/>
                </p:cNvSpPr>
                <p:nvPr/>
              </p:nvSpPr>
              <p:spPr bwMode="auto">
                <a:xfrm>
                  <a:off x="240" y="615"/>
                  <a:ext cx="2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ja-JP" alt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5427" name="Line 51"/>
                <p:cNvSpPr>
                  <a:spLocks noChangeShapeType="1"/>
                </p:cNvSpPr>
                <p:nvPr/>
              </p:nvSpPr>
              <p:spPr bwMode="auto">
                <a:xfrm>
                  <a:off x="240" y="681"/>
                  <a:ext cx="2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ja-JP" alt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5428" name="Line 52"/>
                <p:cNvSpPr>
                  <a:spLocks noChangeShapeType="1"/>
                </p:cNvSpPr>
                <p:nvPr/>
              </p:nvSpPr>
              <p:spPr bwMode="auto">
                <a:xfrm>
                  <a:off x="240" y="747"/>
                  <a:ext cx="2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ja-JP" alt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5429" name="Line 53"/>
                <p:cNvSpPr>
                  <a:spLocks noChangeShapeType="1"/>
                </p:cNvSpPr>
                <p:nvPr/>
              </p:nvSpPr>
              <p:spPr bwMode="auto">
                <a:xfrm>
                  <a:off x="240" y="813"/>
                  <a:ext cx="2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ja-JP" alt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73110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576" y="436"/>
                  <a:ext cx="189" cy="4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kumimoji="0" lang="en-GB" sz="1200" i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  <a:ea typeface="ＭＳ Ｐゴシック" charset="-128"/>
                    </a:rPr>
                    <a:t>n x m</a:t>
                  </a:r>
                </a:p>
              </p:txBody>
            </p:sp>
          </p:grpSp>
          <p:grpSp>
            <p:nvGrpSpPr>
              <p:cNvPr id="10" name="Group 55"/>
              <p:cNvGrpSpPr>
                <a:grpSpLocks/>
              </p:cNvGrpSpPr>
              <p:nvPr/>
            </p:nvGrpSpPr>
            <p:grpSpPr bwMode="auto">
              <a:xfrm>
                <a:off x="2886" y="2108"/>
                <a:ext cx="68" cy="273"/>
                <a:chOff x="2886" y="2108"/>
                <a:chExt cx="68" cy="273"/>
              </a:xfrm>
            </p:grpSpPr>
            <p:sp>
              <p:nvSpPr>
                <p:cNvPr id="15420" name="Oval 56"/>
                <p:cNvSpPr>
                  <a:spLocks noChangeArrowheads="1"/>
                </p:cNvSpPr>
                <p:nvPr/>
              </p:nvSpPr>
              <p:spPr bwMode="auto">
                <a:xfrm>
                  <a:off x="2886" y="2313"/>
                  <a:ext cx="68" cy="6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5421" name="Oval 57"/>
                <p:cNvSpPr>
                  <a:spLocks noChangeArrowheads="1"/>
                </p:cNvSpPr>
                <p:nvPr/>
              </p:nvSpPr>
              <p:spPr bwMode="auto">
                <a:xfrm>
                  <a:off x="2886" y="2108"/>
                  <a:ext cx="68" cy="6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5422" name="Oval 58"/>
                <p:cNvSpPr>
                  <a:spLocks noChangeArrowheads="1"/>
                </p:cNvSpPr>
                <p:nvPr/>
              </p:nvSpPr>
              <p:spPr bwMode="auto">
                <a:xfrm>
                  <a:off x="2886" y="2232"/>
                  <a:ext cx="68" cy="6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5384" name="Text Box 59"/>
              <p:cNvSpPr txBox="1">
                <a:spLocks noChangeArrowheads="1"/>
              </p:cNvSpPr>
              <p:nvPr/>
            </p:nvSpPr>
            <p:spPr bwMode="auto">
              <a:xfrm>
                <a:off x="3171" y="52"/>
                <a:ext cx="361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2000" i="1" smtClean="0">
                    <a:solidFill>
                      <a:srgbClr val="FFFFFF"/>
                    </a:solidFill>
                    <a:latin typeface="Arial" charset="0"/>
                    <a:ea typeface="ＭＳ Ｐゴシック" charset="-128"/>
                  </a:rPr>
                  <a:t>n x</a:t>
                </a:r>
              </a:p>
            </p:txBody>
          </p:sp>
          <p:cxnSp>
            <p:nvCxnSpPr>
              <p:cNvPr id="15385" name="AutoShape 101"/>
              <p:cNvCxnSpPr>
                <a:cxnSpLocks noChangeShapeType="1"/>
                <a:stCxn id="15455" idx="3"/>
                <a:endCxn id="15418" idx="1"/>
              </p:cNvCxnSpPr>
              <p:nvPr/>
            </p:nvCxnSpPr>
            <p:spPr bwMode="auto">
              <a:xfrm>
                <a:off x="3545" y="571"/>
                <a:ext cx="705" cy="82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5386" name="AutoShape 102"/>
              <p:cNvCxnSpPr>
                <a:cxnSpLocks noChangeShapeType="1"/>
                <a:stCxn id="15455" idx="3"/>
                <a:endCxn id="15416" idx="1"/>
              </p:cNvCxnSpPr>
              <p:nvPr/>
            </p:nvCxnSpPr>
            <p:spPr bwMode="auto">
              <a:xfrm>
                <a:off x="3545" y="571"/>
                <a:ext cx="705" cy="139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5387" name="AutoShape 103"/>
              <p:cNvCxnSpPr>
                <a:cxnSpLocks noChangeShapeType="1"/>
                <a:stCxn id="15455" idx="3"/>
                <a:endCxn id="15414" idx="1"/>
              </p:cNvCxnSpPr>
              <p:nvPr/>
            </p:nvCxnSpPr>
            <p:spPr bwMode="auto">
              <a:xfrm>
                <a:off x="3545" y="571"/>
                <a:ext cx="705" cy="197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5388" name="AutoShape 104"/>
              <p:cNvCxnSpPr>
                <a:cxnSpLocks noChangeShapeType="1"/>
                <a:stCxn id="15418" idx="1"/>
                <a:endCxn id="15447" idx="3"/>
              </p:cNvCxnSpPr>
              <p:nvPr/>
            </p:nvCxnSpPr>
            <p:spPr bwMode="auto">
              <a:xfrm flipH="1" flipV="1">
                <a:off x="3545" y="1147"/>
                <a:ext cx="705" cy="24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5389" name="AutoShape 105"/>
              <p:cNvCxnSpPr>
                <a:cxnSpLocks noChangeShapeType="1"/>
                <a:stCxn id="15418" idx="1"/>
                <a:endCxn id="15439" idx="3"/>
              </p:cNvCxnSpPr>
              <p:nvPr/>
            </p:nvCxnSpPr>
            <p:spPr bwMode="auto">
              <a:xfrm flipH="1">
                <a:off x="3545" y="1392"/>
                <a:ext cx="705" cy="33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5390" name="AutoShape 106"/>
              <p:cNvCxnSpPr>
                <a:cxnSpLocks noChangeShapeType="1"/>
                <a:stCxn id="15418" idx="1"/>
                <a:endCxn id="15373" idx="3"/>
              </p:cNvCxnSpPr>
              <p:nvPr/>
            </p:nvCxnSpPr>
            <p:spPr bwMode="auto">
              <a:xfrm flipH="1">
                <a:off x="3545" y="1392"/>
                <a:ext cx="705" cy="907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5391" name="AutoShape 107"/>
              <p:cNvCxnSpPr>
                <a:cxnSpLocks noChangeShapeType="1"/>
                <a:stCxn id="15418" idx="1"/>
                <a:endCxn id="15431" idx="3"/>
              </p:cNvCxnSpPr>
              <p:nvPr/>
            </p:nvCxnSpPr>
            <p:spPr bwMode="auto">
              <a:xfrm flipH="1">
                <a:off x="3545" y="1392"/>
                <a:ext cx="705" cy="148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5392" name="AutoShape 108"/>
              <p:cNvCxnSpPr>
                <a:cxnSpLocks noChangeShapeType="1"/>
                <a:stCxn id="15418" idx="1"/>
                <a:endCxn id="15423" idx="3"/>
              </p:cNvCxnSpPr>
              <p:nvPr/>
            </p:nvCxnSpPr>
            <p:spPr bwMode="auto">
              <a:xfrm flipH="1">
                <a:off x="3545" y="1392"/>
                <a:ext cx="705" cy="205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5393" name="AutoShape 109"/>
              <p:cNvCxnSpPr>
                <a:cxnSpLocks noChangeShapeType="1"/>
                <a:stCxn id="15447" idx="3"/>
                <a:endCxn id="15416" idx="1"/>
              </p:cNvCxnSpPr>
              <p:nvPr/>
            </p:nvCxnSpPr>
            <p:spPr bwMode="auto">
              <a:xfrm>
                <a:off x="3545" y="1147"/>
                <a:ext cx="705" cy="82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5394" name="AutoShape 110"/>
              <p:cNvCxnSpPr>
                <a:cxnSpLocks noChangeShapeType="1"/>
                <a:stCxn id="15447" idx="3"/>
                <a:endCxn id="15414" idx="1"/>
              </p:cNvCxnSpPr>
              <p:nvPr/>
            </p:nvCxnSpPr>
            <p:spPr bwMode="auto">
              <a:xfrm>
                <a:off x="3545" y="1147"/>
                <a:ext cx="705" cy="139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5395" name="AutoShape 111"/>
              <p:cNvCxnSpPr>
                <a:cxnSpLocks noChangeShapeType="1"/>
                <a:stCxn id="15416" idx="1"/>
                <a:endCxn id="15373" idx="3"/>
              </p:cNvCxnSpPr>
              <p:nvPr/>
            </p:nvCxnSpPr>
            <p:spPr bwMode="auto">
              <a:xfrm flipH="1">
                <a:off x="3545" y="1968"/>
                <a:ext cx="705" cy="331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5396" name="AutoShape 112"/>
              <p:cNvCxnSpPr>
                <a:cxnSpLocks noChangeShapeType="1"/>
                <a:stCxn id="15414" idx="1"/>
                <a:endCxn id="15373" idx="3"/>
              </p:cNvCxnSpPr>
              <p:nvPr/>
            </p:nvCxnSpPr>
            <p:spPr bwMode="auto">
              <a:xfrm flipH="1" flipV="1">
                <a:off x="3545" y="2299"/>
                <a:ext cx="705" cy="245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5397" name="AutoShape 113"/>
              <p:cNvCxnSpPr>
                <a:cxnSpLocks noChangeShapeType="1"/>
                <a:stCxn id="15416" idx="1"/>
                <a:endCxn id="15439" idx="3"/>
              </p:cNvCxnSpPr>
              <p:nvPr/>
            </p:nvCxnSpPr>
            <p:spPr bwMode="auto">
              <a:xfrm flipH="1" flipV="1">
                <a:off x="3545" y="1723"/>
                <a:ext cx="705" cy="24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5398" name="AutoShape 114"/>
              <p:cNvCxnSpPr>
                <a:cxnSpLocks noChangeShapeType="1"/>
                <a:stCxn id="15414" idx="1"/>
                <a:endCxn id="15439" idx="3"/>
              </p:cNvCxnSpPr>
              <p:nvPr/>
            </p:nvCxnSpPr>
            <p:spPr bwMode="auto">
              <a:xfrm flipH="1" flipV="1">
                <a:off x="3545" y="1723"/>
                <a:ext cx="705" cy="82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5399" name="AutoShape 115"/>
              <p:cNvCxnSpPr>
                <a:cxnSpLocks noChangeShapeType="1"/>
                <a:stCxn id="15416" idx="1"/>
                <a:endCxn id="15431" idx="3"/>
              </p:cNvCxnSpPr>
              <p:nvPr/>
            </p:nvCxnSpPr>
            <p:spPr bwMode="auto">
              <a:xfrm flipH="1">
                <a:off x="3545" y="1968"/>
                <a:ext cx="705" cy="90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5400" name="AutoShape 116"/>
              <p:cNvCxnSpPr>
                <a:cxnSpLocks noChangeShapeType="1"/>
                <a:stCxn id="15414" idx="1"/>
                <a:endCxn id="15431" idx="3"/>
              </p:cNvCxnSpPr>
              <p:nvPr/>
            </p:nvCxnSpPr>
            <p:spPr bwMode="auto">
              <a:xfrm flipH="1">
                <a:off x="3545" y="2544"/>
                <a:ext cx="705" cy="33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5401" name="AutoShape 117"/>
              <p:cNvCxnSpPr>
                <a:cxnSpLocks noChangeShapeType="1"/>
                <a:stCxn id="15416" idx="1"/>
                <a:endCxn id="15423" idx="3"/>
              </p:cNvCxnSpPr>
              <p:nvPr/>
            </p:nvCxnSpPr>
            <p:spPr bwMode="auto">
              <a:xfrm flipH="1">
                <a:off x="3545" y="1968"/>
                <a:ext cx="705" cy="148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5402" name="AutoShape 118"/>
              <p:cNvCxnSpPr>
                <a:cxnSpLocks noChangeShapeType="1"/>
                <a:stCxn id="15414" idx="1"/>
                <a:endCxn id="15423" idx="3"/>
              </p:cNvCxnSpPr>
              <p:nvPr/>
            </p:nvCxnSpPr>
            <p:spPr bwMode="auto">
              <a:xfrm flipH="1">
                <a:off x="3545" y="2544"/>
                <a:ext cx="705" cy="90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11" name="Group 121"/>
              <p:cNvGrpSpPr>
                <a:grpSpLocks/>
              </p:cNvGrpSpPr>
              <p:nvPr/>
            </p:nvGrpSpPr>
            <p:grpSpPr bwMode="auto">
              <a:xfrm>
                <a:off x="4250" y="1128"/>
                <a:ext cx="390" cy="528"/>
                <a:chOff x="1578" y="816"/>
                <a:chExt cx="390" cy="528"/>
              </a:xfrm>
            </p:grpSpPr>
            <p:sp>
              <p:nvSpPr>
                <p:cNvPr id="15418" name="AutoShape 122"/>
                <p:cNvSpPr>
                  <a:spLocks noChangeArrowheads="1"/>
                </p:cNvSpPr>
                <p:nvPr/>
              </p:nvSpPr>
              <p:spPr bwMode="auto">
                <a:xfrm>
                  <a:off x="1578" y="816"/>
                  <a:ext cx="390" cy="52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73179" name="Text Box 123"/>
                <p:cNvSpPr txBox="1">
                  <a:spLocks noChangeArrowheads="1"/>
                </p:cNvSpPr>
                <p:nvPr/>
              </p:nvSpPr>
              <p:spPr bwMode="auto">
                <a:xfrm>
                  <a:off x="1680" y="864"/>
                  <a:ext cx="190" cy="4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kumimoji="0" lang="en-GB" sz="1200" i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  <a:ea typeface="ＭＳ Ｐゴシック" charset="-128"/>
                    </a:rPr>
                    <a:t>n x 1</a:t>
                  </a:r>
                </a:p>
              </p:txBody>
            </p:sp>
          </p:grpSp>
          <p:sp>
            <p:nvSpPr>
              <p:cNvPr id="15404" name="Line 124"/>
              <p:cNvSpPr>
                <a:spLocks noChangeShapeType="1"/>
              </p:cNvSpPr>
              <p:nvPr/>
            </p:nvSpPr>
            <p:spPr bwMode="auto">
              <a:xfrm>
                <a:off x="4640" y="1392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grpSp>
            <p:nvGrpSpPr>
              <p:cNvPr id="12" name="Group 126"/>
              <p:cNvGrpSpPr>
                <a:grpSpLocks/>
              </p:cNvGrpSpPr>
              <p:nvPr/>
            </p:nvGrpSpPr>
            <p:grpSpPr bwMode="auto">
              <a:xfrm>
                <a:off x="4250" y="1704"/>
                <a:ext cx="390" cy="528"/>
                <a:chOff x="1578" y="816"/>
                <a:chExt cx="390" cy="528"/>
              </a:xfrm>
            </p:grpSpPr>
            <p:sp>
              <p:nvSpPr>
                <p:cNvPr id="15416" name="AutoShape 127"/>
                <p:cNvSpPr>
                  <a:spLocks noChangeArrowheads="1"/>
                </p:cNvSpPr>
                <p:nvPr/>
              </p:nvSpPr>
              <p:spPr bwMode="auto">
                <a:xfrm>
                  <a:off x="1578" y="816"/>
                  <a:ext cx="390" cy="52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73184" name="Text Box 128"/>
                <p:cNvSpPr txBox="1">
                  <a:spLocks noChangeArrowheads="1"/>
                </p:cNvSpPr>
                <p:nvPr/>
              </p:nvSpPr>
              <p:spPr bwMode="auto">
                <a:xfrm>
                  <a:off x="1680" y="864"/>
                  <a:ext cx="190" cy="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kumimoji="0" lang="en-GB" sz="1200" i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  <a:ea typeface="ＭＳ Ｐゴシック" charset="-128"/>
                    </a:rPr>
                    <a:t>n x 1</a:t>
                  </a:r>
                </a:p>
              </p:txBody>
            </p:sp>
          </p:grpSp>
          <p:sp>
            <p:nvSpPr>
              <p:cNvPr id="15406" name="Line 129"/>
              <p:cNvSpPr>
                <a:spLocks noChangeShapeType="1"/>
              </p:cNvSpPr>
              <p:nvPr/>
            </p:nvSpPr>
            <p:spPr bwMode="auto">
              <a:xfrm>
                <a:off x="4640" y="1968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grpSp>
            <p:nvGrpSpPr>
              <p:cNvPr id="13" name="Group 131"/>
              <p:cNvGrpSpPr>
                <a:grpSpLocks/>
              </p:cNvGrpSpPr>
              <p:nvPr/>
            </p:nvGrpSpPr>
            <p:grpSpPr bwMode="auto">
              <a:xfrm>
                <a:off x="4250" y="2280"/>
                <a:ext cx="390" cy="528"/>
                <a:chOff x="1578" y="816"/>
                <a:chExt cx="390" cy="528"/>
              </a:xfrm>
            </p:grpSpPr>
            <p:sp>
              <p:nvSpPr>
                <p:cNvPr id="15414" name="AutoShape 132"/>
                <p:cNvSpPr>
                  <a:spLocks noChangeArrowheads="1"/>
                </p:cNvSpPr>
                <p:nvPr/>
              </p:nvSpPr>
              <p:spPr bwMode="auto">
                <a:xfrm>
                  <a:off x="1578" y="816"/>
                  <a:ext cx="390" cy="52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73189" name="Text Box 133"/>
                <p:cNvSpPr txBox="1">
                  <a:spLocks noChangeArrowheads="1"/>
                </p:cNvSpPr>
                <p:nvPr/>
              </p:nvSpPr>
              <p:spPr bwMode="auto">
                <a:xfrm>
                  <a:off x="1680" y="864"/>
                  <a:ext cx="190" cy="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kumimoji="0" lang="en-GB" sz="1200" i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  <a:ea typeface="ＭＳ Ｐゴシック" charset="-128"/>
                    </a:rPr>
                    <a:t>n x 1</a:t>
                  </a:r>
                </a:p>
              </p:txBody>
            </p:sp>
          </p:grpSp>
          <p:sp>
            <p:nvSpPr>
              <p:cNvPr id="15408" name="Line 134"/>
              <p:cNvSpPr>
                <a:spLocks noChangeShapeType="1"/>
              </p:cNvSpPr>
              <p:nvPr/>
            </p:nvSpPr>
            <p:spPr bwMode="auto">
              <a:xfrm>
                <a:off x="4640" y="2544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5409" name="Oval 135"/>
              <p:cNvSpPr>
                <a:spLocks noChangeArrowheads="1"/>
              </p:cNvSpPr>
              <p:nvPr/>
            </p:nvSpPr>
            <p:spPr bwMode="auto">
              <a:xfrm>
                <a:off x="4867" y="1368"/>
                <a:ext cx="68" cy="6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5410" name="Oval 136"/>
              <p:cNvSpPr>
                <a:spLocks noChangeArrowheads="1"/>
              </p:cNvSpPr>
              <p:nvPr/>
            </p:nvSpPr>
            <p:spPr bwMode="auto">
              <a:xfrm>
                <a:off x="4867" y="1940"/>
                <a:ext cx="68" cy="6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5411" name="Oval 137"/>
              <p:cNvSpPr>
                <a:spLocks noChangeArrowheads="1"/>
              </p:cNvSpPr>
              <p:nvPr/>
            </p:nvSpPr>
            <p:spPr bwMode="auto">
              <a:xfrm>
                <a:off x="4867" y="2520"/>
                <a:ext cx="68" cy="6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73194" name="Text Box 138"/>
              <p:cNvSpPr txBox="1">
                <a:spLocks noChangeArrowheads="1"/>
              </p:cNvSpPr>
              <p:nvPr/>
            </p:nvSpPr>
            <p:spPr bwMode="auto">
              <a:xfrm>
                <a:off x="4256" y="871"/>
                <a:ext cx="409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sz="2000" i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ea typeface="ＭＳ Ｐゴシック" charset="-128"/>
                  </a:rPr>
                  <a:t>m x</a:t>
                </a:r>
              </a:p>
            </p:txBody>
          </p:sp>
          <p:sp>
            <p:nvSpPr>
              <p:cNvPr id="15413" name="Line 139"/>
              <p:cNvSpPr>
                <a:spLocks noChangeShapeType="1"/>
              </p:cNvSpPr>
              <p:nvPr/>
            </p:nvSpPr>
            <p:spPr bwMode="auto">
              <a:xfrm flipH="1">
                <a:off x="3171" y="2932"/>
                <a:ext cx="1616" cy="2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5367" name="Line 140"/>
            <p:cNvSpPr>
              <a:spLocks noChangeShapeType="1"/>
            </p:cNvSpPr>
            <p:nvPr/>
          </p:nvSpPr>
          <p:spPr bwMode="auto">
            <a:xfrm flipH="1" flipV="1">
              <a:off x="3171" y="3706"/>
              <a:ext cx="1469" cy="4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5363" name="Text Box 141"/>
          <p:cNvSpPr txBox="1">
            <a:spLocks noChangeArrowheads="1"/>
          </p:cNvSpPr>
          <p:nvPr/>
        </p:nvSpPr>
        <p:spPr bwMode="auto">
          <a:xfrm>
            <a:off x="166688" y="1181100"/>
            <a:ext cx="390203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 b="1" i="1" dirty="0" smtClean="0">
              <a:solidFill>
                <a:srgbClr val="FFFFFF"/>
              </a:solidFill>
              <a:latin typeface="Arial" charset="0"/>
              <a:ea typeface="ＭＳ Ｐゴシック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i="1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n</a:t>
            </a:r>
            <a:r>
              <a:rPr kumimoji="0" lang="en-US" sz="2400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 x </a:t>
            </a:r>
            <a:r>
              <a:rPr kumimoji="0" lang="en-US" sz="2400" i="1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m</a:t>
            </a:r>
            <a:r>
              <a:rPr kumimoji="0" lang="en-US" sz="2400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 switch made from 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layers of </a:t>
            </a:r>
            <a:r>
              <a:rPr kumimoji="0" lang="en-US" sz="2400" i="1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n</a:t>
            </a:r>
            <a:r>
              <a:rPr kumimoji="0" lang="en-US" sz="2400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 x 1 switches</a:t>
            </a:r>
            <a:endParaRPr kumimoji="0" lang="en-US" sz="2000" dirty="0" smtClean="0">
              <a:solidFill>
                <a:srgbClr val="FFFFFF"/>
              </a:solidFill>
              <a:latin typeface="Arial" charset="0"/>
              <a:ea typeface="ＭＳ Ｐゴシック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000" dirty="0" smtClean="0">
              <a:solidFill>
                <a:srgbClr val="FFFFFF"/>
              </a:solidFill>
              <a:latin typeface="Arial" charset="0"/>
              <a:ea typeface="ＭＳ Ｐゴシック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u="sng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Any</a:t>
            </a:r>
            <a:r>
              <a:rPr kumimoji="0" lang="en-US" sz="2000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 </a:t>
            </a:r>
            <a:r>
              <a:rPr kumimoji="0" lang="en-US" sz="2000" i="1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N</a:t>
            </a:r>
            <a:r>
              <a:rPr kumimoji="0" lang="en-US" sz="2000" i="1" baseline="-25000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O</a:t>
            </a:r>
            <a:r>
              <a:rPr kumimoji="0" lang="en-US" sz="2000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 = </a:t>
            </a:r>
            <a:r>
              <a:rPr kumimoji="0" lang="en-US" sz="2000" i="1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m</a:t>
            </a:r>
            <a:r>
              <a:rPr kumimoji="0" lang="en-US" sz="2000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 points in the field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of</a:t>
            </a:r>
            <a:r>
              <a:rPr kumimoji="0" lang="en-US" sz="2000" i="1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 N</a:t>
            </a:r>
            <a:r>
              <a:rPr kumimoji="0" lang="en-US" sz="2000" i="1" baseline="-25000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I</a:t>
            </a:r>
            <a:r>
              <a:rPr kumimoji="0" lang="en-US" sz="2000" i="1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 = n</a:t>
            </a:r>
            <a:r>
              <a:rPr kumimoji="0" lang="en-US" sz="2000" i="1" baseline="30000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2</a:t>
            </a:r>
            <a:r>
              <a:rPr kumimoji="0" lang="en-US" sz="2000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 points can be routed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to the output with </a:t>
            </a:r>
            <a:r>
              <a:rPr kumimoji="0" lang="en-US" sz="2000" dirty="0" err="1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downselection</a:t>
            </a:r>
            <a:r>
              <a:rPr kumimoji="0" lang="en-US" sz="2000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factor, </a:t>
            </a:r>
            <a:r>
              <a:rPr kumimoji="0" lang="en-US" sz="2000" i="1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F</a:t>
            </a:r>
            <a:r>
              <a:rPr kumimoji="0" lang="en-US" sz="2000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 = </a:t>
            </a:r>
            <a:r>
              <a:rPr kumimoji="0" lang="en-US" sz="2000" i="1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n</a:t>
            </a:r>
            <a:r>
              <a:rPr kumimoji="0" lang="en-US" sz="2000" i="1" baseline="30000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2</a:t>
            </a:r>
            <a:r>
              <a:rPr kumimoji="0" lang="en-US" sz="2000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/m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000" dirty="0" smtClean="0">
              <a:solidFill>
                <a:srgbClr val="FFFFFF"/>
              </a:solidFill>
              <a:latin typeface="Arial" charset="0"/>
              <a:ea typeface="ＭＳ Ｐゴシック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Example shown: </a:t>
            </a:r>
            <a:r>
              <a:rPr kumimoji="0" lang="en-US" sz="2000" i="1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n</a:t>
            </a:r>
            <a:r>
              <a:rPr kumimoji="0" lang="en-US" sz="2000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 = 6, </a:t>
            </a:r>
            <a:r>
              <a:rPr kumimoji="0" lang="en-US" sz="2000" i="1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m </a:t>
            </a:r>
            <a:r>
              <a:rPr kumimoji="0" lang="en-US" sz="2000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= 3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with contiguous field (red) so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i="1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N</a:t>
            </a:r>
            <a:r>
              <a:rPr kumimoji="0" lang="en-US" sz="2000" i="1" baseline="-25000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I</a:t>
            </a:r>
            <a:r>
              <a:rPr kumimoji="0" lang="en-US" sz="2000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 = </a:t>
            </a:r>
            <a:r>
              <a:rPr kumimoji="0" lang="en-US" sz="2000" i="1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36,</a:t>
            </a:r>
            <a:r>
              <a:rPr kumimoji="0" lang="en-US" sz="2000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 </a:t>
            </a:r>
            <a:r>
              <a:rPr kumimoji="0" lang="en-US" sz="2000" i="1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N</a:t>
            </a:r>
            <a:r>
              <a:rPr kumimoji="0" lang="en-US" sz="2000" i="1" baseline="-25000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O</a:t>
            </a:r>
            <a:r>
              <a:rPr kumimoji="0" lang="en-US" sz="2000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 = </a:t>
            </a:r>
            <a:r>
              <a:rPr kumimoji="0" lang="en-US" sz="2000" i="1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3, F = 6</a:t>
            </a:r>
            <a:endParaRPr kumimoji="0" lang="en-US" sz="2000" dirty="0" smtClean="0">
              <a:solidFill>
                <a:srgbClr val="FFFFFF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73200" name="Rectangle 144"/>
          <p:cNvSpPr>
            <a:spLocks noGrp="1" noChangeArrowheads="1"/>
          </p:cNvSpPr>
          <p:nvPr>
            <p:ph type="title"/>
          </p:nvPr>
        </p:nvSpPr>
        <p:spPr>
          <a:xfrm>
            <a:off x="0" y="146050"/>
            <a:ext cx="4035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Fibre optical switches</a:t>
            </a:r>
          </a:p>
        </p:txBody>
      </p:sp>
      <p:sp>
        <p:nvSpPr>
          <p:cNvPr id="142" name="テキスト ボックス 141"/>
          <p:cNvSpPr txBox="1"/>
          <p:nvPr/>
        </p:nvSpPr>
        <p:spPr>
          <a:xfrm>
            <a:off x="35496" y="5962054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dirty="0" smtClean="0">
                <a:latin typeface="Arial" pitchFamily="34" charset="0"/>
                <a:cs typeface="Arial" pitchFamily="34" charset="0"/>
              </a:rPr>
              <a:t>Note: If more than one switches could not be used in cascade as above, incoherent remapping would be necessary to enhance flexibility in choice of </a:t>
            </a:r>
            <a:r>
              <a:rPr lang="en-US" altLang="ja-JP" i="1" dirty="0" err="1" smtClean="0">
                <a:latin typeface="Arial" pitchFamily="34" charset="0"/>
                <a:cs typeface="Arial" pitchFamily="34" charset="0"/>
              </a:rPr>
              <a:t>spaxels</a:t>
            </a:r>
            <a:r>
              <a:rPr lang="en-US" altLang="ja-JP" i="1" dirty="0" smtClean="0">
                <a:latin typeface="Arial" pitchFamily="34" charset="0"/>
                <a:cs typeface="Arial" pitchFamily="34" charset="0"/>
              </a:rPr>
              <a:t> on the focal plane.</a:t>
            </a:r>
            <a:endParaRPr kumimoji="1" lang="ja-JP" altLang="en-US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Free-space optical switches</a:t>
            </a: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2446338" y="1460500"/>
            <a:ext cx="6507162" cy="4200525"/>
            <a:chOff x="471" y="531"/>
            <a:chExt cx="5002" cy="3227"/>
          </a:xfrm>
        </p:grpSpPr>
        <p:sp>
          <p:nvSpPr>
            <p:cNvPr id="20511" name="Rectangle 2074"/>
            <p:cNvSpPr>
              <a:spLocks noChangeArrowheads="1"/>
            </p:cNvSpPr>
            <p:nvPr/>
          </p:nvSpPr>
          <p:spPr bwMode="auto">
            <a:xfrm rot="-1020000">
              <a:off x="1443" y="2286"/>
              <a:ext cx="923" cy="80"/>
            </a:xfrm>
            <a:prstGeom prst="rect">
              <a:avLst/>
            </a:prstGeom>
            <a:noFill/>
            <a:ln w="25400" algn="ctr">
              <a:solidFill>
                <a:srgbClr val="FFDF0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0" lang="en-US" sz="1600" smtClean="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0512" name="Rectangle 2075"/>
            <p:cNvSpPr>
              <a:spLocks noChangeArrowheads="1"/>
            </p:cNvSpPr>
            <p:nvPr/>
          </p:nvSpPr>
          <p:spPr bwMode="auto">
            <a:xfrm>
              <a:off x="2406" y="2146"/>
              <a:ext cx="923" cy="81"/>
            </a:xfrm>
            <a:prstGeom prst="rect">
              <a:avLst/>
            </a:prstGeom>
            <a:noFill/>
            <a:ln w="25400" algn="ctr">
              <a:solidFill>
                <a:srgbClr val="FFDF0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0" lang="en-US" sz="1600" smtClean="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0513" name="Rectangle 2076"/>
            <p:cNvSpPr>
              <a:spLocks noChangeArrowheads="1"/>
            </p:cNvSpPr>
            <p:nvPr/>
          </p:nvSpPr>
          <p:spPr bwMode="auto">
            <a:xfrm rot="-1020000">
              <a:off x="3375" y="2007"/>
              <a:ext cx="923" cy="81"/>
            </a:xfrm>
            <a:prstGeom prst="rect">
              <a:avLst/>
            </a:prstGeom>
            <a:noFill/>
            <a:ln w="25400" algn="ctr">
              <a:solidFill>
                <a:srgbClr val="FFDF0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0" lang="en-US" sz="1600" smtClean="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20514" name="Straight Connector 2078"/>
            <p:cNvCxnSpPr>
              <a:cxnSpLocks noChangeShapeType="1"/>
            </p:cNvCxnSpPr>
            <p:nvPr/>
          </p:nvCxnSpPr>
          <p:spPr bwMode="auto">
            <a:xfrm>
              <a:off x="1908" y="3624"/>
              <a:ext cx="907" cy="0"/>
            </a:xfrm>
            <a:prstGeom prst="line">
              <a:avLst/>
            </a:prstGeom>
            <a:noFill/>
            <a:ln w="38100" algn="ctr">
              <a:solidFill>
                <a:srgbClr val="FFDF0F"/>
              </a:solidFill>
              <a:prstDash val="dash"/>
              <a:round/>
              <a:headEnd/>
              <a:tailEnd/>
            </a:ln>
          </p:spPr>
        </p:cxnSp>
        <p:cxnSp>
          <p:nvCxnSpPr>
            <p:cNvPr id="20515" name="Straight Connector 2079"/>
            <p:cNvCxnSpPr>
              <a:cxnSpLocks noChangeShapeType="1"/>
            </p:cNvCxnSpPr>
            <p:nvPr/>
          </p:nvCxnSpPr>
          <p:spPr bwMode="auto">
            <a:xfrm>
              <a:off x="2889" y="648"/>
              <a:ext cx="907" cy="0"/>
            </a:xfrm>
            <a:prstGeom prst="line">
              <a:avLst/>
            </a:prstGeom>
            <a:noFill/>
            <a:ln w="38100" algn="ctr">
              <a:solidFill>
                <a:srgbClr val="FFDF0F"/>
              </a:solidFill>
              <a:prstDash val="dash"/>
              <a:round/>
              <a:headEnd/>
              <a:tailEnd/>
            </a:ln>
          </p:spPr>
        </p:cxnSp>
        <p:grpSp>
          <p:nvGrpSpPr>
            <p:cNvPr id="3" name="Group 2088"/>
            <p:cNvGrpSpPr>
              <a:grpSpLocks/>
            </p:cNvGrpSpPr>
            <p:nvPr/>
          </p:nvGrpSpPr>
          <p:grpSpPr bwMode="auto">
            <a:xfrm>
              <a:off x="471" y="1220"/>
              <a:ext cx="1740" cy="1183"/>
              <a:chOff x="727587" y="2340077"/>
              <a:chExt cx="2762865" cy="1877962"/>
            </a:xfrm>
          </p:grpSpPr>
          <p:sp>
            <p:nvSpPr>
              <p:cNvPr id="20533" name="Freeform 2082"/>
              <p:cNvSpPr>
                <a:spLocks/>
              </p:cNvSpPr>
              <p:nvPr/>
            </p:nvSpPr>
            <p:spPr bwMode="auto">
              <a:xfrm>
                <a:off x="727587" y="3097161"/>
                <a:ext cx="1691148" cy="1120878"/>
              </a:xfrm>
              <a:custGeom>
                <a:avLst/>
                <a:gdLst>
                  <a:gd name="T0" fmla="*/ 0 w 1691148"/>
                  <a:gd name="T1" fmla="*/ 0 h 1120878"/>
                  <a:gd name="T2" fmla="*/ 1170039 w 1691148"/>
                  <a:gd name="T3" fmla="*/ 432620 h 1120878"/>
                  <a:gd name="T4" fmla="*/ 1691148 w 1691148"/>
                  <a:gd name="T5" fmla="*/ 1120878 h 1120878"/>
                  <a:gd name="T6" fmla="*/ 1691148 w 1691148"/>
                  <a:gd name="T7" fmla="*/ 1120878 h 112087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91148"/>
                  <a:gd name="T13" fmla="*/ 0 h 1120878"/>
                  <a:gd name="T14" fmla="*/ 1691148 w 1691148"/>
                  <a:gd name="T15" fmla="*/ 1120878 h 112087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91148" h="1120878">
                    <a:moveTo>
                      <a:pt x="0" y="0"/>
                    </a:moveTo>
                    <a:cubicBezTo>
                      <a:pt x="444090" y="122903"/>
                      <a:pt x="888181" y="245807"/>
                      <a:pt x="1170039" y="432620"/>
                    </a:cubicBezTo>
                    <a:cubicBezTo>
                      <a:pt x="1451897" y="619433"/>
                      <a:pt x="1691148" y="1120878"/>
                      <a:pt x="1691148" y="1120878"/>
                    </a:cubicBezTo>
                  </a:path>
                </a:pathLst>
              </a:custGeom>
              <a:noFill/>
              <a:ln w="76200" cap="flat" cmpd="sng" algn="ctr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534" name="Freeform 2085"/>
              <p:cNvSpPr>
                <a:spLocks/>
              </p:cNvSpPr>
              <p:nvPr/>
            </p:nvSpPr>
            <p:spPr bwMode="auto">
              <a:xfrm>
                <a:off x="1052052" y="2694039"/>
                <a:ext cx="1887793" cy="1356851"/>
              </a:xfrm>
              <a:custGeom>
                <a:avLst/>
                <a:gdLst>
                  <a:gd name="T0" fmla="*/ 0 w 1887793"/>
                  <a:gd name="T1" fmla="*/ 0 h 1356851"/>
                  <a:gd name="T2" fmla="*/ 1317522 w 1887793"/>
                  <a:gd name="T3" fmla="*/ 521109 h 1356851"/>
                  <a:gd name="T4" fmla="*/ 1887793 w 1887793"/>
                  <a:gd name="T5" fmla="*/ 1356851 h 1356851"/>
                  <a:gd name="T6" fmla="*/ 0 60000 65536"/>
                  <a:gd name="T7" fmla="*/ 0 60000 65536"/>
                  <a:gd name="T8" fmla="*/ 0 60000 65536"/>
                  <a:gd name="T9" fmla="*/ 0 w 1887793"/>
                  <a:gd name="T10" fmla="*/ 0 h 1356851"/>
                  <a:gd name="T11" fmla="*/ 1887793 w 1887793"/>
                  <a:gd name="T12" fmla="*/ 1356851 h 13568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87793" h="1356851">
                    <a:moveTo>
                      <a:pt x="0" y="0"/>
                    </a:moveTo>
                    <a:cubicBezTo>
                      <a:pt x="501445" y="147483"/>
                      <a:pt x="1002890" y="294967"/>
                      <a:pt x="1317522" y="521109"/>
                    </a:cubicBezTo>
                    <a:cubicBezTo>
                      <a:pt x="1632154" y="747251"/>
                      <a:pt x="1759973" y="1052051"/>
                      <a:pt x="1887793" y="1356851"/>
                    </a:cubicBezTo>
                  </a:path>
                </a:pathLst>
              </a:custGeom>
              <a:noFill/>
              <a:ln w="76200" cap="flat" cmpd="sng" algn="ctr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535" name="Freeform 2087"/>
              <p:cNvSpPr>
                <a:spLocks/>
              </p:cNvSpPr>
              <p:nvPr/>
            </p:nvSpPr>
            <p:spPr bwMode="auto">
              <a:xfrm>
                <a:off x="1592826" y="2340077"/>
                <a:ext cx="1897626" cy="1543665"/>
              </a:xfrm>
              <a:custGeom>
                <a:avLst/>
                <a:gdLst>
                  <a:gd name="T0" fmla="*/ 0 w 1897626"/>
                  <a:gd name="T1" fmla="*/ 0 h 1543665"/>
                  <a:gd name="T2" fmla="*/ 1347019 w 1897626"/>
                  <a:gd name="T3" fmla="*/ 658762 h 1543665"/>
                  <a:gd name="T4" fmla="*/ 1897626 w 1897626"/>
                  <a:gd name="T5" fmla="*/ 1543665 h 1543665"/>
                  <a:gd name="T6" fmla="*/ 0 60000 65536"/>
                  <a:gd name="T7" fmla="*/ 0 60000 65536"/>
                  <a:gd name="T8" fmla="*/ 0 60000 65536"/>
                  <a:gd name="T9" fmla="*/ 0 w 1897626"/>
                  <a:gd name="T10" fmla="*/ 0 h 1543665"/>
                  <a:gd name="T11" fmla="*/ 1897626 w 1897626"/>
                  <a:gd name="T12" fmla="*/ 1543665 h 154366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97626" h="1543665">
                    <a:moveTo>
                      <a:pt x="0" y="0"/>
                    </a:moveTo>
                    <a:cubicBezTo>
                      <a:pt x="515374" y="200742"/>
                      <a:pt x="1030748" y="401484"/>
                      <a:pt x="1347019" y="658762"/>
                    </a:cubicBezTo>
                    <a:cubicBezTo>
                      <a:pt x="1663290" y="916040"/>
                      <a:pt x="1780458" y="1229852"/>
                      <a:pt x="1897626" y="1543665"/>
                    </a:cubicBezTo>
                  </a:path>
                </a:pathLst>
              </a:custGeom>
              <a:noFill/>
              <a:ln w="76200" cap="flat" cmpd="sng" algn="ctr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4" name="Group 2089"/>
            <p:cNvGrpSpPr>
              <a:grpSpLocks/>
            </p:cNvGrpSpPr>
            <p:nvPr/>
          </p:nvGrpSpPr>
          <p:grpSpPr bwMode="auto">
            <a:xfrm rot="10800000">
              <a:off x="3521" y="1973"/>
              <a:ext cx="1740" cy="1183"/>
              <a:chOff x="727587" y="2340077"/>
              <a:chExt cx="2762865" cy="1877962"/>
            </a:xfrm>
          </p:grpSpPr>
          <p:sp>
            <p:nvSpPr>
              <p:cNvPr id="20530" name="Freeform 2090"/>
              <p:cNvSpPr>
                <a:spLocks/>
              </p:cNvSpPr>
              <p:nvPr/>
            </p:nvSpPr>
            <p:spPr bwMode="auto">
              <a:xfrm>
                <a:off x="727587" y="3097161"/>
                <a:ext cx="1691148" cy="1120878"/>
              </a:xfrm>
              <a:custGeom>
                <a:avLst/>
                <a:gdLst>
                  <a:gd name="T0" fmla="*/ 0 w 1691148"/>
                  <a:gd name="T1" fmla="*/ 0 h 1120878"/>
                  <a:gd name="T2" fmla="*/ 1170039 w 1691148"/>
                  <a:gd name="T3" fmla="*/ 432620 h 1120878"/>
                  <a:gd name="T4" fmla="*/ 1691148 w 1691148"/>
                  <a:gd name="T5" fmla="*/ 1120878 h 1120878"/>
                  <a:gd name="T6" fmla="*/ 1691148 w 1691148"/>
                  <a:gd name="T7" fmla="*/ 1120878 h 112087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91148"/>
                  <a:gd name="T13" fmla="*/ 0 h 1120878"/>
                  <a:gd name="T14" fmla="*/ 1691148 w 1691148"/>
                  <a:gd name="T15" fmla="*/ 1120878 h 112087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91148" h="1120878">
                    <a:moveTo>
                      <a:pt x="0" y="0"/>
                    </a:moveTo>
                    <a:cubicBezTo>
                      <a:pt x="444090" y="122903"/>
                      <a:pt x="888181" y="245807"/>
                      <a:pt x="1170039" y="432620"/>
                    </a:cubicBezTo>
                    <a:cubicBezTo>
                      <a:pt x="1451897" y="619433"/>
                      <a:pt x="1691148" y="1120878"/>
                      <a:pt x="1691148" y="1120878"/>
                    </a:cubicBezTo>
                  </a:path>
                </a:pathLst>
              </a:custGeom>
              <a:noFill/>
              <a:ln w="76200" cap="flat" cmpd="sng" algn="ctr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531" name="Freeform 2091"/>
              <p:cNvSpPr>
                <a:spLocks/>
              </p:cNvSpPr>
              <p:nvPr/>
            </p:nvSpPr>
            <p:spPr bwMode="auto">
              <a:xfrm>
                <a:off x="1052052" y="2694039"/>
                <a:ext cx="1887793" cy="1356851"/>
              </a:xfrm>
              <a:custGeom>
                <a:avLst/>
                <a:gdLst>
                  <a:gd name="T0" fmla="*/ 0 w 1887793"/>
                  <a:gd name="T1" fmla="*/ 0 h 1356851"/>
                  <a:gd name="T2" fmla="*/ 1317522 w 1887793"/>
                  <a:gd name="T3" fmla="*/ 521109 h 1356851"/>
                  <a:gd name="T4" fmla="*/ 1887793 w 1887793"/>
                  <a:gd name="T5" fmla="*/ 1356851 h 1356851"/>
                  <a:gd name="T6" fmla="*/ 0 60000 65536"/>
                  <a:gd name="T7" fmla="*/ 0 60000 65536"/>
                  <a:gd name="T8" fmla="*/ 0 60000 65536"/>
                  <a:gd name="T9" fmla="*/ 0 w 1887793"/>
                  <a:gd name="T10" fmla="*/ 0 h 1356851"/>
                  <a:gd name="T11" fmla="*/ 1887793 w 1887793"/>
                  <a:gd name="T12" fmla="*/ 1356851 h 13568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87793" h="1356851">
                    <a:moveTo>
                      <a:pt x="0" y="0"/>
                    </a:moveTo>
                    <a:cubicBezTo>
                      <a:pt x="501445" y="147483"/>
                      <a:pt x="1002890" y="294967"/>
                      <a:pt x="1317522" y="521109"/>
                    </a:cubicBezTo>
                    <a:cubicBezTo>
                      <a:pt x="1632154" y="747251"/>
                      <a:pt x="1759973" y="1052051"/>
                      <a:pt x="1887793" y="1356851"/>
                    </a:cubicBezTo>
                  </a:path>
                </a:pathLst>
              </a:custGeom>
              <a:noFill/>
              <a:ln w="76200" cap="flat" cmpd="sng" algn="ctr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532" name="Freeform 2092"/>
              <p:cNvSpPr>
                <a:spLocks/>
              </p:cNvSpPr>
              <p:nvPr/>
            </p:nvSpPr>
            <p:spPr bwMode="auto">
              <a:xfrm>
                <a:off x="1592826" y="2340077"/>
                <a:ext cx="1897626" cy="1543665"/>
              </a:xfrm>
              <a:custGeom>
                <a:avLst/>
                <a:gdLst>
                  <a:gd name="T0" fmla="*/ 0 w 1897626"/>
                  <a:gd name="T1" fmla="*/ 0 h 1543665"/>
                  <a:gd name="T2" fmla="*/ 1347019 w 1897626"/>
                  <a:gd name="T3" fmla="*/ 658762 h 1543665"/>
                  <a:gd name="T4" fmla="*/ 1897626 w 1897626"/>
                  <a:gd name="T5" fmla="*/ 1543665 h 1543665"/>
                  <a:gd name="T6" fmla="*/ 0 60000 65536"/>
                  <a:gd name="T7" fmla="*/ 0 60000 65536"/>
                  <a:gd name="T8" fmla="*/ 0 60000 65536"/>
                  <a:gd name="T9" fmla="*/ 0 w 1897626"/>
                  <a:gd name="T10" fmla="*/ 0 h 1543665"/>
                  <a:gd name="T11" fmla="*/ 1897626 w 1897626"/>
                  <a:gd name="T12" fmla="*/ 1543665 h 154366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97626" h="1543665">
                    <a:moveTo>
                      <a:pt x="0" y="0"/>
                    </a:moveTo>
                    <a:cubicBezTo>
                      <a:pt x="515374" y="200742"/>
                      <a:pt x="1030748" y="401484"/>
                      <a:pt x="1347019" y="658762"/>
                    </a:cubicBezTo>
                    <a:cubicBezTo>
                      <a:pt x="1663290" y="916040"/>
                      <a:pt x="1780458" y="1229852"/>
                      <a:pt x="1897626" y="1543665"/>
                    </a:cubicBezTo>
                  </a:path>
                </a:pathLst>
              </a:custGeom>
              <a:noFill/>
              <a:ln w="76200" cap="flat" cmpd="sng" algn="ctr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cxnSp>
          <p:nvCxnSpPr>
            <p:cNvPr id="2095" name="Straight Connector 2094"/>
            <p:cNvCxnSpPr/>
            <p:nvPr/>
          </p:nvCxnSpPr>
          <p:spPr>
            <a:xfrm rot="16200000" flipH="1">
              <a:off x="1212" y="2840"/>
              <a:ext cx="1153" cy="428"/>
            </a:xfrm>
            <a:prstGeom prst="line">
              <a:avLst/>
            </a:prstGeom>
            <a:ln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7" name="Straight Connector 2096"/>
            <p:cNvCxnSpPr/>
            <p:nvPr/>
          </p:nvCxnSpPr>
          <p:spPr>
            <a:xfrm rot="5400000" flipH="1" flipV="1">
              <a:off x="1181" y="1471"/>
              <a:ext cx="2966" cy="1325"/>
            </a:xfrm>
            <a:prstGeom prst="line">
              <a:avLst/>
            </a:prstGeom>
            <a:ln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0" name="Straight Connector 2099"/>
            <p:cNvCxnSpPr>
              <a:endCxn id="20513" idx="0"/>
            </p:cNvCxnSpPr>
            <p:nvPr/>
          </p:nvCxnSpPr>
          <p:spPr>
            <a:xfrm rot="16200000" flipH="1">
              <a:off x="2894" y="1072"/>
              <a:ext cx="1357" cy="499"/>
            </a:xfrm>
            <a:prstGeom prst="line">
              <a:avLst/>
            </a:prstGeom>
            <a:ln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2" name="Straight Connector 2101"/>
            <p:cNvCxnSpPr/>
            <p:nvPr/>
          </p:nvCxnSpPr>
          <p:spPr>
            <a:xfrm rot="16200000" flipH="1">
              <a:off x="1493" y="2776"/>
              <a:ext cx="1253" cy="4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4" name="Straight Connector 2103"/>
            <p:cNvCxnSpPr/>
            <p:nvPr/>
          </p:nvCxnSpPr>
          <p:spPr>
            <a:xfrm rot="5400000" flipH="1" flipV="1">
              <a:off x="1174" y="1824"/>
              <a:ext cx="2972" cy="6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6" name="Straight Connector 2105"/>
            <p:cNvCxnSpPr/>
            <p:nvPr/>
          </p:nvCxnSpPr>
          <p:spPr>
            <a:xfrm rot="16200000" flipH="1">
              <a:off x="2511" y="1124"/>
              <a:ext cx="1450" cy="51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7" name="Straight Connector 2116"/>
            <p:cNvCxnSpPr/>
            <p:nvPr/>
          </p:nvCxnSpPr>
          <p:spPr>
            <a:xfrm rot="16200000" flipH="1">
              <a:off x="1795" y="2707"/>
              <a:ext cx="1357" cy="4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9" name="Straight Connector 2118"/>
            <p:cNvCxnSpPr/>
            <p:nvPr/>
          </p:nvCxnSpPr>
          <p:spPr>
            <a:xfrm rot="5400000" flipH="1" flipV="1">
              <a:off x="1720" y="1642"/>
              <a:ext cx="2979" cy="99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1" name="Straight Connector 2120"/>
            <p:cNvCxnSpPr/>
            <p:nvPr/>
          </p:nvCxnSpPr>
          <p:spPr>
            <a:xfrm rot="16200000" flipH="1">
              <a:off x="3329" y="1044"/>
              <a:ext cx="1239" cy="46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27" name="TextBox 2121"/>
            <p:cNvSpPr txBox="1">
              <a:spLocks noChangeArrowheads="1"/>
            </p:cNvSpPr>
            <p:nvPr/>
          </p:nvSpPr>
          <p:spPr bwMode="auto">
            <a:xfrm>
              <a:off x="2816" y="3500"/>
              <a:ext cx="1285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GB" altLang="ja-JP" sz="1600" smtClean="0">
                  <a:solidFill>
                    <a:srgbClr val="FFFFFF"/>
                  </a:solidFill>
                  <a:latin typeface="Calibri" charset="0"/>
                  <a:ea typeface="ＭＳ Ｐゴシック" charset="-128"/>
                </a:rPr>
                <a:t>Micromirror array</a:t>
              </a:r>
            </a:p>
          </p:txBody>
        </p:sp>
        <p:sp>
          <p:nvSpPr>
            <p:cNvPr id="20528" name="TextBox 2122"/>
            <p:cNvSpPr txBox="1">
              <a:spLocks noChangeArrowheads="1"/>
            </p:cNvSpPr>
            <p:nvPr/>
          </p:nvSpPr>
          <p:spPr bwMode="auto">
            <a:xfrm>
              <a:off x="1668" y="531"/>
              <a:ext cx="1285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GB" altLang="ja-JP" sz="1600" dirty="0" err="1" smtClean="0">
                  <a:solidFill>
                    <a:srgbClr val="FFFFFF"/>
                  </a:solidFill>
                  <a:latin typeface="Calibri" charset="0"/>
                  <a:ea typeface="ＭＳ Ｐゴシック" charset="-128"/>
                </a:rPr>
                <a:t>Micromirror</a:t>
              </a:r>
              <a:r>
                <a:rPr kumimoji="0" lang="en-GB" altLang="ja-JP" sz="1600" dirty="0" smtClean="0">
                  <a:solidFill>
                    <a:srgbClr val="FFFFFF"/>
                  </a:solidFill>
                  <a:latin typeface="Calibri" charset="0"/>
                  <a:ea typeface="ＭＳ Ｐゴシック" charset="-128"/>
                </a:rPr>
                <a:t> array</a:t>
              </a:r>
            </a:p>
          </p:txBody>
        </p:sp>
        <p:sp>
          <p:nvSpPr>
            <p:cNvPr id="20529" name="TextBox 2129"/>
            <p:cNvSpPr txBox="1">
              <a:spLocks noChangeArrowheads="1"/>
            </p:cNvSpPr>
            <p:nvPr/>
          </p:nvSpPr>
          <p:spPr bwMode="auto">
            <a:xfrm>
              <a:off x="4277" y="1786"/>
              <a:ext cx="119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GB" altLang="ja-JP" sz="1600" smtClean="0">
                  <a:solidFill>
                    <a:srgbClr val="FFFFFF"/>
                  </a:solidFill>
                  <a:latin typeface="Calibri" charset="0"/>
                  <a:ea typeface="ＭＳ Ｐゴシック" charset="-128"/>
                </a:rPr>
                <a:t>Microlens arrays</a:t>
              </a: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2374900" y="4389438"/>
            <a:ext cx="1584325" cy="1816100"/>
            <a:chOff x="942" y="1934"/>
            <a:chExt cx="1323" cy="1517"/>
          </a:xfrm>
        </p:grpSpPr>
        <p:sp>
          <p:nvSpPr>
            <p:cNvPr id="20493" name="Freeform 33"/>
            <p:cNvSpPr>
              <a:spLocks/>
            </p:cNvSpPr>
            <p:nvPr/>
          </p:nvSpPr>
          <p:spPr bwMode="auto">
            <a:xfrm>
              <a:off x="942" y="1934"/>
              <a:ext cx="1323" cy="1517"/>
            </a:xfrm>
            <a:custGeom>
              <a:avLst/>
              <a:gdLst>
                <a:gd name="T0" fmla="*/ 0 w 1323"/>
                <a:gd name="T1" fmla="*/ 455 h 1517"/>
                <a:gd name="T2" fmla="*/ 167 w 1323"/>
                <a:gd name="T3" fmla="*/ 422 h 1517"/>
                <a:gd name="T4" fmla="*/ 190 w 1323"/>
                <a:gd name="T5" fmla="*/ 231 h 1517"/>
                <a:gd name="T6" fmla="*/ 334 w 1323"/>
                <a:gd name="T7" fmla="*/ 202 h 1517"/>
                <a:gd name="T8" fmla="*/ 374 w 1323"/>
                <a:gd name="T9" fmla="*/ 202 h 1517"/>
                <a:gd name="T10" fmla="*/ 386 w 1323"/>
                <a:gd name="T11" fmla="*/ 23 h 1517"/>
                <a:gd name="T12" fmla="*/ 748 w 1323"/>
                <a:gd name="T13" fmla="*/ 0 h 1517"/>
                <a:gd name="T14" fmla="*/ 973 w 1323"/>
                <a:gd name="T15" fmla="*/ 12 h 1517"/>
                <a:gd name="T16" fmla="*/ 949 w 1323"/>
                <a:gd name="T17" fmla="*/ 180 h 1517"/>
                <a:gd name="T18" fmla="*/ 1145 w 1323"/>
                <a:gd name="T19" fmla="*/ 207 h 1517"/>
                <a:gd name="T20" fmla="*/ 1133 w 1323"/>
                <a:gd name="T21" fmla="*/ 388 h 1517"/>
                <a:gd name="T22" fmla="*/ 1323 w 1323"/>
                <a:gd name="T23" fmla="*/ 418 h 1517"/>
                <a:gd name="T24" fmla="*/ 1318 w 1323"/>
                <a:gd name="T25" fmla="*/ 826 h 1517"/>
                <a:gd name="T26" fmla="*/ 1323 w 1323"/>
                <a:gd name="T27" fmla="*/ 1068 h 1517"/>
                <a:gd name="T28" fmla="*/ 1116 w 1323"/>
                <a:gd name="T29" fmla="*/ 1057 h 1517"/>
                <a:gd name="T30" fmla="*/ 1127 w 1323"/>
                <a:gd name="T31" fmla="*/ 1292 h 1517"/>
                <a:gd name="T32" fmla="*/ 938 w 1323"/>
                <a:gd name="T33" fmla="*/ 1264 h 1517"/>
                <a:gd name="T34" fmla="*/ 967 w 1323"/>
                <a:gd name="T35" fmla="*/ 1489 h 1517"/>
                <a:gd name="T36" fmla="*/ 661 w 1323"/>
                <a:gd name="T37" fmla="*/ 1484 h 1517"/>
                <a:gd name="T38" fmla="*/ 501 w 1323"/>
                <a:gd name="T39" fmla="*/ 1495 h 1517"/>
                <a:gd name="T40" fmla="*/ 386 w 1323"/>
                <a:gd name="T41" fmla="*/ 1517 h 1517"/>
                <a:gd name="T42" fmla="*/ 368 w 1323"/>
                <a:gd name="T43" fmla="*/ 1473 h 1517"/>
                <a:gd name="T44" fmla="*/ 339 w 1323"/>
                <a:gd name="T45" fmla="*/ 1270 h 1517"/>
                <a:gd name="T46" fmla="*/ 179 w 1323"/>
                <a:gd name="T47" fmla="*/ 1299 h 1517"/>
                <a:gd name="T48" fmla="*/ 161 w 1323"/>
                <a:gd name="T49" fmla="*/ 1079 h 1517"/>
                <a:gd name="T50" fmla="*/ 0 w 1323"/>
                <a:gd name="T51" fmla="*/ 1107 h 1517"/>
                <a:gd name="T52" fmla="*/ 0 w 1323"/>
                <a:gd name="T53" fmla="*/ 455 h 15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23"/>
                <a:gd name="T82" fmla="*/ 0 h 1517"/>
                <a:gd name="T83" fmla="*/ 1323 w 1323"/>
                <a:gd name="T84" fmla="*/ 1517 h 151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23" h="1517">
                  <a:moveTo>
                    <a:pt x="0" y="455"/>
                  </a:moveTo>
                  <a:lnTo>
                    <a:pt x="167" y="422"/>
                  </a:lnTo>
                  <a:lnTo>
                    <a:pt x="190" y="231"/>
                  </a:lnTo>
                  <a:lnTo>
                    <a:pt x="334" y="202"/>
                  </a:lnTo>
                  <a:lnTo>
                    <a:pt x="374" y="202"/>
                  </a:lnTo>
                  <a:lnTo>
                    <a:pt x="386" y="23"/>
                  </a:lnTo>
                  <a:lnTo>
                    <a:pt x="748" y="0"/>
                  </a:lnTo>
                  <a:lnTo>
                    <a:pt x="973" y="12"/>
                  </a:lnTo>
                  <a:lnTo>
                    <a:pt x="949" y="180"/>
                  </a:lnTo>
                  <a:lnTo>
                    <a:pt x="1145" y="207"/>
                  </a:lnTo>
                  <a:lnTo>
                    <a:pt x="1133" y="388"/>
                  </a:lnTo>
                  <a:lnTo>
                    <a:pt x="1323" y="418"/>
                  </a:lnTo>
                  <a:lnTo>
                    <a:pt x="1318" y="826"/>
                  </a:lnTo>
                  <a:lnTo>
                    <a:pt x="1323" y="1068"/>
                  </a:lnTo>
                  <a:lnTo>
                    <a:pt x="1116" y="1057"/>
                  </a:lnTo>
                  <a:lnTo>
                    <a:pt x="1127" y="1292"/>
                  </a:lnTo>
                  <a:lnTo>
                    <a:pt x="938" y="1264"/>
                  </a:lnTo>
                  <a:lnTo>
                    <a:pt x="967" y="1489"/>
                  </a:lnTo>
                  <a:lnTo>
                    <a:pt x="661" y="1484"/>
                  </a:lnTo>
                  <a:lnTo>
                    <a:pt x="501" y="1495"/>
                  </a:lnTo>
                  <a:lnTo>
                    <a:pt x="386" y="1517"/>
                  </a:lnTo>
                  <a:lnTo>
                    <a:pt x="368" y="1473"/>
                  </a:lnTo>
                  <a:lnTo>
                    <a:pt x="339" y="1270"/>
                  </a:lnTo>
                  <a:lnTo>
                    <a:pt x="179" y="1299"/>
                  </a:lnTo>
                  <a:lnTo>
                    <a:pt x="161" y="1079"/>
                  </a:lnTo>
                  <a:lnTo>
                    <a:pt x="0" y="1107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chemeClr val="accent1">
                <a:alpha val="36862"/>
              </a:schemeClr>
            </a:solidFill>
            <a:ln w="9525">
              <a:round/>
              <a:headEnd/>
              <a:tailEnd/>
            </a:ln>
            <a:scene3d>
              <a:camera prst="legacyObliqueBottomLeft"/>
              <a:lightRig rig="legacyFlat3" dir="r"/>
            </a:scene3d>
            <a:sp3d extrusionH="1635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951" y="1941"/>
              <a:ext cx="1291" cy="1478"/>
              <a:chOff x="336" y="1384"/>
              <a:chExt cx="1476" cy="1478"/>
            </a:xfrm>
          </p:grpSpPr>
          <p:sp>
            <p:nvSpPr>
              <p:cNvPr id="189475" name="Freeform 35"/>
              <p:cNvSpPr>
                <a:spLocks/>
              </p:cNvSpPr>
              <p:nvPr/>
            </p:nvSpPr>
            <p:spPr bwMode="auto">
              <a:xfrm rot="-21600000">
                <a:off x="336" y="1825"/>
                <a:ext cx="15" cy="652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0" y="517"/>
                  </a:cxn>
                  <a:cxn ang="0">
                    <a:pos x="0" y="1064"/>
                  </a:cxn>
                  <a:cxn ang="0">
                    <a:pos x="15" y="1627"/>
                  </a:cxn>
                </a:cxnLst>
                <a:rect l="0" t="0" r="r" b="b"/>
                <a:pathLst>
                  <a:path w="37" h="1627">
                    <a:moveTo>
                      <a:pt x="37" y="0"/>
                    </a:moveTo>
                    <a:lnTo>
                      <a:pt x="0" y="517"/>
                    </a:lnTo>
                    <a:lnTo>
                      <a:pt x="0" y="1064"/>
                    </a:lnTo>
                    <a:lnTo>
                      <a:pt x="15" y="1627"/>
                    </a:lnTo>
                  </a:path>
                </a:pathLst>
              </a:custGeom>
              <a:noFill/>
              <a:ln w="19050">
                <a:solidFill>
                  <a:srgbClr val="FFFF66"/>
                </a:solidFill>
                <a:round/>
                <a:headEnd/>
                <a:tailEnd/>
              </a:ln>
              <a:effectLst>
                <a:outerShdw algn="ctr" rotWithShape="0">
                  <a:schemeClr val="tx1"/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89476" name="Freeform 36"/>
              <p:cNvSpPr>
                <a:spLocks/>
              </p:cNvSpPr>
              <p:nvPr/>
            </p:nvSpPr>
            <p:spPr bwMode="auto">
              <a:xfrm rot="-21600000">
                <a:off x="908" y="1389"/>
                <a:ext cx="73" cy="1460"/>
              </a:xfrm>
              <a:custGeom>
                <a:avLst/>
                <a:gdLst/>
                <a:ahLst/>
                <a:cxnLst>
                  <a:cxn ang="0">
                    <a:pos x="181" y="0"/>
                  </a:cxn>
                  <a:cxn ang="0">
                    <a:pos x="98" y="451"/>
                  </a:cxn>
                  <a:cxn ang="0">
                    <a:pos x="52" y="931"/>
                  </a:cxn>
                  <a:cxn ang="0">
                    <a:pos x="22" y="1455"/>
                  </a:cxn>
                  <a:cxn ang="0">
                    <a:pos x="0" y="1996"/>
                  </a:cxn>
                  <a:cxn ang="0">
                    <a:pos x="15" y="2551"/>
                  </a:cxn>
                  <a:cxn ang="0">
                    <a:pos x="52" y="3106"/>
                  </a:cxn>
                  <a:cxn ang="0">
                    <a:pos x="113" y="3653"/>
                  </a:cxn>
                </a:cxnLst>
                <a:rect l="0" t="0" r="r" b="b"/>
                <a:pathLst>
                  <a:path w="181" h="3653">
                    <a:moveTo>
                      <a:pt x="181" y="0"/>
                    </a:moveTo>
                    <a:lnTo>
                      <a:pt x="98" y="451"/>
                    </a:lnTo>
                    <a:lnTo>
                      <a:pt x="52" y="931"/>
                    </a:lnTo>
                    <a:lnTo>
                      <a:pt x="22" y="1455"/>
                    </a:lnTo>
                    <a:lnTo>
                      <a:pt x="0" y="1996"/>
                    </a:lnTo>
                    <a:lnTo>
                      <a:pt x="15" y="2551"/>
                    </a:lnTo>
                    <a:lnTo>
                      <a:pt x="52" y="3106"/>
                    </a:lnTo>
                    <a:lnTo>
                      <a:pt x="113" y="3653"/>
                    </a:lnTo>
                  </a:path>
                </a:pathLst>
              </a:custGeom>
              <a:noFill/>
              <a:ln w="19050">
                <a:solidFill>
                  <a:srgbClr val="FFFF66"/>
                </a:solidFill>
                <a:round/>
                <a:headEnd/>
                <a:tailEnd/>
              </a:ln>
              <a:effectLst>
                <a:outerShdw algn="ctr" rotWithShape="0">
                  <a:schemeClr val="tx1"/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89477" name="Freeform 37"/>
              <p:cNvSpPr>
                <a:spLocks/>
              </p:cNvSpPr>
              <p:nvPr/>
            </p:nvSpPr>
            <p:spPr bwMode="auto">
              <a:xfrm rot="-21600000">
                <a:off x="1129" y="1384"/>
                <a:ext cx="71" cy="1460"/>
              </a:xfrm>
              <a:custGeom>
                <a:avLst/>
                <a:gdLst/>
                <a:ahLst/>
                <a:cxnLst>
                  <a:cxn ang="0">
                    <a:pos x="181" y="0"/>
                  </a:cxn>
                  <a:cxn ang="0">
                    <a:pos x="99" y="457"/>
                  </a:cxn>
                  <a:cxn ang="0">
                    <a:pos x="44" y="945"/>
                  </a:cxn>
                  <a:cxn ang="0">
                    <a:pos x="14" y="1462"/>
                  </a:cxn>
                  <a:cxn ang="0">
                    <a:pos x="0" y="2001"/>
                  </a:cxn>
                  <a:cxn ang="0">
                    <a:pos x="7" y="2541"/>
                  </a:cxn>
                  <a:cxn ang="0">
                    <a:pos x="44" y="3104"/>
                  </a:cxn>
                  <a:cxn ang="0">
                    <a:pos x="106" y="3651"/>
                  </a:cxn>
                </a:cxnLst>
                <a:rect l="0" t="0" r="r" b="b"/>
                <a:pathLst>
                  <a:path w="181" h="3651">
                    <a:moveTo>
                      <a:pt x="181" y="0"/>
                    </a:moveTo>
                    <a:lnTo>
                      <a:pt x="99" y="457"/>
                    </a:lnTo>
                    <a:lnTo>
                      <a:pt x="44" y="945"/>
                    </a:lnTo>
                    <a:lnTo>
                      <a:pt x="14" y="1462"/>
                    </a:lnTo>
                    <a:lnTo>
                      <a:pt x="0" y="2001"/>
                    </a:lnTo>
                    <a:lnTo>
                      <a:pt x="7" y="2541"/>
                    </a:lnTo>
                    <a:lnTo>
                      <a:pt x="44" y="3104"/>
                    </a:lnTo>
                    <a:lnTo>
                      <a:pt x="106" y="3651"/>
                    </a:lnTo>
                  </a:path>
                </a:pathLst>
              </a:custGeom>
              <a:noFill/>
              <a:ln w="19050">
                <a:solidFill>
                  <a:srgbClr val="FFFF66"/>
                </a:solidFill>
                <a:round/>
                <a:headEnd/>
                <a:tailEnd/>
              </a:ln>
              <a:effectLst>
                <a:outerShdw algn="ctr" rotWithShape="0">
                  <a:schemeClr val="tx1"/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89478" name="Freeform 38"/>
              <p:cNvSpPr>
                <a:spLocks/>
              </p:cNvSpPr>
              <p:nvPr/>
            </p:nvSpPr>
            <p:spPr bwMode="auto">
              <a:xfrm rot="-21600000">
                <a:off x="1347" y="1396"/>
                <a:ext cx="79" cy="1453"/>
              </a:xfrm>
              <a:custGeom>
                <a:avLst/>
                <a:gdLst/>
                <a:ahLst/>
                <a:cxnLst>
                  <a:cxn ang="0">
                    <a:pos x="194" y="0"/>
                  </a:cxn>
                  <a:cxn ang="0">
                    <a:pos x="104" y="442"/>
                  </a:cxn>
                  <a:cxn ang="0">
                    <a:pos x="45" y="922"/>
                  </a:cxn>
                  <a:cxn ang="0">
                    <a:pos x="15" y="1440"/>
                  </a:cxn>
                  <a:cxn ang="0">
                    <a:pos x="0" y="1972"/>
                  </a:cxn>
                  <a:cxn ang="0">
                    <a:pos x="15" y="2527"/>
                  </a:cxn>
                  <a:cxn ang="0">
                    <a:pos x="45" y="3090"/>
                  </a:cxn>
                  <a:cxn ang="0">
                    <a:pos x="119" y="3637"/>
                  </a:cxn>
                </a:cxnLst>
                <a:rect l="0" t="0" r="r" b="b"/>
                <a:pathLst>
                  <a:path w="194" h="3637">
                    <a:moveTo>
                      <a:pt x="194" y="0"/>
                    </a:moveTo>
                    <a:lnTo>
                      <a:pt x="104" y="442"/>
                    </a:lnTo>
                    <a:lnTo>
                      <a:pt x="45" y="922"/>
                    </a:lnTo>
                    <a:lnTo>
                      <a:pt x="15" y="1440"/>
                    </a:lnTo>
                    <a:lnTo>
                      <a:pt x="0" y="1972"/>
                    </a:lnTo>
                    <a:lnTo>
                      <a:pt x="15" y="2527"/>
                    </a:lnTo>
                    <a:lnTo>
                      <a:pt x="45" y="3090"/>
                    </a:lnTo>
                    <a:lnTo>
                      <a:pt x="119" y="3637"/>
                    </a:lnTo>
                  </a:path>
                </a:pathLst>
              </a:custGeom>
              <a:noFill/>
              <a:ln w="19050">
                <a:solidFill>
                  <a:srgbClr val="FFFF66"/>
                </a:solidFill>
                <a:round/>
                <a:headEnd/>
                <a:tailEnd/>
              </a:ln>
              <a:effectLst>
                <a:outerShdw algn="ctr" rotWithShape="0">
                  <a:schemeClr val="tx1"/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89479" name="Freeform 39"/>
              <p:cNvSpPr>
                <a:spLocks/>
              </p:cNvSpPr>
              <p:nvPr/>
            </p:nvSpPr>
            <p:spPr bwMode="auto">
              <a:xfrm rot="-21600000">
                <a:off x="1570" y="1587"/>
                <a:ext cx="44" cy="1058"/>
              </a:xfrm>
              <a:custGeom>
                <a:avLst/>
                <a:gdLst/>
                <a:ahLst/>
                <a:cxnLst>
                  <a:cxn ang="0">
                    <a:pos x="113" y="0"/>
                  </a:cxn>
                  <a:cxn ang="0">
                    <a:pos x="45" y="480"/>
                  </a:cxn>
                  <a:cxn ang="0">
                    <a:pos x="15" y="997"/>
                  </a:cxn>
                  <a:cxn ang="0">
                    <a:pos x="0" y="1529"/>
                  </a:cxn>
                  <a:cxn ang="0">
                    <a:pos x="15" y="2084"/>
                  </a:cxn>
                  <a:cxn ang="0">
                    <a:pos x="61" y="2646"/>
                  </a:cxn>
                </a:cxnLst>
                <a:rect l="0" t="0" r="r" b="b"/>
                <a:pathLst>
                  <a:path w="113" h="2646">
                    <a:moveTo>
                      <a:pt x="113" y="0"/>
                    </a:moveTo>
                    <a:lnTo>
                      <a:pt x="45" y="480"/>
                    </a:lnTo>
                    <a:lnTo>
                      <a:pt x="15" y="997"/>
                    </a:lnTo>
                    <a:lnTo>
                      <a:pt x="0" y="1529"/>
                    </a:lnTo>
                    <a:lnTo>
                      <a:pt x="15" y="2084"/>
                    </a:lnTo>
                    <a:lnTo>
                      <a:pt x="61" y="2646"/>
                    </a:lnTo>
                  </a:path>
                </a:pathLst>
              </a:custGeom>
              <a:noFill/>
              <a:ln w="19050">
                <a:solidFill>
                  <a:srgbClr val="FFFF66"/>
                </a:solidFill>
                <a:round/>
                <a:headEnd/>
                <a:tailEnd/>
              </a:ln>
              <a:effectLst>
                <a:outerShdw algn="ctr" rotWithShape="0">
                  <a:schemeClr val="tx1"/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89480" name="Freeform 40"/>
              <p:cNvSpPr>
                <a:spLocks/>
              </p:cNvSpPr>
              <p:nvPr/>
            </p:nvSpPr>
            <p:spPr bwMode="auto">
              <a:xfrm rot="-21600000">
                <a:off x="1791" y="1805"/>
                <a:ext cx="20" cy="639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7" y="502"/>
                  </a:cxn>
                  <a:cxn ang="0">
                    <a:pos x="0" y="1049"/>
                  </a:cxn>
                  <a:cxn ang="0">
                    <a:pos x="15" y="1596"/>
                  </a:cxn>
                </a:cxnLst>
                <a:rect l="0" t="0" r="r" b="b"/>
                <a:pathLst>
                  <a:path w="51" h="1596">
                    <a:moveTo>
                      <a:pt x="51" y="0"/>
                    </a:moveTo>
                    <a:lnTo>
                      <a:pt x="7" y="502"/>
                    </a:lnTo>
                    <a:lnTo>
                      <a:pt x="0" y="1049"/>
                    </a:lnTo>
                    <a:lnTo>
                      <a:pt x="15" y="1596"/>
                    </a:lnTo>
                  </a:path>
                </a:pathLst>
              </a:custGeom>
              <a:noFill/>
              <a:ln w="19050">
                <a:solidFill>
                  <a:srgbClr val="FFFF66"/>
                </a:solidFill>
                <a:round/>
                <a:headEnd/>
                <a:tailEnd/>
              </a:ln>
              <a:effectLst>
                <a:outerShdw algn="ctr" rotWithShape="0">
                  <a:schemeClr val="tx1"/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89481" name="Freeform 41"/>
              <p:cNvSpPr>
                <a:spLocks/>
              </p:cNvSpPr>
              <p:nvPr/>
            </p:nvSpPr>
            <p:spPr bwMode="auto">
              <a:xfrm>
                <a:off x="342" y="2399"/>
                <a:ext cx="1455" cy="73"/>
              </a:xfrm>
              <a:custGeom>
                <a:avLst/>
                <a:gdLst/>
                <a:ahLst/>
                <a:cxnLst>
                  <a:cxn ang="0">
                    <a:pos x="0" y="180"/>
                  </a:cxn>
                  <a:cxn ang="0">
                    <a:pos x="443" y="105"/>
                  </a:cxn>
                  <a:cxn ang="0">
                    <a:pos x="930" y="45"/>
                  </a:cxn>
                  <a:cxn ang="0">
                    <a:pos x="1433" y="15"/>
                  </a:cxn>
                  <a:cxn ang="0">
                    <a:pos x="1973" y="0"/>
                  </a:cxn>
                  <a:cxn ang="0">
                    <a:pos x="2528" y="15"/>
                  </a:cxn>
                  <a:cxn ang="0">
                    <a:pos x="3083" y="45"/>
                  </a:cxn>
                  <a:cxn ang="0">
                    <a:pos x="3638" y="105"/>
                  </a:cxn>
                </a:cxnLst>
                <a:rect l="0" t="0" r="r" b="b"/>
                <a:pathLst>
                  <a:path w="3638" h="180">
                    <a:moveTo>
                      <a:pt x="0" y="180"/>
                    </a:moveTo>
                    <a:lnTo>
                      <a:pt x="443" y="105"/>
                    </a:lnTo>
                    <a:lnTo>
                      <a:pt x="930" y="45"/>
                    </a:lnTo>
                    <a:lnTo>
                      <a:pt x="1433" y="15"/>
                    </a:lnTo>
                    <a:lnTo>
                      <a:pt x="1973" y="0"/>
                    </a:lnTo>
                    <a:lnTo>
                      <a:pt x="2528" y="15"/>
                    </a:lnTo>
                    <a:lnTo>
                      <a:pt x="3083" y="45"/>
                    </a:lnTo>
                    <a:lnTo>
                      <a:pt x="3638" y="105"/>
                    </a:lnTo>
                  </a:path>
                </a:pathLst>
              </a:custGeom>
              <a:noFill/>
              <a:ln w="19050">
                <a:solidFill>
                  <a:srgbClr val="FFFF66"/>
                </a:solidFill>
                <a:round/>
                <a:headEnd/>
                <a:tailEnd/>
              </a:ln>
              <a:effectLst>
                <a:outerShdw algn="ctr" rotWithShape="0">
                  <a:schemeClr val="tx1"/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89482" name="Freeform 42"/>
              <p:cNvSpPr>
                <a:spLocks/>
              </p:cNvSpPr>
              <p:nvPr/>
            </p:nvSpPr>
            <p:spPr bwMode="auto">
              <a:xfrm>
                <a:off x="779" y="1386"/>
                <a:ext cx="644" cy="13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516" y="8"/>
                  </a:cxn>
                  <a:cxn ang="0">
                    <a:pos x="1064" y="0"/>
                  </a:cxn>
                  <a:cxn ang="0">
                    <a:pos x="1611" y="23"/>
                  </a:cxn>
                </a:cxnLst>
                <a:rect l="0" t="0" r="r" b="b"/>
                <a:pathLst>
                  <a:path w="1611" h="36">
                    <a:moveTo>
                      <a:pt x="0" y="36"/>
                    </a:moveTo>
                    <a:lnTo>
                      <a:pt x="516" y="8"/>
                    </a:lnTo>
                    <a:lnTo>
                      <a:pt x="1064" y="0"/>
                    </a:lnTo>
                    <a:lnTo>
                      <a:pt x="1611" y="23"/>
                    </a:lnTo>
                  </a:path>
                </a:pathLst>
              </a:custGeom>
              <a:noFill/>
              <a:ln w="19050">
                <a:solidFill>
                  <a:srgbClr val="FFFF66"/>
                </a:solidFill>
                <a:round/>
                <a:headEnd/>
                <a:tailEnd/>
              </a:ln>
              <a:effectLst>
                <a:outerShdw algn="ctr" rotWithShape="0">
                  <a:schemeClr val="tx1"/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89483" name="Freeform 43"/>
              <p:cNvSpPr>
                <a:spLocks/>
              </p:cNvSpPr>
              <p:nvPr/>
            </p:nvSpPr>
            <p:spPr bwMode="auto">
              <a:xfrm>
                <a:off x="533" y="2625"/>
                <a:ext cx="1062" cy="42"/>
              </a:xfrm>
              <a:custGeom>
                <a:avLst/>
                <a:gdLst/>
                <a:ahLst/>
                <a:cxnLst>
                  <a:cxn ang="0">
                    <a:pos x="0" y="105"/>
                  </a:cxn>
                  <a:cxn ang="0">
                    <a:pos x="488" y="52"/>
                  </a:cxn>
                  <a:cxn ang="0">
                    <a:pos x="1016" y="10"/>
                  </a:cxn>
                  <a:cxn ang="0">
                    <a:pos x="1530" y="0"/>
                  </a:cxn>
                  <a:cxn ang="0">
                    <a:pos x="2093" y="7"/>
                  </a:cxn>
                  <a:cxn ang="0">
                    <a:pos x="2655" y="52"/>
                  </a:cxn>
                </a:cxnLst>
                <a:rect l="0" t="0" r="r" b="b"/>
                <a:pathLst>
                  <a:path w="2655" h="105">
                    <a:moveTo>
                      <a:pt x="0" y="105"/>
                    </a:moveTo>
                    <a:lnTo>
                      <a:pt x="488" y="52"/>
                    </a:lnTo>
                    <a:lnTo>
                      <a:pt x="1016" y="10"/>
                    </a:lnTo>
                    <a:lnTo>
                      <a:pt x="1530" y="0"/>
                    </a:lnTo>
                    <a:lnTo>
                      <a:pt x="2093" y="7"/>
                    </a:lnTo>
                    <a:lnTo>
                      <a:pt x="2655" y="52"/>
                    </a:lnTo>
                  </a:path>
                </a:pathLst>
              </a:custGeom>
              <a:noFill/>
              <a:ln w="19050">
                <a:solidFill>
                  <a:srgbClr val="FFFF66"/>
                </a:solidFill>
                <a:round/>
                <a:headEnd/>
                <a:tailEnd/>
              </a:ln>
              <a:effectLst>
                <a:outerShdw algn="ctr" rotWithShape="0">
                  <a:schemeClr val="tx1"/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89484" name="Freeform 44"/>
              <p:cNvSpPr>
                <a:spLocks/>
              </p:cNvSpPr>
              <p:nvPr/>
            </p:nvSpPr>
            <p:spPr bwMode="auto">
              <a:xfrm>
                <a:off x="553" y="1565"/>
                <a:ext cx="1064" cy="36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488" y="38"/>
                  </a:cxn>
                  <a:cxn ang="0">
                    <a:pos x="998" y="8"/>
                  </a:cxn>
                  <a:cxn ang="0">
                    <a:pos x="1545" y="0"/>
                  </a:cxn>
                  <a:cxn ang="0">
                    <a:pos x="2100" y="15"/>
                  </a:cxn>
                  <a:cxn ang="0">
                    <a:pos x="2663" y="53"/>
                  </a:cxn>
                </a:cxnLst>
                <a:rect l="0" t="0" r="r" b="b"/>
                <a:pathLst>
                  <a:path w="2663" h="90">
                    <a:moveTo>
                      <a:pt x="0" y="90"/>
                    </a:moveTo>
                    <a:lnTo>
                      <a:pt x="488" y="38"/>
                    </a:lnTo>
                    <a:lnTo>
                      <a:pt x="998" y="8"/>
                    </a:lnTo>
                    <a:lnTo>
                      <a:pt x="1545" y="0"/>
                    </a:lnTo>
                    <a:lnTo>
                      <a:pt x="2100" y="15"/>
                    </a:lnTo>
                    <a:lnTo>
                      <a:pt x="2663" y="53"/>
                    </a:lnTo>
                  </a:path>
                </a:pathLst>
              </a:custGeom>
              <a:noFill/>
              <a:ln w="19050">
                <a:solidFill>
                  <a:srgbClr val="FFFF66"/>
                </a:solidFill>
                <a:round/>
                <a:headEnd/>
                <a:tailEnd/>
              </a:ln>
              <a:effectLst>
                <a:outerShdw algn="ctr" rotWithShape="0">
                  <a:schemeClr val="tx1"/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89485" name="Freeform 45"/>
              <p:cNvSpPr>
                <a:spLocks/>
              </p:cNvSpPr>
              <p:nvPr/>
            </p:nvSpPr>
            <p:spPr bwMode="auto">
              <a:xfrm>
                <a:off x="351" y="1760"/>
                <a:ext cx="1461" cy="66"/>
              </a:xfrm>
              <a:custGeom>
                <a:avLst/>
                <a:gdLst/>
                <a:ahLst/>
                <a:cxnLst>
                  <a:cxn ang="0">
                    <a:pos x="0" y="165"/>
                  </a:cxn>
                  <a:cxn ang="0">
                    <a:pos x="442" y="90"/>
                  </a:cxn>
                  <a:cxn ang="0">
                    <a:pos x="937" y="37"/>
                  </a:cxn>
                  <a:cxn ang="0">
                    <a:pos x="1455" y="7"/>
                  </a:cxn>
                  <a:cxn ang="0">
                    <a:pos x="1995" y="0"/>
                  </a:cxn>
                  <a:cxn ang="0">
                    <a:pos x="2527" y="7"/>
                  </a:cxn>
                  <a:cxn ang="0">
                    <a:pos x="3097" y="52"/>
                  </a:cxn>
                  <a:cxn ang="0">
                    <a:pos x="3652" y="112"/>
                  </a:cxn>
                </a:cxnLst>
                <a:rect l="0" t="0" r="r" b="b"/>
                <a:pathLst>
                  <a:path w="3652" h="165">
                    <a:moveTo>
                      <a:pt x="0" y="165"/>
                    </a:moveTo>
                    <a:lnTo>
                      <a:pt x="442" y="90"/>
                    </a:lnTo>
                    <a:lnTo>
                      <a:pt x="937" y="37"/>
                    </a:lnTo>
                    <a:lnTo>
                      <a:pt x="1455" y="7"/>
                    </a:lnTo>
                    <a:lnTo>
                      <a:pt x="1995" y="0"/>
                    </a:lnTo>
                    <a:lnTo>
                      <a:pt x="2527" y="7"/>
                    </a:lnTo>
                    <a:lnTo>
                      <a:pt x="3097" y="52"/>
                    </a:lnTo>
                    <a:lnTo>
                      <a:pt x="3652" y="112"/>
                    </a:lnTo>
                  </a:path>
                </a:pathLst>
              </a:custGeom>
              <a:noFill/>
              <a:ln w="19050">
                <a:solidFill>
                  <a:srgbClr val="FFFF66"/>
                </a:solidFill>
                <a:round/>
                <a:headEnd/>
                <a:tailEnd/>
              </a:ln>
              <a:effectLst>
                <a:outerShdw algn="ctr" rotWithShape="0">
                  <a:schemeClr val="tx1"/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89486" name="Freeform 46"/>
              <p:cNvSpPr>
                <a:spLocks/>
              </p:cNvSpPr>
              <p:nvPr/>
            </p:nvSpPr>
            <p:spPr bwMode="auto">
              <a:xfrm>
                <a:off x="336" y="1967"/>
                <a:ext cx="1458" cy="66"/>
              </a:xfrm>
              <a:custGeom>
                <a:avLst/>
                <a:gdLst/>
                <a:ahLst/>
                <a:cxnLst>
                  <a:cxn ang="0">
                    <a:pos x="0" y="168"/>
                  </a:cxn>
                  <a:cxn ang="0">
                    <a:pos x="450" y="93"/>
                  </a:cxn>
                  <a:cxn ang="0">
                    <a:pos x="945" y="48"/>
                  </a:cxn>
                  <a:cxn ang="0">
                    <a:pos x="1455" y="11"/>
                  </a:cxn>
                  <a:cxn ang="0">
                    <a:pos x="1992" y="0"/>
                  </a:cxn>
                  <a:cxn ang="0">
                    <a:pos x="2543" y="11"/>
                  </a:cxn>
                  <a:cxn ang="0">
                    <a:pos x="3098" y="48"/>
                  </a:cxn>
                  <a:cxn ang="0">
                    <a:pos x="3645" y="108"/>
                  </a:cxn>
                </a:cxnLst>
                <a:rect l="0" t="0" r="r" b="b"/>
                <a:pathLst>
                  <a:path w="3645" h="168">
                    <a:moveTo>
                      <a:pt x="0" y="168"/>
                    </a:moveTo>
                    <a:lnTo>
                      <a:pt x="450" y="93"/>
                    </a:lnTo>
                    <a:lnTo>
                      <a:pt x="945" y="48"/>
                    </a:lnTo>
                    <a:lnTo>
                      <a:pt x="1455" y="11"/>
                    </a:lnTo>
                    <a:lnTo>
                      <a:pt x="1992" y="0"/>
                    </a:lnTo>
                    <a:lnTo>
                      <a:pt x="2543" y="11"/>
                    </a:lnTo>
                    <a:lnTo>
                      <a:pt x="3098" y="48"/>
                    </a:lnTo>
                    <a:lnTo>
                      <a:pt x="3645" y="108"/>
                    </a:lnTo>
                  </a:path>
                </a:pathLst>
              </a:custGeom>
              <a:noFill/>
              <a:ln w="19050">
                <a:solidFill>
                  <a:srgbClr val="FFFF66"/>
                </a:solidFill>
                <a:round/>
                <a:headEnd/>
                <a:tailEnd/>
              </a:ln>
              <a:effectLst>
                <a:outerShdw algn="ctr" rotWithShape="0">
                  <a:schemeClr val="tx1"/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89487" name="Freeform 47"/>
              <p:cNvSpPr>
                <a:spLocks/>
              </p:cNvSpPr>
              <p:nvPr/>
            </p:nvSpPr>
            <p:spPr bwMode="auto">
              <a:xfrm>
                <a:off x="336" y="2181"/>
                <a:ext cx="1455" cy="73"/>
              </a:xfrm>
              <a:custGeom>
                <a:avLst/>
                <a:gdLst/>
                <a:ahLst/>
                <a:cxnLst>
                  <a:cxn ang="0">
                    <a:pos x="0" y="180"/>
                  </a:cxn>
                  <a:cxn ang="0">
                    <a:pos x="450" y="97"/>
                  </a:cxn>
                  <a:cxn ang="0">
                    <a:pos x="930" y="45"/>
                  </a:cxn>
                  <a:cxn ang="0">
                    <a:pos x="1440" y="15"/>
                  </a:cxn>
                  <a:cxn ang="0">
                    <a:pos x="1988" y="0"/>
                  </a:cxn>
                  <a:cxn ang="0">
                    <a:pos x="2528" y="15"/>
                  </a:cxn>
                  <a:cxn ang="0">
                    <a:pos x="3083" y="45"/>
                  </a:cxn>
                  <a:cxn ang="0">
                    <a:pos x="3638" y="112"/>
                  </a:cxn>
                </a:cxnLst>
                <a:rect l="0" t="0" r="r" b="b"/>
                <a:pathLst>
                  <a:path w="3638" h="180">
                    <a:moveTo>
                      <a:pt x="0" y="180"/>
                    </a:moveTo>
                    <a:lnTo>
                      <a:pt x="450" y="97"/>
                    </a:lnTo>
                    <a:lnTo>
                      <a:pt x="930" y="45"/>
                    </a:lnTo>
                    <a:lnTo>
                      <a:pt x="1440" y="15"/>
                    </a:lnTo>
                    <a:lnTo>
                      <a:pt x="1988" y="0"/>
                    </a:lnTo>
                    <a:lnTo>
                      <a:pt x="2528" y="15"/>
                    </a:lnTo>
                    <a:lnTo>
                      <a:pt x="3083" y="45"/>
                    </a:lnTo>
                    <a:lnTo>
                      <a:pt x="3638" y="112"/>
                    </a:lnTo>
                  </a:path>
                </a:pathLst>
              </a:custGeom>
              <a:noFill/>
              <a:ln w="19050">
                <a:solidFill>
                  <a:srgbClr val="FFFF66"/>
                </a:solidFill>
                <a:round/>
                <a:headEnd/>
                <a:tailEnd/>
              </a:ln>
              <a:effectLst>
                <a:outerShdw algn="ctr" rotWithShape="0">
                  <a:schemeClr val="tx1"/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89488" name="Freeform 48"/>
              <p:cNvSpPr>
                <a:spLocks/>
              </p:cNvSpPr>
              <p:nvPr/>
            </p:nvSpPr>
            <p:spPr bwMode="auto">
              <a:xfrm>
                <a:off x="753" y="2844"/>
                <a:ext cx="643" cy="19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502" y="8"/>
                  </a:cxn>
                  <a:cxn ang="0">
                    <a:pos x="1042" y="0"/>
                  </a:cxn>
                  <a:cxn ang="0">
                    <a:pos x="1605" y="15"/>
                  </a:cxn>
                </a:cxnLst>
                <a:rect l="0" t="0" r="r" b="b"/>
                <a:pathLst>
                  <a:path w="1605" h="45">
                    <a:moveTo>
                      <a:pt x="0" y="45"/>
                    </a:moveTo>
                    <a:lnTo>
                      <a:pt x="502" y="8"/>
                    </a:lnTo>
                    <a:lnTo>
                      <a:pt x="1042" y="0"/>
                    </a:lnTo>
                    <a:lnTo>
                      <a:pt x="1605" y="15"/>
                    </a:lnTo>
                  </a:path>
                </a:pathLst>
              </a:custGeom>
              <a:noFill/>
              <a:ln w="19050">
                <a:solidFill>
                  <a:srgbClr val="FFFF66"/>
                </a:solidFill>
                <a:round/>
                <a:headEnd/>
                <a:tailEnd/>
              </a:ln>
              <a:effectLst>
                <a:outerShdw algn="ctr" rotWithShape="0">
                  <a:schemeClr val="tx1"/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89489" name="Freeform 49"/>
              <p:cNvSpPr>
                <a:spLocks/>
              </p:cNvSpPr>
              <p:nvPr/>
            </p:nvSpPr>
            <p:spPr bwMode="auto">
              <a:xfrm>
                <a:off x="711" y="1401"/>
                <a:ext cx="67" cy="1461"/>
              </a:xfrm>
              <a:custGeom>
                <a:avLst/>
                <a:gdLst/>
                <a:ahLst/>
                <a:cxnLst>
                  <a:cxn ang="0">
                    <a:pos x="165" y="0"/>
                  </a:cxn>
                  <a:cxn ang="0">
                    <a:pos x="82" y="457"/>
                  </a:cxn>
                  <a:cxn ang="0">
                    <a:pos x="37" y="945"/>
                  </a:cxn>
                  <a:cxn ang="0">
                    <a:pos x="15" y="1462"/>
                  </a:cxn>
                  <a:cxn ang="0">
                    <a:pos x="0" y="1995"/>
                  </a:cxn>
                  <a:cxn ang="0">
                    <a:pos x="7" y="2550"/>
                  </a:cxn>
                  <a:cxn ang="0">
                    <a:pos x="45" y="3105"/>
                  </a:cxn>
                  <a:cxn ang="0">
                    <a:pos x="105" y="3652"/>
                  </a:cxn>
                </a:cxnLst>
                <a:rect l="0" t="0" r="r" b="b"/>
                <a:pathLst>
                  <a:path w="165" h="3652">
                    <a:moveTo>
                      <a:pt x="165" y="0"/>
                    </a:moveTo>
                    <a:lnTo>
                      <a:pt x="82" y="457"/>
                    </a:lnTo>
                    <a:lnTo>
                      <a:pt x="37" y="945"/>
                    </a:lnTo>
                    <a:lnTo>
                      <a:pt x="15" y="1462"/>
                    </a:lnTo>
                    <a:lnTo>
                      <a:pt x="0" y="1995"/>
                    </a:lnTo>
                    <a:lnTo>
                      <a:pt x="7" y="2550"/>
                    </a:lnTo>
                    <a:lnTo>
                      <a:pt x="45" y="3105"/>
                    </a:lnTo>
                    <a:lnTo>
                      <a:pt x="105" y="3652"/>
                    </a:lnTo>
                  </a:path>
                </a:pathLst>
              </a:custGeom>
              <a:noFill/>
              <a:ln w="19050">
                <a:solidFill>
                  <a:srgbClr val="FFFF66"/>
                </a:solidFill>
                <a:round/>
                <a:headEnd/>
                <a:tailEnd/>
              </a:ln>
              <a:effectLst>
                <a:outerShdw algn="ctr" rotWithShape="0">
                  <a:schemeClr val="tx1"/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89490" name="Freeform 50"/>
              <p:cNvSpPr>
                <a:spLocks/>
              </p:cNvSpPr>
              <p:nvPr/>
            </p:nvSpPr>
            <p:spPr bwMode="auto">
              <a:xfrm>
                <a:off x="514" y="1598"/>
                <a:ext cx="39" cy="1069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37" y="502"/>
                  </a:cxn>
                  <a:cxn ang="0">
                    <a:pos x="7" y="1020"/>
                  </a:cxn>
                  <a:cxn ang="0">
                    <a:pos x="0" y="1560"/>
                  </a:cxn>
                  <a:cxn ang="0">
                    <a:pos x="15" y="2107"/>
                  </a:cxn>
                  <a:cxn ang="0">
                    <a:pos x="52" y="2670"/>
                  </a:cxn>
                </a:cxnLst>
                <a:rect l="0" t="0" r="r" b="b"/>
                <a:pathLst>
                  <a:path w="97" h="2670">
                    <a:moveTo>
                      <a:pt x="97" y="0"/>
                    </a:moveTo>
                    <a:lnTo>
                      <a:pt x="37" y="502"/>
                    </a:lnTo>
                    <a:lnTo>
                      <a:pt x="7" y="1020"/>
                    </a:lnTo>
                    <a:lnTo>
                      <a:pt x="0" y="1560"/>
                    </a:lnTo>
                    <a:lnTo>
                      <a:pt x="15" y="2107"/>
                    </a:lnTo>
                    <a:lnTo>
                      <a:pt x="52" y="2670"/>
                    </a:lnTo>
                  </a:path>
                </a:pathLst>
              </a:custGeom>
              <a:noFill/>
              <a:ln w="19050">
                <a:solidFill>
                  <a:srgbClr val="FFFF66"/>
                </a:solidFill>
                <a:round/>
                <a:headEnd/>
                <a:tailEnd/>
              </a:ln>
              <a:effectLst>
                <a:outerShdw algn="ctr" rotWithShape="0">
                  <a:schemeClr val="tx1"/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7" name="Group 51"/>
          <p:cNvGrpSpPr>
            <a:grpSpLocks/>
          </p:cNvGrpSpPr>
          <p:nvPr/>
        </p:nvGrpSpPr>
        <p:grpSpPr bwMode="auto">
          <a:xfrm>
            <a:off x="7127875" y="1068388"/>
            <a:ext cx="752475" cy="915987"/>
            <a:chOff x="3429" y="2307"/>
            <a:chExt cx="654" cy="657"/>
          </a:xfrm>
        </p:grpSpPr>
        <p:sp>
          <p:nvSpPr>
            <p:cNvPr id="189492" name="Freeform 52"/>
            <p:cNvSpPr>
              <a:spLocks/>
            </p:cNvSpPr>
            <p:nvPr/>
          </p:nvSpPr>
          <p:spPr bwMode="auto">
            <a:xfrm rot="10800000">
              <a:off x="3429" y="2307"/>
              <a:ext cx="654" cy="657"/>
            </a:xfrm>
            <a:custGeom>
              <a:avLst/>
              <a:gdLst/>
              <a:ahLst/>
              <a:cxnLst>
                <a:cxn ang="0">
                  <a:pos x="546" y="9"/>
                </a:cxn>
                <a:cxn ang="0">
                  <a:pos x="1086" y="0"/>
                </a:cxn>
                <a:cxn ang="0">
                  <a:pos x="1635" y="6"/>
                </a:cxn>
                <a:cxn ang="0">
                  <a:pos x="1605" y="528"/>
                </a:cxn>
                <a:cxn ang="0">
                  <a:pos x="1590" y="1068"/>
                </a:cxn>
                <a:cxn ang="0">
                  <a:pos x="1605" y="1614"/>
                </a:cxn>
                <a:cxn ang="0">
                  <a:pos x="1050" y="1599"/>
                </a:cxn>
                <a:cxn ang="0">
                  <a:pos x="507" y="1614"/>
                </a:cxn>
                <a:cxn ang="0">
                  <a:pos x="9" y="1644"/>
                </a:cxn>
                <a:cxn ang="0">
                  <a:pos x="0" y="1098"/>
                </a:cxn>
                <a:cxn ang="0">
                  <a:pos x="15" y="561"/>
                </a:cxn>
                <a:cxn ang="0">
                  <a:pos x="39" y="39"/>
                </a:cxn>
                <a:cxn ang="0">
                  <a:pos x="546" y="9"/>
                </a:cxn>
              </a:cxnLst>
              <a:rect l="0" t="0" r="r" b="b"/>
              <a:pathLst>
                <a:path w="1635" h="1644">
                  <a:moveTo>
                    <a:pt x="546" y="9"/>
                  </a:moveTo>
                  <a:lnTo>
                    <a:pt x="1086" y="0"/>
                  </a:lnTo>
                  <a:lnTo>
                    <a:pt x="1635" y="6"/>
                  </a:lnTo>
                  <a:lnTo>
                    <a:pt x="1605" y="528"/>
                  </a:lnTo>
                  <a:lnTo>
                    <a:pt x="1590" y="1068"/>
                  </a:lnTo>
                  <a:lnTo>
                    <a:pt x="1605" y="1614"/>
                  </a:lnTo>
                  <a:lnTo>
                    <a:pt x="1050" y="1599"/>
                  </a:lnTo>
                  <a:lnTo>
                    <a:pt x="507" y="1614"/>
                  </a:lnTo>
                  <a:lnTo>
                    <a:pt x="9" y="1644"/>
                  </a:lnTo>
                  <a:lnTo>
                    <a:pt x="0" y="1098"/>
                  </a:lnTo>
                  <a:lnTo>
                    <a:pt x="15" y="561"/>
                  </a:lnTo>
                  <a:lnTo>
                    <a:pt x="39" y="39"/>
                  </a:lnTo>
                  <a:lnTo>
                    <a:pt x="546" y="9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19050">
              <a:solidFill>
                <a:srgbClr val="FFFF66"/>
              </a:solidFill>
              <a:round/>
              <a:headEnd/>
              <a:tailEnd/>
            </a:ln>
            <a:effectLst>
              <a:outerShdw dist="45791" dir="8778596" algn="ctr" rotWithShape="0">
                <a:schemeClr val="hlink">
                  <a:alpha val="75000"/>
                </a:scheme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9493" name="Freeform 53"/>
            <p:cNvSpPr>
              <a:spLocks/>
            </p:cNvSpPr>
            <p:nvPr/>
          </p:nvSpPr>
          <p:spPr bwMode="auto">
            <a:xfrm rot="10800000">
              <a:off x="3864" y="2320"/>
              <a:ext cx="21" cy="642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21" y="519"/>
                </a:cxn>
                <a:cxn ang="0">
                  <a:pos x="0" y="1062"/>
                </a:cxn>
                <a:cxn ang="0">
                  <a:pos x="18" y="1608"/>
                </a:cxn>
              </a:cxnLst>
              <a:rect l="0" t="0" r="r" b="b"/>
              <a:pathLst>
                <a:path w="51" h="1608">
                  <a:moveTo>
                    <a:pt x="51" y="0"/>
                  </a:moveTo>
                  <a:lnTo>
                    <a:pt x="21" y="519"/>
                  </a:lnTo>
                  <a:lnTo>
                    <a:pt x="0" y="1062"/>
                  </a:lnTo>
                  <a:lnTo>
                    <a:pt x="18" y="1608"/>
                  </a:lnTo>
                </a:path>
              </a:pathLst>
            </a:custGeom>
            <a:solidFill>
              <a:srgbClr val="000000"/>
            </a:solidFill>
            <a:ln w="19050">
              <a:solidFill>
                <a:srgbClr val="FFFF66"/>
              </a:solidFill>
              <a:round/>
              <a:headEnd/>
              <a:tailEnd/>
            </a:ln>
            <a:effectLst>
              <a:outerShdw dist="45791" dir="8778596" algn="ctr" rotWithShape="0">
                <a:schemeClr val="hlink">
                  <a:alpha val="75000"/>
                </a:scheme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9494" name="Freeform 54"/>
            <p:cNvSpPr>
              <a:spLocks/>
            </p:cNvSpPr>
            <p:nvPr/>
          </p:nvSpPr>
          <p:spPr bwMode="auto">
            <a:xfrm rot="10800000">
              <a:off x="3648" y="2325"/>
              <a:ext cx="15" cy="639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2" y="516"/>
                </a:cxn>
                <a:cxn ang="0">
                  <a:pos x="0" y="1050"/>
                </a:cxn>
                <a:cxn ang="0">
                  <a:pos x="6" y="1599"/>
                </a:cxn>
              </a:cxnLst>
              <a:rect l="0" t="0" r="r" b="b"/>
              <a:pathLst>
                <a:path w="42" h="1599">
                  <a:moveTo>
                    <a:pt x="42" y="0"/>
                  </a:moveTo>
                  <a:lnTo>
                    <a:pt x="12" y="516"/>
                  </a:lnTo>
                  <a:lnTo>
                    <a:pt x="0" y="1050"/>
                  </a:lnTo>
                  <a:lnTo>
                    <a:pt x="6" y="1599"/>
                  </a:lnTo>
                </a:path>
              </a:pathLst>
            </a:custGeom>
            <a:solidFill>
              <a:srgbClr val="000000"/>
            </a:solidFill>
            <a:ln w="19050">
              <a:solidFill>
                <a:srgbClr val="FFFF66"/>
              </a:solidFill>
              <a:round/>
              <a:headEnd/>
              <a:tailEnd/>
            </a:ln>
            <a:effectLst>
              <a:outerShdw dist="45791" dir="8778596" algn="ctr" rotWithShape="0">
                <a:schemeClr val="hlink">
                  <a:alpha val="75000"/>
                </a:scheme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9495" name="Freeform 55"/>
            <p:cNvSpPr>
              <a:spLocks/>
            </p:cNvSpPr>
            <p:nvPr/>
          </p:nvSpPr>
          <p:spPr bwMode="auto">
            <a:xfrm rot="10800000">
              <a:off x="3440" y="2740"/>
              <a:ext cx="636" cy="15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501" y="3"/>
                </a:cxn>
                <a:cxn ang="0">
                  <a:pos x="1041" y="0"/>
                </a:cxn>
                <a:cxn ang="0">
                  <a:pos x="1590" y="6"/>
                </a:cxn>
              </a:cxnLst>
              <a:rect l="0" t="0" r="r" b="b"/>
              <a:pathLst>
                <a:path w="1590" h="39">
                  <a:moveTo>
                    <a:pt x="0" y="39"/>
                  </a:moveTo>
                  <a:lnTo>
                    <a:pt x="501" y="3"/>
                  </a:lnTo>
                  <a:lnTo>
                    <a:pt x="1041" y="0"/>
                  </a:lnTo>
                  <a:lnTo>
                    <a:pt x="1590" y="6"/>
                  </a:lnTo>
                </a:path>
              </a:pathLst>
            </a:custGeom>
            <a:solidFill>
              <a:srgbClr val="000000"/>
            </a:solidFill>
            <a:ln w="19050">
              <a:solidFill>
                <a:srgbClr val="FFFF66"/>
              </a:solidFill>
              <a:round/>
              <a:headEnd/>
              <a:tailEnd/>
            </a:ln>
            <a:effectLst>
              <a:outerShdw dist="45791" dir="8778596" algn="ctr" rotWithShape="0">
                <a:schemeClr val="hlink">
                  <a:alpha val="75000"/>
                </a:scheme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9496" name="Freeform 56"/>
            <p:cNvSpPr>
              <a:spLocks/>
            </p:cNvSpPr>
            <p:nvPr/>
          </p:nvSpPr>
          <p:spPr bwMode="auto">
            <a:xfrm rot="10800000">
              <a:off x="3446" y="2526"/>
              <a:ext cx="636" cy="1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492" y="12"/>
                </a:cxn>
                <a:cxn ang="0">
                  <a:pos x="1041" y="0"/>
                </a:cxn>
                <a:cxn ang="0">
                  <a:pos x="1587" y="12"/>
                </a:cxn>
              </a:cxnLst>
              <a:rect l="0" t="0" r="r" b="b"/>
              <a:pathLst>
                <a:path w="1587" h="42">
                  <a:moveTo>
                    <a:pt x="0" y="42"/>
                  </a:moveTo>
                  <a:lnTo>
                    <a:pt x="492" y="12"/>
                  </a:lnTo>
                  <a:lnTo>
                    <a:pt x="1041" y="0"/>
                  </a:lnTo>
                  <a:lnTo>
                    <a:pt x="1587" y="12"/>
                  </a:lnTo>
                </a:path>
              </a:pathLst>
            </a:custGeom>
            <a:solidFill>
              <a:srgbClr val="000000"/>
            </a:solidFill>
            <a:ln w="19050">
              <a:solidFill>
                <a:srgbClr val="FFFF66"/>
              </a:solidFill>
              <a:round/>
              <a:headEnd/>
              <a:tailEnd/>
            </a:ln>
            <a:effectLst>
              <a:outerShdw dist="45791" dir="8778596" algn="ctr" rotWithShape="0">
                <a:schemeClr val="hlink">
                  <a:alpha val="75000"/>
                </a:scheme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0486" name="Rectangle 58"/>
          <p:cNvSpPr>
            <a:spLocks noChangeArrowheads="1"/>
          </p:cNvSpPr>
          <p:nvPr/>
        </p:nvSpPr>
        <p:spPr bwMode="auto">
          <a:xfrm>
            <a:off x="4716016" y="6172026"/>
            <a:ext cx="2376264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dirty="0" smtClean="0">
                <a:solidFill>
                  <a:srgbClr val="FFFFFF"/>
                </a:solidFill>
                <a:latin typeface="Arial" charset="0"/>
              </a:rPr>
              <a:t>Optical design: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dirty="0" smtClean="0">
                <a:solidFill>
                  <a:srgbClr val="FFFFFF"/>
                </a:solidFill>
                <a:latin typeface="Arial" charset="0"/>
              </a:rPr>
              <a:t>R. Content (Durham)</a:t>
            </a:r>
          </a:p>
        </p:txBody>
      </p:sp>
      <p:sp>
        <p:nvSpPr>
          <p:cNvPr id="20487" name="Text Box 61"/>
          <p:cNvSpPr txBox="1">
            <a:spLocks noChangeArrowheads="1"/>
          </p:cNvSpPr>
          <p:nvPr/>
        </p:nvSpPr>
        <p:spPr bwMode="auto">
          <a:xfrm>
            <a:off x="414338" y="1092200"/>
            <a:ext cx="34178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smtClean="0">
                <a:solidFill>
                  <a:srgbClr val="FF8CD4"/>
                </a:solidFill>
                <a:latin typeface="Arial" charset="0"/>
              </a:rPr>
              <a:t>Many fewer interconnections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smtClean="0">
                <a:solidFill>
                  <a:srgbClr val="FFFFFF"/>
                </a:solidFill>
                <a:latin typeface="Arial" charset="0"/>
              </a:rPr>
              <a:t>but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smtClean="0">
                <a:solidFill>
                  <a:srgbClr val="00FFCC"/>
                </a:solidFill>
                <a:latin typeface="Arial" charset="0"/>
              </a:rPr>
              <a:t>More complex optics</a:t>
            </a:r>
            <a:endParaRPr kumimoji="0" lang="en-US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735029" y="3666586"/>
            <a:ext cx="391731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テキスト ボックス 56"/>
          <p:cNvSpPr txBox="1"/>
          <p:nvPr/>
        </p:nvSpPr>
        <p:spPr>
          <a:xfrm>
            <a:off x="107504" y="638132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(Murray, </a:t>
            </a:r>
            <a:r>
              <a:rPr kumimoji="1" lang="en-US" altLang="ja-JP" dirty="0" err="1" smtClean="0">
                <a:latin typeface="Arial" pitchFamily="34" charset="0"/>
                <a:cs typeface="Arial" pitchFamily="34" charset="0"/>
              </a:rPr>
              <a:t>Allington</a:t>
            </a:r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-Smith  2009) 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7" tIns="45705" rIns="91407" bIns="4570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GB" altLang="ja-JP" sz="2400" dirty="0" smtClean="0">
                <a:solidFill>
                  <a:srgbClr val="000000"/>
                </a:solidFill>
                <a:ea typeface="ＭＳ Ｐゴシック" charset="-128"/>
              </a:rPr>
              <a:t>Novel and efficient row/column </a:t>
            </a:r>
            <a:r>
              <a:rPr kumimoji="0" lang="en-GB" altLang="ja-JP" sz="2400" dirty="0" err="1" smtClean="0">
                <a:solidFill>
                  <a:srgbClr val="000000"/>
                </a:solidFill>
                <a:ea typeface="ＭＳ Ｐゴシック" charset="-128"/>
              </a:rPr>
              <a:t>downselection</a:t>
            </a:r>
            <a:r>
              <a:rPr kumimoji="0" lang="en-GB" altLang="ja-JP" sz="2400" dirty="0" smtClean="0">
                <a:solidFill>
                  <a:srgbClr val="000000"/>
                </a:solidFill>
                <a:ea typeface="ＭＳ Ｐゴシック" charset="-128"/>
              </a:rPr>
              <a:t> in a MEMS mirror array switching scheme</a:t>
            </a:r>
            <a:endParaRPr kumimoji="0" lang="en-GB" altLang="ja-JP" sz="4400" dirty="0" smtClean="0">
              <a:solidFill>
                <a:srgbClr val="000000"/>
              </a:solidFill>
              <a:ea typeface="ＭＳ Ｐゴシック" charset="-128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1520" y="908720"/>
            <a:ext cx="7312025" cy="5903912"/>
            <a:chOff x="587" y="255"/>
            <a:chExt cx="4606" cy="3719"/>
          </a:xfrm>
        </p:grpSpPr>
        <p:sp>
          <p:nvSpPr>
            <p:cNvPr id="14342" name="Oval 6"/>
            <p:cNvSpPr>
              <a:spLocks noChangeAspect="1" noChangeArrowheads="1"/>
            </p:cNvSpPr>
            <p:nvPr/>
          </p:nvSpPr>
          <p:spPr bwMode="auto">
            <a:xfrm>
              <a:off x="1109" y="1080"/>
              <a:ext cx="146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43" name="Oval 7"/>
            <p:cNvSpPr>
              <a:spLocks noChangeAspect="1" noChangeArrowheads="1"/>
            </p:cNvSpPr>
            <p:nvPr/>
          </p:nvSpPr>
          <p:spPr bwMode="auto">
            <a:xfrm>
              <a:off x="1291" y="1008"/>
              <a:ext cx="146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44" name="Oval 8"/>
            <p:cNvSpPr>
              <a:spLocks noChangeAspect="1" noChangeArrowheads="1"/>
            </p:cNvSpPr>
            <p:nvPr/>
          </p:nvSpPr>
          <p:spPr bwMode="auto">
            <a:xfrm>
              <a:off x="1109" y="827"/>
              <a:ext cx="146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45" name="Oval 9"/>
            <p:cNvSpPr>
              <a:spLocks noChangeAspect="1" noChangeArrowheads="1"/>
            </p:cNvSpPr>
            <p:nvPr/>
          </p:nvSpPr>
          <p:spPr bwMode="auto">
            <a:xfrm>
              <a:off x="1291" y="755"/>
              <a:ext cx="146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46" name="Oval 10"/>
            <p:cNvSpPr>
              <a:spLocks noChangeAspect="1" noChangeArrowheads="1"/>
            </p:cNvSpPr>
            <p:nvPr/>
          </p:nvSpPr>
          <p:spPr bwMode="auto">
            <a:xfrm>
              <a:off x="929" y="899"/>
              <a:ext cx="145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47" name="Oval 11"/>
            <p:cNvSpPr>
              <a:spLocks noChangeAspect="1" noChangeArrowheads="1"/>
            </p:cNvSpPr>
            <p:nvPr/>
          </p:nvSpPr>
          <p:spPr bwMode="auto">
            <a:xfrm>
              <a:off x="929" y="1153"/>
              <a:ext cx="145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48" name="Oval 12"/>
            <p:cNvSpPr>
              <a:spLocks noChangeAspect="1" noChangeArrowheads="1"/>
            </p:cNvSpPr>
            <p:nvPr/>
          </p:nvSpPr>
          <p:spPr bwMode="auto">
            <a:xfrm>
              <a:off x="929" y="1407"/>
              <a:ext cx="145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49" name="Oval 13"/>
            <p:cNvSpPr>
              <a:spLocks noChangeAspect="1" noChangeArrowheads="1"/>
            </p:cNvSpPr>
            <p:nvPr/>
          </p:nvSpPr>
          <p:spPr bwMode="auto">
            <a:xfrm>
              <a:off x="1109" y="1334"/>
              <a:ext cx="146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50" name="Oval 14"/>
            <p:cNvSpPr>
              <a:spLocks noChangeAspect="1" noChangeArrowheads="1"/>
            </p:cNvSpPr>
            <p:nvPr/>
          </p:nvSpPr>
          <p:spPr bwMode="auto">
            <a:xfrm>
              <a:off x="1291" y="1262"/>
              <a:ext cx="146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51" name="Oval 15"/>
            <p:cNvSpPr>
              <a:spLocks noChangeAspect="1" noChangeArrowheads="1"/>
            </p:cNvSpPr>
            <p:nvPr/>
          </p:nvSpPr>
          <p:spPr bwMode="auto">
            <a:xfrm>
              <a:off x="2015" y="1012"/>
              <a:ext cx="146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52" name="Oval 16"/>
            <p:cNvSpPr>
              <a:spLocks noChangeAspect="1" noChangeArrowheads="1"/>
            </p:cNvSpPr>
            <p:nvPr/>
          </p:nvSpPr>
          <p:spPr bwMode="auto">
            <a:xfrm>
              <a:off x="2015" y="1266"/>
              <a:ext cx="146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53" name="Oval 17"/>
            <p:cNvSpPr>
              <a:spLocks noChangeAspect="1" noChangeArrowheads="1"/>
            </p:cNvSpPr>
            <p:nvPr/>
          </p:nvSpPr>
          <p:spPr bwMode="auto">
            <a:xfrm>
              <a:off x="2015" y="1520"/>
              <a:ext cx="146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54" name="Oval 18"/>
            <p:cNvSpPr>
              <a:spLocks noChangeAspect="1" noChangeArrowheads="1"/>
            </p:cNvSpPr>
            <p:nvPr/>
          </p:nvSpPr>
          <p:spPr bwMode="auto">
            <a:xfrm>
              <a:off x="2926" y="1846"/>
              <a:ext cx="145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55" name="Oval 19"/>
            <p:cNvSpPr>
              <a:spLocks noChangeAspect="1" noChangeArrowheads="1"/>
            </p:cNvSpPr>
            <p:nvPr/>
          </p:nvSpPr>
          <p:spPr bwMode="auto">
            <a:xfrm>
              <a:off x="3107" y="1773"/>
              <a:ext cx="145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56" name="Oval 20"/>
            <p:cNvSpPr>
              <a:spLocks noChangeAspect="1" noChangeArrowheads="1"/>
            </p:cNvSpPr>
            <p:nvPr/>
          </p:nvSpPr>
          <p:spPr bwMode="auto">
            <a:xfrm>
              <a:off x="3288" y="1701"/>
              <a:ext cx="146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57" name="Oval 21"/>
            <p:cNvSpPr>
              <a:spLocks noChangeAspect="1" noChangeArrowheads="1"/>
            </p:cNvSpPr>
            <p:nvPr/>
          </p:nvSpPr>
          <p:spPr bwMode="auto">
            <a:xfrm>
              <a:off x="929" y="899"/>
              <a:ext cx="146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58" name="Text Box 22"/>
            <p:cNvSpPr txBox="1">
              <a:spLocks noChangeAspect="1" noChangeArrowheads="1"/>
            </p:cNvSpPr>
            <p:nvPr/>
          </p:nvSpPr>
          <p:spPr bwMode="auto">
            <a:xfrm>
              <a:off x="983" y="2904"/>
              <a:ext cx="94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07" tIns="45705" rIns="91407" bIns="45705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0" lang="en-GB" altLang="ja-JP" smtClean="0">
                  <a:solidFill>
                    <a:srgbClr val="000000"/>
                  </a:solidFill>
                  <a:ea typeface="ＭＳ Ｐゴシック" charset="-128"/>
                </a:rPr>
                <a:t>Input Fibres</a:t>
              </a:r>
            </a:p>
          </p:txBody>
        </p:sp>
        <p:sp>
          <p:nvSpPr>
            <p:cNvPr id="14359" name="Text Box 23"/>
            <p:cNvSpPr txBox="1">
              <a:spLocks noChangeAspect="1" noChangeArrowheads="1"/>
            </p:cNvSpPr>
            <p:nvPr/>
          </p:nvSpPr>
          <p:spPr bwMode="auto">
            <a:xfrm>
              <a:off x="1777" y="255"/>
              <a:ext cx="94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07" tIns="45705" rIns="91407" bIns="45705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0" lang="en-GB" altLang="ja-JP" smtClean="0">
                  <a:solidFill>
                    <a:srgbClr val="000000"/>
                  </a:solidFill>
                  <a:ea typeface="ＭＳ Ｐゴシック" charset="-128"/>
                </a:rPr>
                <a:t>Mirror array 1</a:t>
              </a:r>
            </a:p>
          </p:txBody>
        </p:sp>
        <p:sp>
          <p:nvSpPr>
            <p:cNvPr id="14360" name="Text Box 24"/>
            <p:cNvSpPr txBox="1">
              <a:spLocks noChangeAspect="1" noChangeArrowheads="1"/>
            </p:cNvSpPr>
            <p:nvPr/>
          </p:nvSpPr>
          <p:spPr bwMode="auto">
            <a:xfrm>
              <a:off x="2422" y="984"/>
              <a:ext cx="94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07" tIns="45705" rIns="91407" bIns="45705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0" lang="en-GB" altLang="ja-JP" smtClean="0">
                  <a:solidFill>
                    <a:srgbClr val="000000"/>
                  </a:solidFill>
                  <a:ea typeface="ＭＳ Ｐゴシック" charset="-128"/>
                </a:rPr>
                <a:t>Mirror array 2</a:t>
              </a:r>
            </a:p>
          </p:txBody>
        </p:sp>
        <p:sp>
          <p:nvSpPr>
            <p:cNvPr id="14361" name="Text Box 25"/>
            <p:cNvSpPr txBox="1">
              <a:spLocks noChangeAspect="1" noChangeArrowheads="1"/>
            </p:cNvSpPr>
            <p:nvPr/>
          </p:nvSpPr>
          <p:spPr bwMode="auto">
            <a:xfrm>
              <a:off x="4250" y="1211"/>
              <a:ext cx="94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07" tIns="45705" rIns="91407" bIns="45705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0" lang="en-GB" altLang="ja-JP" smtClean="0">
                  <a:solidFill>
                    <a:srgbClr val="000000"/>
                  </a:solidFill>
                  <a:ea typeface="ＭＳ Ｐゴシック" charset="-128"/>
                </a:rPr>
                <a:t>Output Fibres</a:t>
              </a:r>
            </a:p>
          </p:txBody>
        </p:sp>
        <p:sp>
          <p:nvSpPr>
            <p:cNvPr id="14362" name="Oval 26"/>
            <p:cNvSpPr>
              <a:spLocks noChangeAspect="1" noChangeArrowheads="1"/>
            </p:cNvSpPr>
            <p:nvPr/>
          </p:nvSpPr>
          <p:spPr bwMode="auto">
            <a:xfrm>
              <a:off x="2015" y="1012"/>
              <a:ext cx="146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63" name="Oval 27"/>
            <p:cNvSpPr>
              <a:spLocks noChangeAspect="1" noChangeArrowheads="1"/>
            </p:cNvSpPr>
            <p:nvPr/>
          </p:nvSpPr>
          <p:spPr bwMode="auto">
            <a:xfrm>
              <a:off x="2015" y="1266"/>
              <a:ext cx="146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64" name="Line 28"/>
            <p:cNvSpPr>
              <a:spLocks noChangeShapeType="1"/>
            </p:cNvSpPr>
            <p:nvPr/>
          </p:nvSpPr>
          <p:spPr bwMode="auto">
            <a:xfrm>
              <a:off x="1546" y="759"/>
              <a:ext cx="526" cy="33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65" name="Oval 29"/>
            <p:cNvSpPr>
              <a:spLocks noChangeAspect="1" noChangeArrowheads="1"/>
            </p:cNvSpPr>
            <p:nvPr/>
          </p:nvSpPr>
          <p:spPr bwMode="auto">
            <a:xfrm>
              <a:off x="3288" y="1701"/>
              <a:ext cx="146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66" name="Oval 30"/>
            <p:cNvSpPr>
              <a:spLocks noChangeAspect="1" noChangeArrowheads="1"/>
            </p:cNvSpPr>
            <p:nvPr/>
          </p:nvSpPr>
          <p:spPr bwMode="auto">
            <a:xfrm>
              <a:off x="3107" y="1773"/>
              <a:ext cx="145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67" name="Oval 31"/>
            <p:cNvSpPr>
              <a:spLocks noChangeAspect="1" noChangeArrowheads="1"/>
            </p:cNvSpPr>
            <p:nvPr/>
          </p:nvSpPr>
          <p:spPr bwMode="auto">
            <a:xfrm>
              <a:off x="2926" y="1846"/>
              <a:ext cx="145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68" name="Oval 32"/>
            <p:cNvSpPr>
              <a:spLocks noChangeAspect="1" noChangeArrowheads="1"/>
            </p:cNvSpPr>
            <p:nvPr/>
          </p:nvSpPr>
          <p:spPr bwMode="auto">
            <a:xfrm>
              <a:off x="1473" y="936"/>
              <a:ext cx="145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69" name="Oval 33"/>
            <p:cNvSpPr>
              <a:spLocks noChangeAspect="1" noChangeArrowheads="1"/>
            </p:cNvSpPr>
            <p:nvPr/>
          </p:nvSpPr>
          <p:spPr bwMode="auto">
            <a:xfrm>
              <a:off x="1473" y="683"/>
              <a:ext cx="145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70" name="Oval 34"/>
            <p:cNvSpPr>
              <a:spLocks noChangeAspect="1" noChangeArrowheads="1"/>
            </p:cNvSpPr>
            <p:nvPr/>
          </p:nvSpPr>
          <p:spPr bwMode="auto">
            <a:xfrm>
              <a:off x="1473" y="1190"/>
              <a:ext cx="145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71" name="Oval 35"/>
            <p:cNvSpPr>
              <a:spLocks noChangeAspect="1" noChangeArrowheads="1"/>
            </p:cNvSpPr>
            <p:nvPr/>
          </p:nvSpPr>
          <p:spPr bwMode="auto">
            <a:xfrm>
              <a:off x="929" y="1662"/>
              <a:ext cx="145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72" name="Oval 36"/>
            <p:cNvSpPr>
              <a:spLocks noChangeAspect="1" noChangeArrowheads="1"/>
            </p:cNvSpPr>
            <p:nvPr/>
          </p:nvSpPr>
          <p:spPr bwMode="auto">
            <a:xfrm>
              <a:off x="1109" y="1589"/>
              <a:ext cx="146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73" name="Oval 37"/>
            <p:cNvSpPr>
              <a:spLocks noChangeAspect="1" noChangeArrowheads="1"/>
            </p:cNvSpPr>
            <p:nvPr/>
          </p:nvSpPr>
          <p:spPr bwMode="auto">
            <a:xfrm>
              <a:off x="1291" y="1517"/>
              <a:ext cx="146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74" name="Oval 38"/>
            <p:cNvSpPr>
              <a:spLocks noChangeAspect="1" noChangeArrowheads="1"/>
            </p:cNvSpPr>
            <p:nvPr/>
          </p:nvSpPr>
          <p:spPr bwMode="auto">
            <a:xfrm>
              <a:off x="1473" y="1445"/>
              <a:ext cx="145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75" name="Oval 39"/>
            <p:cNvSpPr>
              <a:spLocks noChangeAspect="1" noChangeArrowheads="1"/>
            </p:cNvSpPr>
            <p:nvPr/>
          </p:nvSpPr>
          <p:spPr bwMode="auto">
            <a:xfrm>
              <a:off x="2015" y="1774"/>
              <a:ext cx="146" cy="18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76" name="Line 40"/>
            <p:cNvSpPr>
              <a:spLocks noChangeShapeType="1"/>
            </p:cNvSpPr>
            <p:nvPr/>
          </p:nvSpPr>
          <p:spPr bwMode="auto">
            <a:xfrm>
              <a:off x="1909" y="614"/>
              <a:ext cx="186" cy="48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77" name="Oval 41"/>
            <p:cNvSpPr>
              <a:spLocks noChangeAspect="1" noChangeArrowheads="1"/>
            </p:cNvSpPr>
            <p:nvPr/>
          </p:nvSpPr>
          <p:spPr bwMode="auto">
            <a:xfrm>
              <a:off x="1654" y="867"/>
              <a:ext cx="145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78" name="Oval 42"/>
            <p:cNvSpPr>
              <a:spLocks noChangeAspect="1" noChangeArrowheads="1"/>
            </p:cNvSpPr>
            <p:nvPr/>
          </p:nvSpPr>
          <p:spPr bwMode="auto">
            <a:xfrm>
              <a:off x="1654" y="613"/>
              <a:ext cx="145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79" name="Oval 43"/>
            <p:cNvSpPr>
              <a:spLocks noChangeAspect="1" noChangeArrowheads="1"/>
            </p:cNvSpPr>
            <p:nvPr/>
          </p:nvSpPr>
          <p:spPr bwMode="auto">
            <a:xfrm>
              <a:off x="1654" y="1121"/>
              <a:ext cx="145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80" name="Oval 44"/>
            <p:cNvSpPr>
              <a:spLocks noChangeAspect="1" noChangeArrowheads="1"/>
            </p:cNvSpPr>
            <p:nvPr/>
          </p:nvSpPr>
          <p:spPr bwMode="auto">
            <a:xfrm>
              <a:off x="1654" y="1375"/>
              <a:ext cx="145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81" name="Oval 45"/>
            <p:cNvSpPr>
              <a:spLocks noChangeAspect="1" noChangeArrowheads="1"/>
            </p:cNvSpPr>
            <p:nvPr/>
          </p:nvSpPr>
          <p:spPr bwMode="auto">
            <a:xfrm>
              <a:off x="1835" y="795"/>
              <a:ext cx="146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82" name="Oval 46"/>
            <p:cNvSpPr>
              <a:spLocks noChangeAspect="1" noChangeArrowheads="1"/>
            </p:cNvSpPr>
            <p:nvPr/>
          </p:nvSpPr>
          <p:spPr bwMode="auto">
            <a:xfrm>
              <a:off x="1835" y="541"/>
              <a:ext cx="146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83" name="Oval 47"/>
            <p:cNvSpPr>
              <a:spLocks noChangeAspect="1" noChangeArrowheads="1"/>
            </p:cNvSpPr>
            <p:nvPr/>
          </p:nvSpPr>
          <p:spPr bwMode="auto">
            <a:xfrm>
              <a:off x="1835" y="1049"/>
              <a:ext cx="146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84" name="Oval 48"/>
            <p:cNvSpPr>
              <a:spLocks noChangeAspect="1" noChangeArrowheads="1"/>
            </p:cNvSpPr>
            <p:nvPr/>
          </p:nvSpPr>
          <p:spPr bwMode="auto">
            <a:xfrm>
              <a:off x="1835" y="1303"/>
              <a:ext cx="146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85" name="Oval 49"/>
            <p:cNvSpPr>
              <a:spLocks noChangeAspect="1" noChangeArrowheads="1"/>
            </p:cNvSpPr>
            <p:nvPr/>
          </p:nvSpPr>
          <p:spPr bwMode="auto">
            <a:xfrm>
              <a:off x="928" y="1919"/>
              <a:ext cx="145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86" name="Oval 50"/>
            <p:cNvSpPr>
              <a:spLocks noChangeAspect="1" noChangeArrowheads="1"/>
            </p:cNvSpPr>
            <p:nvPr/>
          </p:nvSpPr>
          <p:spPr bwMode="auto">
            <a:xfrm>
              <a:off x="1109" y="1846"/>
              <a:ext cx="145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87" name="Oval 51"/>
            <p:cNvSpPr>
              <a:spLocks noChangeAspect="1" noChangeArrowheads="1"/>
            </p:cNvSpPr>
            <p:nvPr/>
          </p:nvSpPr>
          <p:spPr bwMode="auto">
            <a:xfrm>
              <a:off x="1290" y="1774"/>
              <a:ext cx="146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88" name="Oval 52"/>
            <p:cNvSpPr>
              <a:spLocks noChangeAspect="1" noChangeArrowheads="1"/>
            </p:cNvSpPr>
            <p:nvPr/>
          </p:nvSpPr>
          <p:spPr bwMode="auto">
            <a:xfrm>
              <a:off x="1472" y="1702"/>
              <a:ext cx="146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89" name="Oval 53"/>
            <p:cNvSpPr>
              <a:spLocks noChangeAspect="1" noChangeArrowheads="1"/>
            </p:cNvSpPr>
            <p:nvPr/>
          </p:nvSpPr>
          <p:spPr bwMode="auto">
            <a:xfrm>
              <a:off x="1653" y="1633"/>
              <a:ext cx="145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90" name="Oval 54"/>
            <p:cNvSpPr>
              <a:spLocks noChangeAspect="1" noChangeArrowheads="1"/>
            </p:cNvSpPr>
            <p:nvPr/>
          </p:nvSpPr>
          <p:spPr bwMode="auto">
            <a:xfrm>
              <a:off x="1834" y="1561"/>
              <a:ext cx="146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91" name="Oval 55"/>
            <p:cNvSpPr>
              <a:spLocks noChangeAspect="1" noChangeArrowheads="1"/>
            </p:cNvSpPr>
            <p:nvPr/>
          </p:nvSpPr>
          <p:spPr bwMode="auto">
            <a:xfrm>
              <a:off x="928" y="2174"/>
              <a:ext cx="145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92" name="Oval 56"/>
            <p:cNvSpPr>
              <a:spLocks noChangeAspect="1" noChangeArrowheads="1"/>
            </p:cNvSpPr>
            <p:nvPr/>
          </p:nvSpPr>
          <p:spPr bwMode="auto">
            <a:xfrm>
              <a:off x="1109" y="2101"/>
              <a:ext cx="145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93" name="Oval 57"/>
            <p:cNvSpPr>
              <a:spLocks noChangeAspect="1" noChangeArrowheads="1"/>
            </p:cNvSpPr>
            <p:nvPr/>
          </p:nvSpPr>
          <p:spPr bwMode="auto">
            <a:xfrm>
              <a:off x="1290" y="2029"/>
              <a:ext cx="146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94" name="Oval 58"/>
            <p:cNvSpPr>
              <a:spLocks noChangeAspect="1" noChangeArrowheads="1"/>
            </p:cNvSpPr>
            <p:nvPr/>
          </p:nvSpPr>
          <p:spPr bwMode="auto">
            <a:xfrm>
              <a:off x="1472" y="1957"/>
              <a:ext cx="146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95" name="Oval 59"/>
            <p:cNvSpPr>
              <a:spLocks noChangeAspect="1" noChangeArrowheads="1"/>
            </p:cNvSpPr>
            <p:nvPr/>
          </p:nvSpPr>
          <p:spPr bwMode="auto">
            <a:xfrm>
              <a:off x="1653" y="1887"/>
              <a:ext cx="145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96" name="Oval 60"/>
            <p:cNvSpPr>
              <a:spLocks noChangeAspect="1" noChangeArrowheads="1"/>
            </p:cNvSpPr>
            <p:nvPr/>
          </p:nvSpPr>
          <p:spPr bwMode="auto">
            <a:xfrm>
              <a:off x="1834" y="1815"/>
              <a:ext cx="146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97" name="Line 61"/>
            <p:cNvSpPr>
              <a:spLocks noChangeAspect="1" noChangeShapeType="1"/>
            </p:cNvSpPr>
            <p:nvPr/>
          </p:nvSpPr>
          <p:spPr bwMode="auto">
            <a:xfrm>
              <a:off x="1473" y="1448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98" name="Oval 62"/>
            <p:cNvSpPr>
              <a:spLocks noChangeAspect="1" noChangeArrowheads="1"/>
            </p:cNvSpPr>
            <p:nvPr/>
          </p:nvSpPr>
          <p:spPr bwMode="auto">
            <a:xfrm>
              <a:off x="2015" y="2282"/>
              <a:ext cx="146" cy="1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99" name="Oval 63"/>
            <p:cNvSpPr>
              <a:spLocks noChangeAspect="1" noChangeArrowheads="1"/>
            </p:cNvSpPr>
            <p:nvPr/>
          </p:nvSpPr>
          <p:spPr bwMode="auto">
            <a:xfrm>
              <a:off x="2015" y="2027"/>
              <a:ext cx="146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00" name="Oval 64"/>
            <p:cNvSpPr>
              <a:spLocks noChangeAspect="1" noChangeArrowheads="1"/>
            </p:cNvSpPr>
            <p:nvPr/>
          </p:nvSpPr>
          <p:spPr bwMode="auto">
            <a:xfrm>
              <a:off x="2744" y="1922"/>
              <a:ext cx="146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01" name="Oval 65"/>
            <p:cNvSpPr>
              <a:spLocks noChangeAspect="1" noChangeArrowheads="1"/>
            </p:cNvSpPr>
            <p:nvPr/>
          </p:nvSpPr>
          <p:spPr bwMode="auto">
            <a:xfrm>
              <a:off x="2563" y="1994"/>
              <a:ext cx="146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02" name="Oval 66"/>
            <p:cNvSpPr>
              <a:spLocks noChangeAspect="1" noChangeArrowheads="1"/>
            </p:cNvSpPr>
            <p:nvPr/>
          </p:nvSpPr>
          <p:spPr bwMode="auto">
            <a:xfrm>
              <a:off x="2382" y="2067"/>
              <a:ext cx="145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03" name="Line 67"/>
            <p:cNvSpPr>
              <a:spLocks noChangeShapeType="1"/>
            </p:cNvSpPr>
            <p:nvPr/>
          </p:nvSpPr>
          <p:spPr bwMode="auto">
            <a:xfrm>
              <a:off x="1188" y="912"/>
              <a:ext cx="907" cy="18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04" name="Line 68"/>
            <p:cNvSpPr>
              <a:spLocks noChangeShapeType="1"/>
            </p:cNvSpPr>
            <p:nvPr/>
          </p:nvSpPr>
          <p:spPr bwMode="auto">
            <a:xfrm>
              <a:off x="1001" y="976"/>
              <a:ext cx="1094" cy="11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05" name="Line 69"/>
            <p:cNvSpPr>
              <a:spLocks noChangeShapeType="1"/>
            </p:cNvSpPr>
            <p:nvPr/>
          </p:nvSpPr>
          <p:spPr bwMode="auto">
            <a:xfrm>
              <a:off x="1365" y="1085"/>
              <a:ext cx="730" cy="25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06" name="Line 70"/>
            <p:cNvSpPr>
              <a:spLocks noChangeShapeType="1"/>
            </p:cNvSpPr>
            <p:nvPr/>
          </p:nvSpPr>
          <p:spPr bwMode="auto">
            <a:xfrm>
              <a:off x="1546" y="1013"/>
              <a:ext cx="549" cy="33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07" name="Line 71"/>
            <p:cNvSpPr>
              <a:spLocks noChangeAspect="1" noChangeShapeType="1"/>
            </p:cNvSpPr>
            <p:nvPr/>
          </p:nvSpPr>
          <p:spPr bwMode="auto">
            <a:xfrm>
              <a:off x="2091" y="1085"/>
              <a:ext cx="363" cy="105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08" name="Line 72"/>
            <p:cNvSpPr>
              <a:spLocks noChangeAspect="1" noChangeShapeType="1"/>
            </p:cNvSpPr>
            <p:nvPr/>
          </p:nvSpPr>
          <p:spPr bwMode="auto">
            <a:xfrm>
              <a:off x="2091" y="1085"/>
              <a:ext cx="726" cy="90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09" name="Line 73"/>
            <p:cNvSpPr>
              <a:spLocks noChangeAspect="1" noChangeShapeType="1"/>
            </p:cNvSpPr>
            <p:nvPr/>
          </p:nvSpPr>
          <p:spPr bwMode="auto">
            <a:xfrm>
              <a:off x="2091" y="1085"/>
              <a:ext cx="1088" cy="76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10" name="Line 74"/>
            <p:cNvSpPr>
              <a:spLocks noChangeAspect="1" noChangeShapeType="1"/>
            </p:cNvSpPr>
            <p:nvPr/>
          </p:nvSpPr>
          <p:spPr bwMode="auto">
            <a:xfrm>
              <a:off x="2091" y="1085"/>
              <a:ext cx="1270" cy="68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11" name="Line 75"/>
            <p:cNvSpPr>
              <a:spLocks noChangeAspect="1" noChangeShapeType="1"/>
            </p:cNvSpPr>
            <p:nvPr/>
          </p:nvSpPr>
          <p:spPr bwMode="auto">
            <a:xfrm>
              <a:off x="2091" y="1338"/>
              <a:ext cx="726" cy="65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12" name="Line 76"/>
            <p:cNvSpPr>
              <a:spLocks noChangeAspect="1" noChangeShapeType="1"/>
            </p:cNvSpPr>
            <p:nvPr/>
          </p:nvSpPr>
          <p:spPr bwMode="auto">
            <a:xfrm>
              <a:off x="2091" y="1338"/>
              <a:ext cx="911" cy="59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13" name="Line 77"/>
            <p:cNvSpPr>
              <a:spLocks noChangeAspect="1" noChangeShapeType="1"/>
            </p:cNvSpPr>
            <p:nvPr/>
          </p:nvSpPr>
          <p:spPr bwMode="auto">
            <a:xfrm>
              <a:off x="3819" y="1593"/>
              <a:ext cx="908" cy="25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14" name="Line 78"/>
            <p:cNvSpPr>
              <a:spLocks noChangeAspect="1" noChangeShapeType="1"/>
            </p:cNvSpPr>
            <p:nvPr/>
          </p:nvSpPr>
          <p:spPr bwMode="auto">
            <a:xfrm>
              <a:off x="3819" y="2096"/>
              <a:ext cx="907" cy="25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15" name="Oval 79"/>
            <p:cNvSpPr>
              <a:spLocks noChangeAspect="1" noChangeArrowheads="1"/>
            </p:cNvSpPr>
            <p:nvPr/>
          </p:nvSpPr>
          <p:spPr bwMode="auto">
            <a:xfrm>
              <a:off x="4658" y="1755"/>
              <a:ext cx="145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16" name="Oval 80"/>
            <p:cNvSpPr>
              <a:spLocks noChangeAspect="1" noChangeArrowheads="1"/>
            </p:cNvSpPr>
            <p:nvPr/>
          </p:nvSpPr>
          <p:spPr bwMode="auto">
            <a:xfrm>
              <a:off x="4658" y="2005"/>
              <a:ext cx="146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17" name="Oval 81"/>
            <p:cNvSpPr>
              <a:spLocks noChangeAspect="1" noChangeArrowheads="1"/>
            </p:cNvSpPr>
            <p:nvPr/>
          </p:nvSpPr>
          <p:spPr bwMode="auto">
            <a:xfrm>
              <a:off x="4658" y="2254"/>
              <a:ext cx="146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18" name="Oval 82"/>
            <p:cNvSpPr>
              <a:spLocks noChangeAspect="1" noChangeArrowheads="1"/>
            </p:cNvSpPr>
            <p:nvPr/>
          </p:nvSpPr>
          <p:spPr bwMode="auto">
            <a:xfrm>
              <a:off x="4658" y="2504"/>
              <a:ext cx="145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19" name="Line 83"/>
            <p:cNvSpPr>
              <a:spLocks noChangeAspect="1" noChangeShapeType="1"/>
            </p:cNvSpPr>
            <p:nvPr/>
          </p:nvSpPr>
          <p:spPr bwMode="auto">
            <a:xfrm>
              <a:off x="3819" y="2340"/>
              <a:ext cx="908" cy="25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20" name="Oval 84"/>
            <p:cNvSpPr>
              <a:spLocks noChangeAspect="1" noChangeArrowheads="1"/>
            </p:cNvSpPr>
            <p:nvPr/>
          </p:nvSpPr>
          <p:spPr bwMode="auto">
            <a:xfrm>
              <a:off x="4658" y="3003"/>
              <a:ext cx="146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21" name="Line 85"/>
            <p:cNvSpPr>
              <a:spLocks noChangeAspect="1" noChangeShapeType="1"/>
            </p:cNvSpPr>
            <p:nvPr/>
          </p:nvSpPr>
          <p:spPr bwMode="auto">
            <a:xfrm>
              <a:off x="3819" y="1846"/>
              <a:ext cx="908" cy="25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22" name="Line 86"/>
            <p:cNvSpPr>
              <a:spLocks noChangeAspect="1" noChangeShapeType="1"/>
            </p:cNvSpPr>
            <p:nvPr/>
          </p:nvSpPr>
          <p:spPr bwMode="auto">
            <a:xfrm>
              <a:off x="3819" y="2617"/>
              <a:ext cx="907" cy="25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23" name="Line 87"/>
            <p:cNvSpPr>
              <a:spLocks noChangeShapeType="1"/>
            </p:cNvSpPr>
            <p:nvPr/>
          </p:nvSpPr>
          <p:spPr bwMode="auto">
            <a:xfrm flipV="1">
              <a:off x="3366" y="1574"/>
              <a:ext cx="453" cy="20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3" name="Group 88"/>
            <p:cNvGrpSpPr>
              <a:grpSpLocks noChangeAspect="1"/>
            </p:cNvGrpSpPr>
            <p:nvPr/>
          </p:nvGrpSpPr>
          <p:grpSpPr bwMode="auto">
            <a:xfrm>
              <a:off x="3751" y="1506"/>
              <a:ext cx="146" cy="690"/>
              <a:chOff x="1020" y="1298"/>
              <a:chExt cx="182" cy="862"/>
            </a:xfrm>
          </p:grpSpPr>
          <p:sp>
            <p:nvSpPr>
              <p:cNvPr id="14425" name="Oval 89"/>
              <p:cNvSpPr>
                <a:spLocks noChangeAspect="1" noChangeArrowheads="1"/>
              </p:cNvSpPr>
              <p:nvPr/>
            </p:nvSpPr>
            <p:spPr bwMode="auto">
              <a:xfrm>
                <a:off x="1020" y="1298"/>
                <a:ext cx="182" cy="22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6" name="Oval 90"/>
              <p:cNvSpPr>
                <a:spLocks noChangeAspect="1" noChangeArrowheads="1"/>
              </p:cNvSpPr>
              <p:nvPr/>
            </p:nvSpPr>
            <p:spPr bwMode="auto">
              <a:xfrm>
                <a:off x="1020" y="1615"/>
                <a:ext cx="182" cy="22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7" name="Oval 91"/>
              <p:cNvSpPr>
                <a:spLocks noChangeAspect="1" noChangeArrowheads="1"/>
              </p:cNvSpPr>
              <p:nvPr/>
            </p:nvSpPr>
            <p:spPr bwMode="auto">
              <a:xfrm>
                <a:off x="1020" y="1933"/>
                <a:ext cx="182" cy="22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428" name="Oval 92"/>
            <p:cNvSpPr>
              <a:spLocks noChangeAspect="1" noChangeArrowheads="1"/>
            </p:cNvSpPr>
            <p:nvPr/>
          </p:nvSpPr>
          <p:spPr bwMode="auto">
            <a:xfrm>
              <a:off x="3751" y="1506"/>
              <a:ext cx="146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29" name="Oval 93"/>
            <p:cNvSpPr>
              <a:spLocks noChangeAspect="1" noChangeArrowheads="1"/>
            </p:cNvSpPr>
            <p:nvPr/>
          </p:nvSpPr>
          <p:spPr bwMode="auto">
            <a:xfrm>
              <a:off x="3751" y="1760"/>
              <a:ext cx="146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30" name="Oval 94"/>
            <p:cNvSpPr>
              <a:spLocks noChangeAspect="1" noChangeArrowheads="1"/>
            </p:cNvSpPr>
            <p:nvPr/>
          </p:nvSpPr>
          <p:spPr bwMode="auto">
            <a:xfrm>
              <a:off x="3751" y="2268"/>
              <a:ext cx="146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31" name="Oval 95"/>
            <p:cNvSpPr>
              <a:spLocks noChangeAspect="1" noChangeArrowheads="1"/>
            </p:cNvSpPr>
            <p:nvPr/>
          </p:nvSpPr>
          <p:spPr bwMode="auto">
            <a:xfrm>
              <a:off x="3751" y="2014"/>
              <a:ext cx="146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32" name="Oval 96"/>
            <p:cNvSpPr>
              <a:spLocks noChangeAspect="1" noChangeArrowheads="1"/>
            </p:cNvSpPr>
            <p:nvPr/>
          </p:nvSpPr>
          <p:spPr bwMode="auto">
            <a:xfrm>
              <a:off x="3751" y="2776"/>
              <a:ext cx="146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33" name="Oval 97"/>
            <p:cNvSpPr>
              <a:spLocks noChangeAspect="1" noChangeArrowheads="1"/>
            </p:cNvSpPr>
            <p:nvPr/>
          </p:nvSpPr>
          <p:spPr bwMode="auto">
            <a:xfrm>
              <a:off x="3751" y="2521"/>
              <a:ext cx="146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34" name="Line 98"/>
            <p:cNvSpPr>
              <a:spLocks noChangeShapeType="1"/>
            </p:cNvSpPr>
            <p:nvPr/>
          </p:nvSpPr>
          <p:spPr bwMode="auto">
            <a:xfrm flipV="1">
              <a:off x="3184" y="1846"/>
              <a:ext cx="635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35" name="Line 99"/>
            <p:cNvSpPr>
              <a:spLocks noChangeShapeType="1"/>
            </p:cNvSpPr>
            <p:nvPr/>
          </p:nvSpPr>
          <p:spPr bwMode="auto">
            <a:xfrm>
              <a:off x="3003" y="1937"/>
              <a:ext cx="816" cy="15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36" name="Line 100"/>
            <p:cNvSpPr>
              <a:spLocks noChangeShapeType="1"/>
            </p:cNvSpPr>
            <p:nvPr/>
          </p:nvSpPr>
          <p:spPr bwMode="auto">
            <a:xfrm>
              <a:off x="2458" y="2137"/>
              <a:ext cx="1361" cy="73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37" name="Line 101"/>
            <p:cNvSpPr>
              <a:spLocks noChangeShapeType="1"/>
            </p:cNvSpPr>
            <p:nvPr/>
          </p:nvSpPr>
          <p:spPr bwMode="auto">
            <a:xfrm>
              <a:off x="2820" y="2005"/>
              <a:ext cx="999" cy="61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38" name="Line 102"/>
            <p:cNvSpPr>
              <a:spLocks noChangeShapeType="1"/>
            </p:cNvSpPr>
            <p:nvPr/>
          </p:nvSpPr>
          <p:spPr bwMode="auto">
            <a:xfrm>
              <a:off x="2821" y="2005"/>
              <a:ext cx="998" cy="3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39" name="Oval 103"/>
            <p:cNvSpPr>
              <a:spLocks noChangeAspect="1" noChangeArrowheads="1"/>
            </p:cNvSpPr>
            <p:nvPr/>
          </p:nvSpPr>
          <p:spPr bwMode="auto">
            <a:xfrm>
              <a:off x="4658" y="2753"/>
              <a:ext cx="146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40" name="Line 104"/>
            <p:cNvSpPr>
              <a:spLocks noChangeAspect="1" noChangeShapeType="1"/>
            </p:cNvSpPr>
            <p:nvPr/>
          </p:nvSpPr>
          <p:spPr bwMode="auto">
            <a:xfrm>
              <a:off x="3819" y="2844"/>
              <a:ext cx="907" cy="25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41" name="Text Box 105"/>
            <p:cNvSpPr txBox="1">
              <a:spLocks noChangeAspect="1" noChangeArrowheads="1"/>
            </p:cNvSpPr>
            <p:nvPr/>
          </p:nvSpPr>
          <p:spPr bwMode="auto">
            <a:xfrm>
              <a:off x="3352" y="3570"/>
              <a:ext cx="94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07" tIns="45705" rIns="91407" bIns="45705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0" lang="en-GB" altLang="ja-JP" smtClean="0">
                  <a:solidFill>
                    <a:srgbClr val="000000"/>
                  </a:solidFill>
                  <a:ea typeface="ＭＳ Ｐゴシック" charset="-128"/>
                </a:rPr>
                <a:t>Mirror array 3</a:t>
              </a:r>
            </a:p>
          </p:txBody>
        </p:sp>
        <p:sp>
          <p:nvSpPr>
            <p:cNvPr id="14442" name="Oval 106"/>
            <p:cNvSpPr>
              <a:spLocks noChangeAspect="1" noChangeArrowheads="1"/>
            </p:cNvSpPr>
            <p:nvPr/>
          </p:nvSpPr>
          <p:spPr bwMode="auto">
            <a:xfrm>
              <a:off x="758" y="1230"/>
              <a:ext cx="145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43" name="Oval 107"/>
            <p:cNvSpPr>
              <a:spLocks noChangeAspect="1" noChangeArrowheads="1"/>
            </p:cNvSpPr>
            <p:nvPr/>
          </p:nvSpPr>
          <p:spPr bwMode="auto">
            <a:xfrm>
              <a:off x="758" y="1484"/>
              <a:ext cx="145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44" name="Oval 108"/>
            <p:cNvSpPr>
              <a:spLocks noChangeAspect="1" noChangeArrowheads="1"/>
            </p:cNvSpPr>
            <p:nvPr/>
          </p:nvSpPr>
          <p:spPr bwMode="auto">
            <a:xfrm>
              <a:off x="758" y="976"/>
              <a:ext cx="146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45" name="Oval 109"/>
            <p:cNvSpPr>
              <a:spLocks noChangeAspect="1" noChangeArrowheads="1"/>
            </p:cNvSpPr>
            <p:nvPr/>
          </p:nvSpPr>
          <p:spPr bwMode="auto">
            <a:xfrm>
              <a:off x="758" y="1739"/>
              <a:ext cx="145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46" name="Oval 110"/>
            <p:cNvSpPr>
              <a:spLocks noChangeAspect="1" noChangeArrowheads="1"/>
            </p:cNvSpPr>
            <p:nvPr/>
          </p:nvSpPr>
          <p:spPr bwMode="auto">
            <a:xfrm>
              <a:off x="757" y="1996"/>
              <a:ext cx="145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47" name="Oval 111"/>
            <p:cNvSpPr>
              <a:spLocks noChangeAspect="1" noChangeArrowheads="1"/>
            </p:cNvSpPr>
            <p:nvPr/>
          </p:nvSpPr>
          <p:spPr bwMode="auto">
            <a:xfrm>
              <a:off x="757" y="2251"/>
              <a:ext cx="145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48" name="Oval 112"/>
            <p:cNvSpPr>
              <a:spLocks noChangeAspect="1" noChangeArrowheads="1"/>
            </p:cNvSpPr>
            <p:nvPr/>
          </p:nvSpPr>
          <p:spPr bwMode="auto">
            <a:xfrm>
              <a:off x="588" y="1302"/>
              <a:ext cx="145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49" name="Oval 113"/>
            <p:cNvSpPr>
              <a:spLocks noChangeAspect="1" noChangeArrowheads="1"/>
            </p:cNvSpPr>
            <p:nvPr/>
          </p:nvSpPr>
          <p:spPr bwMode="auto">
            <a:xfrm>
              <a:off x="588" y="1556"/>
              <a:ext cx="145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50" name="Oval 114"/>
            <p:cNvSpPr>
              <a:spLocks noChangeAspect="1" noChangeArrowheads="1"/>
            </p:cNvSpPr>
            <p:nvPr/>
          </p:nvSpPr>
          <p:spPr bwMode="auto">
            <a:xfrm>
              <a:off x="588" y="1048"/>
              <a:ext cx="146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51" name="Oval 115"/>
            <p:cNvSpPr>
              <a:spLocks noChangeAspect="1" noChangeArrowheads="1"/>
            </p:cNvSpPr>
            <p:nvPr/>
          </p:nvSpPr>
          <p:spPr bwMode="auto">
            <a:xfrm>
              <a:off x="588" y="1811"/>
              <a:ext cx="145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52" name="Oval 116"/>
            <p:cNvSpPr>
              <a:spLocks noChangeAspect="1" noChangeArrowheads="1"/>
            </p:cNvSpPr>
            <p:nvPr/>
          </p:nvSpPr>
          <p:spPr bwMode="auto">
            <a:xfrm>
              <a:off x="587" y="2068"/>
              <a:ext cx="145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53" name="Oval 117"/>
            <p:cNvSpPr>
              <a:spLocks noChangeAspect="1" noChangeArrowheads="1"/>
            </p:cNvSpPr>
            <p:nvPr/>
          </p:nvSpPr>
          <p:spPr bwMode="auto">
            <a:xfrm>
              <a:off x="587" y="2323"/>
              <a:ext cx="145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54" name="Oval 118"/>
            <p:cNvSpPr>
              <a:spLocks noChangeAspect="1" noChangeArrowheads="1"/>
            </p:cNvSpPr>
            <p:nvPr/>
          </p:nvSpPr>
          <p:spPr bwMode="auto">
            <a:xfrm>
              <a:off x="929" y="2419"/>
              <a:ext cx="145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55" name="Oval 119"/>
            <p:cNvSpPr>
              <a:spLocks noChangeAspect="1" noChangeArrowheads="1"/>
            </p:cNvSpPr>
            <p:nvPr/>
          </p:nvSpPr>
          <p:spPr bwMode="auto">
            <a:xfrm>
              <a:off x="1110" y="2346"/>
              <a:ext cx="145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56" name="Oval 120"/>
            <p:cNvSpPr>
              <a:spLocks noChangeAspect="1" noChangeArrowheads="1"/>
            </p:cNvSpPr>
            <p:nvPr/>
          </p:nvSpPr>
          <p:spPr bwMode="auto">
            <a:xfrm>
              <a:off x="1291" y="2274"/>
              <a:ext cx="146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57" name="Oval 121"/>
            <p:cNvSpPr>
              <a:spLocks noChangeAspect="1" noChangeArrowheads="1"/>
            </p:cNvSpPr>
            <p:nvPr/>
          </p:nvSpPr>
          <p:spPr bwMode="auto">
            <a:xfrm>
              <a:off x="1473" y="2202"/>
              <a:ext cx="146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58" name="Oval 122"/>
            <p:cNvSpPr>
              <a:spLocks noChangeAspect="1" noChangeArrowheads="1"/>
            </p:cNvSpPr>
            <p:nvPr/>
          </p:nvSpPr>
          <p:spPr bwMode="auto">
            <a:xfrm>
              <a:off x="1654" y="2132"/>
              <a:ext cx="145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59" name="Oval 123"/>
            <p:cNvSpPr>
              <a:spLocks noChangeAspect="1" noChangeArrowheads="1"/>
            </p:cNvSpPr>
            <p:nvPr/>
          </p:nvSpPr>
          <p:spPr bwMode="auto">
            <a:xfrm>
              <a:off x="1835" y="2060"/>
              <a:ext cx="146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60" name="Oval 124"/>
            <p:cNvSpPr>
              <a:spLocks noChangeAspect="1" noChangeArrowheads="1"/>
            </p:cNvSpPr>
            <p:nvPr/>
          </p:nvSpPr>
          <p:spPr bwMode="auto">
            <a:xfrm>
              <a:off x="758" y="2496"/>
              <a:ext cx="145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61" name="Oval 125"/>
            <p:cNvSpPr>
              <a:spLocks noChangeAspect="1" noChangeArrowheads="1"/>
            </p:cNvSpPr>
            <p:nvPr/>
          </p:nvSpPr>
          <p:spPr bwMode="auto">
            <a:xfrm>
              <a:off x="588" y="2568"/>
              <a:ext cx="145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62" name="Oval 126"/>
            <p:cNvSpPr>
              <a:spLocks noChangeAspect="1" noChangeArrowheads="1"/>
            </p:cNvSpPr>
            <p:nvPr/>
          </p:nvSpPr>
          <p:spPr bwMode="auto">
            <a:xfrm>
              <a:off x="929" y="2646"/>
              <a:ext cx="145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63" name="Oval 127"/>
            <p:cNvSpPr>
              <a:spLocks noChangeAspect="1" noChangeArrowheads="1"/>
            </p:cNvSpPr>
            <p:nvPr/>
          </p:nvSpPr>
          <p:spPr bwMode="auto">
            <a:xfrm>
              <a:off x="1110" y="2573"/>
              <a:ext cx="145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64" name="Oval 128"/>
            <p:cNvSpPr>
              <a:spLocks noChangeAspect="1" noChangeArrowheads="1"/>
            </p:cNvSpPr>
            <p:nvPr/>
          </p:nvSpPr>
          <p:spPr bwMode="auto">
            <a:xfrm>
              <a:off x="1291" y="2501"/>
              <a:ext cx="146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65" name="Oval 129"/>
            <p:cNvSpPr>
              <a:spLocks noChangeAspect="1" noChangeArrowheads="1"/>
            </p:cNvSpPr>
            <p:nvPr/>
          </p:nvSpPr>
          <p:spPr bwMode="auto">
            <a:xfrm>
              <a:off x="1473" y="2429"/>
              <a:ext cx="146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66" name="Oval 130"/>
            <p:cNvSpPr>
              <a:spLocks noChangeAspect="1" noChangeArrowheads="1"/>
            </p:cNvSpPr>
            <p:nvPr/>
          </p:nvSpPr>
          <p:spPr bwMode="auto">
            <a:xfrm>
              <a:off x="1654" y="2359"/>
              <a:ext cx="145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67" name="Oval 131"/>
            <p:cNvSpPr>
              <a:spLocks noChangeAspect="1" noChangeArrowheads="1"/>
            </p:cNvSpPr>
            <p:nvPr/>
          </p:nvSpPr>
          <p:spPr bwMode="auto">
            <a:xfrm>
              <a:off x="1835" y="2287"/>
              <a:ext cx="146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68" name="Oval 132"/>
            <p:cNvSpPr>
              <a:spLocks noChangeAspect="1" noChangeArrowheads="1"/>
            </p:cNvSpPr>
            <p:nvPr/>
          </p:nvSpPr>
          <p:spPr bwMode="auto">
            <a:xfrm>
              <a:off x="758" y="2723"/>
              <a:ext cx="145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69" name="Oval 133"/>
            <p:cNvSpPr>
              <a:spLocks noChangeAspect="1" noChangeArrowheads="1"/>
            </p:cNvSpPr>
            <p:nvPr/>
          </p:nvSpPr>
          <p:spPr bwMode="auto">
            <a:xfrm>
              <a:off x="588" y="2795"/>
              <a:ext cx="145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70" name="Oval 134"/>
            <p:cNvSpPr>
              <a:spLocks noChangeAspect="1" noChangeArrowheads="1"/>
            </p:cNvSpPr>
            <p:nvPr/>
          </p:nvSpPr>
          <p:spPr bwMode="auto">
            <a:xfrm>
              <a:off x="2017" y="2776"/>
              <a:ext cx="146" cy="1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71" name="Oval 135"/>
            <p:cNvSpPr>
              <a:spLocks noChangeAspect="1" noChangeArrowheads="1"/>
            </p:cNvSpPr>
            <p:nvPr/>
          </p:nvSpPr>
          <p:spPr bwMode="auto">
            <a:xfrm>
              <a:off x="2017" y="2521"/>
              <a:ext cx="146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72" name="Oval 136"/>
            <p:cNvSpPr>
              <a:spLocks noChangeAspect="1" noChangeArrowheads="1"/>
            </p:cNvSpPr>
            <p:nvPr/>
          </p:nvSpPr>
          <p:spPr bwMode="auto">
            <a:xfrm>
              <a:off x="2208" y="2137"/>
              <a:ext cx="146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73" name="Oval 137"/>
            <p:cNvSpPr>
              <a:spLocks noChangeAspect="1" noChangeArrowheads="1"/>
            </p:cNvSpPr>
            <p:nvPr/>
          </p:nvSpPr>
          <p:spPr bwMode="auto">
            <a:xfrm>
              <a:off x="2040" y="2205"/>
              <a:ext cx="145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74" name="Oval 138"/>
            <p:cNvSpPr>
              <a:spLocks noChangeAspect="1" noChangeArrowheads="1"/>
            </p:cNvSpPr>
            <p:nvPr/>
          </p:nvSpPr>
          <p:spPr bwMode="auto">
            <a:xfrm>
              <a:off x="3751" y="3281"/>
              <a:ext cx="146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75" name="Oval 139"/>
            <p:cNvSpPr>
              <a:spLocks noChangeAspect="1" noChangeArrowheads="1"/>
            </p:cNvSpPr>
            <p:nvPr/>
          </p:nvSpPr>
          <p:spPr bwMode="auto">
            <a:xfrm>
              <a:off x="3751" y="3026"/>
              <a:ext cx="146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76" name="Oval 140"/>
            <p:cNvSpPr>
              <a:spLocks noChangeAspect="1" noChangeArrowheads="1"/>
            </p:cNvSpPr>
            <p:nvPr/>
          </p:nvSpPr>
          <p:spPr bwMode="auto">
            <a:xfrm>
              <a:off x="4658" y="3502"/>
              <a:ext cx="146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77" name="Oval 141"/>
            <p:cNvSpPr>
              <a:spLocks noChangeAspect="1" noChangeArrowheads="1"/>
            </p:cNvSpPr>
            <p:nvPr/>
          </p:nvSpPr>
          <p:spPr bwMode="auto">
            <a:xfrm>
              <a:off x="4658" y="3247"/>
              <a:ext cx="146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78" name="Line 142"/>
            <p:cNvSpPr>
              <a:spLocks noChangeShapeType="1"/>
            </p:cNvSpPr>
            <p:nvPr/>
          </p:nvSpPr>
          <p:spPr bwMode="auto">
            <a:xfrm>
              <a:off x="1006" y="1502"/>
              <a:ext cx="1043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79" name="Line 143"/>
            <p:cNvSpPr>
              <a:spLocks noChangeShapeType="1"/>
            </p:cNvSpPr>
            <p:nvPr/>
          </p:nvSpPr>
          <p:spPr bwMode="auto">
            <a:xfrm>
              <a:off x="1188" y="1411"/>
              <a:ext cx="907" cy="18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80" name="Line 144"/>
            <p:cNvSpPr>
              <a:spLocks noChangeShapeType="1"/>
            </p:cNvSpPr>
            <p:nvPr/>
          </p:nvSpPr>
          <p:spPr bwMode="auto">
            <a:xfrm>
              <a:off x="2095" y="1597"/>
              <a:ext cx="181" cy="60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81" name="Line 145"/>
            <p:cNvSpPr>
              <a:spLocks noChangeShapeType="1"/>
            </p:cNvSpPr>
            <p:nvPr/>
          </p:nvSpPr>
          <p:spPr bwMode="auto">
            <a:xfrm>
              <a:off x="2095" y="1597"/>
              <a:ext cx="22" cy="67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82" name="Line 146"/>
            <p:cNvSpPr>
              <a:spLocks noChangeShapeType="1"/>
            </p:cNvSpPr>
            <p:nvPr/>
          </p:nvSpPr>
          <p:spPr bwMode="auto">
            <a:xfrm>
              <a:off x="2276" y="2205"/>
              <a:ext cx="1543" cy="91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83" name="Line 147"/>
            <p:cNvSpPr>
              <a:spLocks noChangeShapeType="1"/>
            </p:cNvSpPr>
            <p:nvPr/>
          </p:nvSpPr>
          <p:spPr bwMode="auto">
            <a:xfrm>
              <a:off x="2117" y="2273"/>
              <a:ext cx="1702" cy="109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84" name="Line 148"/>
            <p:cNvSpPr>
              <a:spLocks noChangeAspect="1" noChangeShapeType="1"/>
            </p:cNvSpPr>
            <p:nvPr/>
          </p:nvSpPr>
          <p:spPr bwMode="auto">
            <a:xfrm>
              <a:off x="3819" y="3094"/>
              <a:ext cx="907" cy="25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85" name="Line 149"/>
            <p:cNvSpPr>
              <a:spLocks noChangeAspect="1" noChangeShapeType="1"/>
            </p:cNvSpPr>
            <p:nvPr/>
          </p:nvSpPr>
          <p:spPr bwMode="auto">
            <a:xfrm>
              <a:off x="3819" y="3343"/>
              <a:ext cx="907" cy="25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1"/>
          <p:cNvGrpSpPr>
            <a:grpSpLocks/>
          </p:cNvGrpSpPr>
          <p:nvPr/>
        </p:nvGrpSpPr>
        <p:grpSpPr bwMode="auto">
          <a:xfrm>
            <a:off x="251520" y="1293623"/>
            <a:ext cx="3529013" cy="5078413"/>
            <a:chOff x="1814" y="164"/>
            <a:chExt cx="2223" cy="3199"/>
          </a:xfrm>
        </p:grpSpPr>
        <p:sp>
          <p:nvSpPr>
            <p:cNvPr id="2269" name="AutoShape 221"/>
            <p:cNvSpPr>
              <a:spLocks noChangeAspect="1" noChangeArrowheads="1"/>
            </p:cNvSpPr>
            <p:nvPr/>
          </p:nvSpPr>
          <p:spPr bwMode="auto">
            <a:xfrm>
              <a:off x="3241" y="1934"/>
              <a:ext cx="48" cy="794"/>
            </a:xfrm>
            <a:prstGeom prst="can">
              <a:avLst>
                <a:gd name="adj" fmla="val 5016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70" name="AutoShape 222"/>
            <p:cNvSpPr>
              <a:spLocks noChangeArrowheads="1"/>
            </p:cNvSpPr>
            <p:nvPr/>
          </p:nvSpPr>
          <p:spPr bwMode="auto">
            <a:xfrm>
              <a:off x="2472" y="1526"/>
              <a:ext cx="1565" cy="453"/>
            </a:xfrm>
            <a:prstGeom prst="cube">
              <a:avLst>
                <a:gd name="adj" fmla="val 7727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71" name="AutoShape 223"/>
            <p:cNvSpPr>
              <a:spLocks noChangeArrowheads="1"/>
            </p:cNvSpPr>
            <p:nvPr/>
          </p:nvSpPr>
          <p:spPr bwMode="auto">
            <a:xfrm>
              <a:off x="2562" y="1139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72" name="AutoShape 224"/>
            <p:cNvSpPr>
              <a:spLocks noChangeArrowheads="1"/>
            </p:cNvSpPr>
            <p:nvPr/>
          </p:nvSpPr>
          <p:spPr bwMode="auto">
            <a:xfrm>
              <a:off x="2835" y="1139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73" name="AutoShape 225"/>
            <p:cNvSpPr>
              <a:spLocks noChangeArrowheads="1"/>
            </p:cNvSpPr>
            <p:nvPr/>
          </p:nvSpPr>
          <p:spPr bwMode="auto">
            <a:xfrm>
              <a:off x="3107" y="1139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74" name="AutoShape 226"/>
            <p:cNvSpPr>
              <a:spLocks noChangeArrowheads="1"/>
            </p:cNvSpPr>
            <p:nvPr/>
          </p:nvSpPr>
          <p:spPr bwMode="auto">
            <a:xfrm>
              <a:off x="3379" y="1139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75" name="AutoShape 227"/>
            <p:cNvSpPr>
              <a:spLocks noChangeArrowheads="1"/>
            </p:cNvSpPr>
            <p:nvPr/>
          </p:nvSpPr>
          <p:spPr bwMode="auto">
            <a:xfrm>
              <a:off x="3651" y="1139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76" name="AutoShape 228"/>
            <p:cNvSpPr>
              <a:spLocks noChangeArrowheads="1"/>
            </p:cNvSpPr>
            <p:nvPr/>
          </p:nvSpPr>
          <p:spPr bwMode="auto">
            <a:xfrm>
              <a:off x="3924" y="1139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60" name="AutoShape 212"/>
            <p:cNvSpPr>
              <a:spLocks noChangeAspect="1" noChangeArrowheads="1"/>
            </p:cNvSpPr>
            <p:nvPr/>
          </p:nvSpPr>
          <p:spPr bwMode="auto">
            <a:xfrm>
              <a:off x="3150" y="2025"/>
              <a:ext cx="48" cy="794"/>
            </a:xfrm>
            <a:prstGeom prst="can">
              <a:avLst>
                <a:gd name="adj" fmla="val 5016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61" name="AutoShape 213"/>
            <p:cNvSpPr>
              <a:spLocks noChangeArrowheads="1"/>
            </p:cNvSpPr>
            <p:nvPr/>
          </p:nvSpPr>
          <p:spPr bwMode="auto">
            <a:xfrm>
              <a:off x="2381" y="1617"/>
              <a:ext cx="1565" cy="453"/>
            </a:xfrm>
            <a:prstGeom prst="cube">
              <a:avLst>
                <a:gd name="adj" fmla="val 7727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62" name="AutoShape 214"/>
            <p:cNvSpPr>
              <a:spLocks noChangeArrowheads="1"/>
            </p:cNvSpPr>
            <p:nvPr/>
          </p:nvSpPr>
          <p:spPr bwMode="auto">
            <a:xfrm>
              <a:off x="2471" y="1230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63" name="AutoShape 215"/>
            <p:cNvSpPr>
              <a:spLocks noChangeArrowheads="1"/>
            </p:cNvSpPr>
            <p:nvPr/>
          </p:nvSpPr>
          <p:spPr bwMode="auto">
            <a:xfrm>
              <a:off x="2744" y="1230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64" name="AutoShape 216"/>
            <p:cNvSpPr>
              <a:spLocks noChangeArrowheads="1"/>
            </p:cNvSpPr>
            <p:nvPr/>
          </p:nvSpPr>
          <p:spPr bwMode="auto">
            <a:xfrm>
              <a:off x="3016" y="1230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65" name="AutoShape 217"/>
            <p:cNvSpPr>
              <a:spLocks noChangeArrowheads="1"/>
            </p:cNvSpPr>
            <p:nvPr/>
          </p:nvSpPr>
          <p:spPr bwMode="auto">
            <a:xfrm>
              <a:off x="3288" y="1230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66" name="AutoShape 218"/>
            <p:cNvSpPr>
              <a:spLocks noChangeArrowheads="1"/>
            </p:cNvSpPr>
            <p:nvPr/>
          </p:nvSpPr>
          <p:spPr bwMode="auto">
            <a:xfrm>
              <a:off x="3560" y="1230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67" name="AutoShape 219"/>
            <p:cNvSpPr>
              <a:spLocks noChangeArrowheads="1"/>
            </p:cNvSpPr>
            <p:nvPr/>
          </p:nvSpPr>
          <p:spPr bwMode="auto">
            <a:xfrm>
              <a:off x="3833" y="1230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39" name="AutoShape 191"/>
            <p:cNvSpPr>
              <a:spLocks noChangeAspect="1" noChangeArrowheads="1"/>
            </p:cNvSpPr>
            <p:nvPr/>
          </p:nvSpPr>
          <p:spPr bwMode="auto">
            <a:xfrm>
              <a:off x="3061" y="2115"/>
              <a:ext cx="48" cy="794"/>
            </a:xfrm>
            <a:prstGeom prst="can">
              <a:avLst>
                <a:gd name="adj" fmla="val 5016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41" name="AutoShape 193"/>
            <p:cNvSpPr>
              <a:spLocks noChangeAspect="1" noChangeArrowheads="1"/>
            </p:cNvSpPr>
            <p:nvPr/>
          </p:nvSpPr>
          <p:spPr bwMode="auto">
            <a:xfrm>
              <a:off x="2971" y="2206"/>
              <a:ext cx="48" cy="794"/>
            </a:xfrm>
            <a:prstGeom prst="can">
              <a:avLst>
                <a:gd name="adj" fmla="val 5016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42" name="AutoShape 194"/>
            <p:cNvSpPr>
              <a:spLocks noChangeAspect="1" noChangeArrowheads="1"/>
            </p:cNvSpPr>
            <p:nvPr/>
          </p:nvSpPr>
          <p:spPr bwMode="auto">
            <a:xfrm>
              <a:off x="2878" y="2297"/>
              <a:ext cx="48" cy="794"/>
            </a:xfrm>
            <a:prstGeom prst="can">
              <a:avLst>
                <a:gd name="adj" fmla="val 5016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43" name="AutoShape 195"/>
            <p:cNvSpPr>
              <a:spLocks noChangeAspect="1" noChangeArrowheads="1"/>
            </p:cNvSpPr>
            <p:nvPr/>
          </p:nvSpPr>
          <p:spPr bwMode="auto">
            <a:xfrm>
              <a:off x="2787" y="2387"/>
              <a:ext cx="48" cy="794"/>
            </a:xfrm>
            <a:prstGeom prst="can">
              <a:avLst>
                <a:gd name="adj" fmla="val 5016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44" name="AutoShape 196"/>
            <p:cNvSpPr>
              <a:spLocks noChangeAspect="1" noChangeArrowheads="1"/>
            </p:cNvSpPr>
            <p:nvPr/>
          </p:nvSpPr>
          <p:spPr bwMode="auto">
            <a:xfrm>
              <a:off x="2696" y="2478"/>
              <a:ext cx="48" cy="794"/>
            </a:xfrm>
            <a:prstGeom prst="can">
              <a:avLst>
                <a:gd name="adj" fmla="val 5016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31" name="AutoShape 183"/>
            <p:cNvSpPr>
              <a:spLocks noChangeArrowheads="1"/>
            </p:cNvSpPr>
            <p:nvPr/>
          </p:nvSpPr>
          <p:spPr bwMode="auto">
            <a:xfrm>
              <a:off x="2291" y="1706"/>
              <a:ext cx="1565" cy="453"/>
            </a:xfrm>
            <a:prstGeom prst="cube">
              <a:avLst>
                <a:gd name="adj" fmla="val 7727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32" name="AutoShape 184"/>
            <p:cNvSpPr>
              <a:spLocks noChangeArrowheads="1"/>
            </p:cNvSpPr>
            <p:nvPr/>
          </p:nvSpPr>
          <p:spPr bwMode="auto">
            <a:xfrm>
              <a:off x="2200" y="1797"/>
              <a:ext cx="1565" cy="453"/>
            </a:xfrm>
            <a:prstGeom prst="cube">
              <a:avLst>
                <a:gd name="adj" fmla="val 7727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33" name="AutoShape 185"/>
            <p:cNvSpPr>
              <a:spLocks noChangeArrowheads="1"/>
            </p:cNvSpPr>
            <p:nvPr/>
          </p:nvSpPr>
          <p:spPr bwMode="auto">
            <a:xfrm>
              <a:off x="2110" y="1888"/>
              <a:ext cx="1565" cy="453"/>
            </a:xfrm>
            <a:prstGeom prst="cube">
              <a:avLst>
                <a:gd name="adj" fmla="val 7727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30" name="AutoShape 182"/>
            <p:cNvSpPr>
              <a:spLocks noChangeArrowheads="1"/>
            </p:cNvSpPr>
            <p:nvPr/>
          </p:nvSpPr>
          <p:spPr bwMode="auto">
            <a:xfrm>
              <a:off x="2018" y="1979"/>
              <a:ext cx="1565" cy="453"/>
            </a:xfrm>
            <a:prstGeom prst="cube">
              <a:avLst>
                <a:gd name="adj" fmla="val 7727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29" name="AutoShape 181"/>
            <p:cNvSpPr>
              <a:spLocks noChangeArrowheads="1"/>
            </p:cNvSpPr>
            <p:nvPr/>
          </p:nvSpPr>
          <p:spPr bwMode="auto">
            <a:xfrm>
              <a:off x="1927" y="2070"/>
              <a:ext cx="1565" cy="453"/>
            </a:xfrm>
            <a:prstGeom prst="cube">
              <a:avLst>
                <a:gd name="adj" fmla="val 7727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56" name="AutoShape 108"/>
            <p:cNvSpPr>
              <a:spLocks noChangeArrowheads="1"/>
            </p:cNvSpPr>
            <p:nvPr/>
          </p:nvSpPr>
          <p:spPr bwMode="auto">
            <a:xfrm>
              <a:off x="2018" y="1683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57" name="AutoShape 109"/>
            <p:cNvSpPr>
              <a:spLocks noChangeArrowheads="1"/>
            </p:cNvSpPr>
            <p:nvPr/>
          </p:nvSpPr>
          <p:spPr bwMode="auto">
            <a:xfrm>
              <a:off x="2109" y="1593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58" name="AutoShape 110"/>
            <p:cNvSpPr>
              <a:spLocks noChangeArrowheads="1"/>
            </p:cNvSpPr>
            <p:nvPr/>
          </p:nvSpPr>
          <p:spPr bwMode="auto">
            <a:xfrm>
              <a:off x="2199" y="1502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59" name="AutoShape 111"/>
            <p:cNvSpPr>
              <a:spLocks noChangeArrowheads="1"/>
            </p:cNvSpPr>
            <p:nvPr/>
          </p:nvSpPr>
          <p:spPr bwMode="auto">
            <a:xfrm>
              <a:off x="2290" y="1411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60" name="AutoShape 112"/>
            <p:cNvSpPr>
              <a:spLocks noChangeArrowheads="1"/>
            </p:cNvSpPr>
            <p:nvPr/>
          </p:nvSpPr>
          <p:spPr bwMode="auto">
            <a:xfrm>
              <a:off x="2381" y="1321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62" name="AutoShape 114"/>
            <p:cNvSpPr>
              <a:spLocks noChangeArrowheads="1"/>
            </p:cNvSpPr>
            <p:nvPr/>
          </p:nvSpPr>
          <p:spPr bwMode="auto">
            <a:xfrm>
              <a:off x="2291" y="1683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63" name="AutoShape 115"/>
            <p:cNvSpPr>
              <a:spLocks noChangeArrowheads="1"/>
            </p:cNvSpPr>
            <p:nvPr/>
          </p:nvSpPr>
          <p:spPr bwMode="auto">
            <a:xfrm>
              <a:off x="2382" y="1593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64" name="AutoShape 116"/>
            <p:cNvSpPr>
              <a:spLocks noChangeArrowheads="1"/>
            </p:cNvSpPr>
            <p:nvPr/>
          </p:nvSpPr>
          <p:spPr bwMode="auto">
            <a:xfrm>
              <a:off x="2472" y="1502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65" name="AutoShape 117"/>
            <p:cNvSpPr>
              <a:spLocks noChangeArrowheads="1"/>
            </p:cNvSpPr>
            <p:nvPr/>
          </p:nvSpPr>
          <p:spPr bwMode="auto">
            <a:xfrm>
              <a:off x="2563" y="1411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66" name="AutoShape 118"/>
            <p:cNvSpPr>
              <a:spLocks noChangeArrowheads="1"/>
            </p:cNvSpPr>
            <p:nvPr/>
          </p:nvSpPr>
          <p:spPr bwMode="auto">
            <a:xfrm>
              <a:off x="2654" y="1321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68" name="AutoShape 120"/>
            <p:cNvSpPr>
              <a:spLocks noChangeArrowheads="1"/>
            </p:cNvSpPr>
            <p:nvPr/>
          </p:nvSpPr>
          <p:spPr bwMode="auto">
            <a:xfrm>
              <a:off x="2563" y="1683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69" name="AutoShape 121"/>
            <p:cNvSpPr>
              <a:spLocks noChangeArrowheads="1"/>
            </p:cNvSpPr>
            <p:nvPr/>
          </p:nvSpPr>
          <p:spPr bwMode="auto">
            <a:xfrm>
              <a:off x="2654" y="1593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70" name="AutoShape 122"/>
            <p:cNvSpPr>
              <a:spLocks noChangeArrowheads="1"/>
            </p:cNvSpPr>
            <p:nvPr/>
          </p:nvSpPr>
          <p:spPr bwMode="auto">
            <a:xfrm>
              <a:off x="2744" y="1502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71" name="AutoShape 123"/>
            <p:cNvSpPr>
              <a:spLocks noChangeArrowheads="1"/>
            </p:cNvSpPr>
            <p:nvPr/>
          </p:nvSpPr>
          <p:spPr bwMode="auto">
            <a:xfrm>
              <a:off x="2835" y="1411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72" name="AutoShape 124"/>
            <p:cNvSpPr>
              <a:spLocks noChangeArrowheads="1"/>
            </p:cNvSpPr>
            <p:nvPr/>
          </p:nvSpPr>
          <p:spPr bwMode="auto">
            <a:xfrm>
              <a:off x="2926" y="1321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74" name="AutoShape 126"/>
            <p:cNvSpPr>
              <a:spLocks noChangeArrowheads="1"/>
            </p:cNvSpPr>
            <p:nvPr/>
          </p:nvSpPr>
          <p:spPr bwMode="auto">
            <a:xfrm>
              <a:off x="2835" y="1683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75" name="AutoShape 127"/>
            <p:cNvSpPr>
              <a:spLocks noChangeArrowheads="1"/>
            </p:cNvSpPr>
            <p:nvPr/>
          </p:nvSpPr>
          <p:spPr bwMode="auto">
            <a:xfrm>
              <a:off x="2926" y="1593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76" name="AutoShape 128"/>
            <p:cNvSpPr>
              <a:spLocks noChangeArrowheads="1"/>
            </p:cNvSpPr>
            <p:nvPr/>
          </p:nvSpPr>
          <p:spPr bwMode="auto">
            <a:xfrm>
              <a:off x="3016" y="1502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77" name="AutoShape 129"/>
            <p:cNvSpPr>
              <a:spLocks noChangeArrowheads="1"/>
            </p:cNvSpPr>
            <p:nvPr/>
          </p:nvSpPr>
          <p:spPr bwMode="auto">
            <a:xfrm>
              <a:off x="3107" y="1411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78" name="AutoShape 130"/>
            <p:cNvSpPr>
              <a:spLocks noChangeArrowheads="1"/>
            </p:cNvSpPr>
            <p:nvPr/>
          </p:nvSpPr>
          <p:spPr bwMode="auto">
            <a:xfrm>
              <a:off x="3198" y="1321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80" name="AutoShape 132"/>
            <p:cNvSpPr>
              <a:spLocks noChangeArrowheads="1"/>
            </p:cNvSpPr>
            <p:nvPr/>
          </p:nvSpPr>
          <p:spPr bwMode="auto">
            <a:xfrm>
              <a:off x="3107" y="1683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81" name="AutoShape 133"/>
            <p:cNvSpPr>
              <a:spLocks noChangeArrowheads="1"/>
            </p:cNvSpPr>
            <p:nvPr/>
          </p:nvSpPr>
          <p:spPr bwMode="auto">
            <a:xfrm>
              <a:off x="3198" y="1593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82" name="AutoShape 134"/>
            <p:cNvSpPr>
              <a:spLocks noChangeArrowheads="1"/>
            </p:cNvSpPr>
            <p:nvPr/>
          </p:nvSpPr>
          <p:spPr bwMode="auto">
            <a:xfrm>
              <a:off x="3288" y="1502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83" name="AutoShape 135"/>
            <p:cNvSpPr>
              <a:spLocks noChangeArrowheads="1"/>
            </p:cNvSpPr>
            <p:nvPr/>
          </p:nvSpPr>
          <p:spPr bwMode="auto">
            <a:xfrm>
              <a:off x="3379" y="1411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84" name="AutoShape 136"/>
            <p:cNvSpPr>
              <a:spLocks noChangeArrowheads="1"/>
            </p:cNvSpPr>
            <p:nvPr/>
          </p:nvSpPr>
          <p:spPr bwMode="auto">
            <a:xfrm>
              <a:off x="3470" y="1321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45" name="AutoShape 197"/>
            <p:cNvSpPr>
              <a:spLocks noChangeAspect="1" noChangeArrowheads="1"/>
            </p:cNvSpPr>
            <p:nvPr/>
          </p:nvSpPr>
          <p:spPr bwMode="auto">
            <a:xfrm>
              <a:off x="2606" y="2569"/>
              <a:ext cx="48" cy="794"/>
            </a:xfrm>
            <a:prstGeom prst="can">
              <a:avLst>
                <a:gd name="adj" fmla="val 5016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51" name="AutoShape 103"/>
            <p:cNvSpPr>
              <a:spLocks noChangeArrowheads="1"/>
            </p:cNvSpPr>
            <p:nvPr/>
          </p:nvSpPr>
          <p:spPr bwMode="auto">
            <a:xfrm>
              <a:off x="1837" y="2161"/>
              <a:ext cx="1565" cy="453"/>
            </a:xfrm>
            <a:prstGeom prst="cube">
              <a:avLst>
                <a:gd name="adj" fmla="val 7727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55" name="AutoShape 107"/>
            <p:cNvSpPr>
              <a:spLocks noChangeArrowheads="1"/>
            </p:cNvSpPr>
            <p:nvPr/>
          </p:nvSpPr>
          <p:spPr bwMode="auto">
            <a:xfrm>
              <a:off x="1927" y="1774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61" name="AutoShape 113"/>
            <p:cNvSpPr>
              <a:spLocks noChangeArrowheads="1"/>
            </p:cNvSpPr>
            <p:nvPr/>
          </p:nvSpPr>
          <p:spPr bwMode="auto">
            <a:xfrm>
              <a:off x="2200" y="1774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67" name="AutoShape 119"/>
            <p:cNvSpPr>
              <a:spLocks noChangeArrowheads="1"/>
            </p:cNvSpPr>
            <p:nvPr/>
          </p:nvSpPr>
          <p:spPr bwMode="auto">
            <a:xfrm>
              <a:off x="2472" y="1774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73" name="AutoShape 125"/>
            <p:cNvSpPr>
              <a:spLocks noChangeArrowheads="1"/>
            </p:cNvSpPr>
            <p:nvPr/>
          </p:nvSpPr>
          <p:spPr bwMode="auto">
            <a:xfrm>
              <a:off x="2744" y="1774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79" name="AutoShape 131"/>
            <p:cNvSpPr>
              <a:spLocks noChangeArrowheads="1"/>
            </p:cNvSpPr>
            <p:nvPr/>
          </p:nvSpPr>
          <p:spPr bwMode="auto">
            <a:xfrm>
              <a:off x="3016" y="1774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85" name="AutoShape 137"/>
            <p:cNvSpPr>
              <a:spLocks noChangeArrowheads="1"/>
            </p:cNvSpPr>
            <p:nvPr/>
          </p:nvSpPr>
          <p:spPr bwMode="auto">
            <a:xfrm>
              <a:off x="3289" y="1774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86" name="AutoShape 138"/>
            <p:cNvSpPr>
              <a:spLocks noChangeArrowheads="1"/>
            </p:cNvSpPr>
            <p:nvPr/>
          </p:nvSpPr>
          <p:spPr bwMode="auto">
            <a:xfrm>
              <a:off x="3380" y="1683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87" name="AutoShape 139"/>
            <p:cNvSpPr>
              <a:spLocks noChangeArrowheads="1"/>
            </p:cNvSpPr>
            <p:nvPr/>
          </p:nvSpPr>
          <p:spPr bwMode="auto">
            <a:xfrm>
              <a:off x="3471" y="1593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88" name="AutoShape 140"/>
            <p:cNvSpPr>
              <a:spLocks noChangeArrowheads="1"/>
            </p:cNvSpPr>
            <p:nvPr/>
          </p:nvSpPr>
          <p:spPr bwMode="auto">
            <a:xfrm>
              <a:off x="3561" y="1502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89" name="AutoShape 141"/>
            <p:cNvSpPr>
              <a:spLocks noChangeArrowheads="1"/>
            </p:cNvSpPr>
            <p:nvPr/>
          </p:nvSpPr>
          <p:spPr bwMode="auto">
            <a:xfrm>
              <a:off x="3652" y="1411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90" name="AutoShape 142"/>
            <p:cNvSpPr>
              <a:spLocks noChangeArrowheads="1"/>
            </p:cNvSpPr>
            <p:nvPr/>
          </p:nvSpPr>
          <p:spPr bwMode="auto">
            <a:xfrm>
              <a:off x="3743" y="1321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61" name="AutoShape 13"/>
            <p:cNvSpPr>
              <a:spLocks noChangeArrowheads="1"/>
            </p:cNvSpPr>
            <p:nvPr/>
          </p:nvSpPr>
          <p:spPr bwMode="auto">
            <a:xfrm>
              <a:off x="1814" y="550"/>
              <a:ext cx="861" cy="1361"/>
            </a:xfrm>
            <a:prstGeom prst="cube">
              <a:avLst>
                <a:gd name="adj" fmla="val 78759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69" name="AutoShape 21"/>
            <p:cNvSpPr>
              <a:spLocks noChangeArrowheads="1"/>
            </p:cNvSpPr>
            <p:nvPr/>
          </p:nvSpPr>
          <p:spPr bwMode="auto">
            <a:xfrm>
              <a:off x="2086" y="550"/>
              <a:ext cx="861" cy="1361"/>
            </a:xfrm>
            <a:prstGeom prst="cube">
              <a:avLst>
                <a:gd name="adj" fmla="val 78759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77" name="AutoShape 29"/>
            <p:cNvSpPr>
              <a:spLocks noChangeArrowheads="1"/>
            </p:cNvSpPr>
            <p:nvPr/>
          </p:nvSpPr>
          <p:spPr bwMode="auto">
            <a:xfrm>
              <a:off x="2358" y="550"/>
              <a:ext cx="861" cy="1361"/>
            </a:xfrm>
            <a:prstGeom prst="cube">
              <a:avLst>
                <a:gd name="adj" fmla="val 78759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85" name="AutoShape 37"/>
            <p:cNvSpPr>
              <a:spLocks noChangeArrowheads="1"/>
            </p:cNvSpPr>
            <p:nvPr/>
          </p:nvSpPr>
          <p:spPr bwMode="auto">
            <a:xfrm>
              <a:off x="2631" y="550"/>
              <a:ext cx="861" cy="1361"/>
            </a:xfrm>
            <a:prstGeom prst="cube">
              <a:avLst>
                <a:gd name="adj" fmla="val 78759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93" name="AutoShape 45"/>
            <p:cNvSpPr>
              <a:spLocks noChangeArrowheads="1"/>
            </p:cNvSpPr>
            <p:nvPr/>
          </p:nvSpPr>
          <p:spPr bwMode="auto">
            <a:xfrm>
              <a:off x="2903" y="550"/>
              <a:ext cx="861" cy="1361"/>
            </a:xfrm>
            <a:prstGeom prst="cube">
              <a:avLst>
                <a:gd name="adj" fmla="val 78759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52" name="AutoShape 4"/>
            <p:cNvSpPr>
              <a:spLocks noChangeArrowheads="1"/>
            </p:cNvSpPr>
            <p:nvPr/>
          </p:nvSpPr>
          <p:spPr bwMode="auto">
            <a:xfrm>
              <a:off x="3176" y="550"/>
              <a:ext cx="861" cy="1361"/>
            </a:xfrm>
            <a:prstGeom prst="cube">
              <a:avLst>
                <a:gd name="adj" fmla="val 78759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62" name="AutoShape 14"/>
            <p:cNvSpPr>
              <a:spLocks noChangeArrowheads="1"/>
            </p:cNvSpPr>
            <p:nvPr/>
          </p:nvSpPr>
          <p:spPr bwMode="auto">
            <a:xfrm>
              <a:off x="1905" y="799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63" name="AutoShape 15"/>
            <p:cNvSpPr>
              <a:spLocks noChangeArrowheads="1"/>
            </p:cNvSpPr>
            <p:nvPr/>
          </p:nvSpPr>
          <p:spPr bwMode="auto">
            <a:xfrm>
              <a:off x="1996" y="708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64" name="AutoShape 16"/>
            <p:cNvSpPr>
              <a:spLocks noChangeArrowheads="1"/>
            </p:cNvSpPr>
            <p:nvPr/>
          </p:nvSpPr>
          <p:spPr bwMode="auto">
            <a:xfrm>
              <a:off x="2087" y="618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65" name="AutoShape 17"/>
            <p:cNvSpPr>
              <a:spLocks noChangeArrowheads="1"/>
            </p:cNvSpPr>
            <p:nvPr/>
          </p:nvSpPr>
          <p:spPr bwMode="auto">
            <a:xfrm>
              <a:off x="2177" y="527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66" name="AutoShape 18"/>
            <p:cNvSpPr>
              <a:spLocks noChangeArrowheads="1"/>
            </p:cNvSpPr>
            <p:nvPr/>
          </p:nvSpPr>
          <p:spPr bwMode="auto">
            <a:xfrm>
              <a:off x="2268" y="436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67" name="AutoShape 19"/>
            <p:cNvSpPr>
              <a:spLocks noChangeArrowheads="1"/>
            </p:cNvSpPr>
            <p:nvPr/>
          </p:nvSpPr>
          <p:spPr bwMode="auto">
            <a:xfrm>
              <a:off x="2359" y="346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70" name="AutoShape 22"/>
            <p:cNvSpPr>
              <a:spLocks noChangeArrowheads="1"/>
            </p:cNvSpPr>
            <p:nvPr/>
          </p:nvSpPr>
          <p:spPr bwMode="auto">
            <a:xfrm>
              <a:off x="2178" y="799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71" name="AutoShape 23"/>
            <p:cNvSpPr>
              <a:spLocks noChangeArrowheads="1"/>
            </p:cNvSpPr>
            <p:nvPr/>
          </p:nvSpPr>
          <p:spPr bwMode="auto">
            <a:xfrm>
              <a:off x="2269" y="708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72" name="AutoShape 24"/>
            <p:cNvSpPr>
              <a:spLocks noChangeArrowheads="1"/>
            </p:cNvSpPr>
            <p:nvPr/>
          </p:nvSpPr>
          <p:spPr bwMode="auto">
            <a:xfrm>
              <a:off x="2360" y="618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73" name="AutoShape 25"/>
            <p:cNvSpPr>
              <a:spLocks noChangeArrowheads="1"/>
            </p:cNvSpPr>
            <p:nvPr/>
          </p:nvSpPr>
          <p:spPr bwMode="auto">
            <a:xfrm>
              <a:off x="2450" y="527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74" name="AutoShape 26"/>
            <p:cNvSpPr>
              <a:spLocks noChangeArrowheads="1"/>
            </p:cNvSpPr>
            <p:nvPr/>
          </p:nvSpPr>
          <p:spPr bwMode="auto">
            <a:xfrm>
              <a:off x="2541" y="436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75" name="AutoShape 27"/>
            <p:cNvSpPr>
              <a:spLocks noChangeArrowheads="1"/>
            </p:cNvSpPr>
            <p:nvPr/>
          </p:nvSpPr>
          <p:spPr bwMode="auto">
            <a:xfrm>
              <a:off x="2632" y="346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78" name="AutoShape 30"/>
            <p:cNvSpPr>
              <a:spLocks noChangeArrowheads="1"/>
            </p:cNvSpPr>
            <p:nvPr/>
          </p:nvSpPr>
          <p:spPr bwMode="auto">
            <a:xfrm>
              <a:off x="2450" y="799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79" name="AutoShape 31"/>
            <p:cNvSpPr>
              <a:spLocks noChangeArrowheads="1"/>
            </p:cNvSpPr>
            <p:nvPr/>
          </p:nvSpPr>
          <p:spPr bwMode="auto">
            <a:xfrm>
              <a:off x="2541" y="708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80" name="AutoShape 32"/>
            <p:cNvSpPr>
              <a:spLocks noChangeArrowheads="1"/>
            </p:cNvSpPr>
            <p:nvPr/>
          </p:nvSpPr>
          <p:spPr bwMode="auto">
            <a:xfrm>
              <a:off x="2632" y="618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81" name="AutoShape 33"/>
            <p:cNvSpPr>
              <a:spLocks noChangeArrowheads="1"/>
            </p:cNvSpPr>
            <p:nvPr/>
          </p:nvSpPr>
          <p:spPr bwMode="auto">
            <a:xfrm>
              <a:off x="2722" y="527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82" name="AutoShape 34"/>
            <p:cNvSpPr>
              <a:spLocks noChangeArrowheads="1"/>
            </p:cNvSpPr>
            <p:nvPr/>
          </p:nvSpPr>
          <p:spPr bwMode="auto">
            <a:xfrm>
              <a:off x="2813" y="436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83" name="AutoShape 35"/>
            <p:cNvSpPr>
              <a:spLocks noChangeArrowheads="1"/>
            </p:cNvSpPr>
            <p:nvPr/>
          </p:nvSpPr>
          <p:spPr bwMode="auto">
            <a:xfrm>
              <a:off x="2904" y="346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86" name="AutoShape 38"/>
            <p:cNvSpPr>
              <a:spLocks noChangeArrowheads="1"/>
            </p:cNvSpPr>
            <p:nvPr/>
          </p:nvSpPr>
          <p:spPr bwMode="auto">
            <a:xfrm>
              <a:off x="2722" y="799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87" name="AutoShape 39"/>
            <p:cNvSpPr>
              <a:spLocks noChangeArrowheads="1"/>
            </p:cNvSpPr>
            <p:nvPr/>
          </p:nvSpPr>
          <p:spPr bwMode="auto">
            <a:xfrm>
              <a:off x="2813" y="708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88" name="AutoShape 40"/>
            <p:cNvSpPr>
              <a:spLocks noChangeArrowheads="1"/>
            </p:cNvSpPr>
            <p:nvPr/>
          </p:nvSpPr>
          <p:spPr bwMode="auto">
            <a:xfrm>
              <a:off x="2904" y="618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89" name="AutoShape 41"/>
            <p:cNvSpPr>
              <a:spLocks noChangeArrowheads="1"/>
            </p:cNvSpPr>
            <p:nvPr/>
          </p:nvSpPr>
          <p:spPr bwMode="auto">
            <a:xfrm>
              <a:off x="2994" y="527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90" name="AutoShape 42"/>
            <p:cNvSpPr>
              <a:spLocks noChangeArrowheads="1"/>
            </p:cNvSpPr>
            <p:nvPr/>
          </p:nvSpPr>
          <p:spPr bwMode="auto">
            <a:xfrm>
              <a:off x="3085" y="436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91" name="AutoShape 43"/>
            <p:cNvSpPr>
              <a:spLocks noChangeArrowheads="1"/>
            </p:cNvSpPr>
            <p:nvPr/>
          </p:nvSpPr>
          <p:spPr bwMode="auto">
            <a:xfrm>
              <a:off x="3176" y="346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94" name="AutoShape 46"/>
            <p:cNvSpPr>
              <a:spLocks noChangeArrowheads="1"/>
            </p:cNvSpPr>
            <p:nvPr/>
          </p:nvSpPr>
          <p:spPr bwMode="auto">
            <a:xfrm>
              <a:off x="2994" y="799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95" name="AutoShape 47"/>
            <p:cNvSpPr>
              <a:spLocks noChangeArrowheads="1"/>
            </p:cNvSpPr>
            <p:nvPr/>
          </p:nvSpPr>
          <p:spPr bwMode="auto">
            <a:xfrm>
              <a:off x="3085" y="708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96" name="AutoShape 48"/>
            <p:cNvSpPr>
              <a:spLocks noChangeArrowheads="1"/>
            </p:cNvSpPr>
            <p:nvPr/>
          </p:nvSpPr>
          <p:spPr bwMode="auto">
            <a:xfrm>
              <a:off x="3176" y="618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97" name="AutoShape 49"/>
            <p:cNvSpPr>
              <a:spLocks noChangeArrowheads="1"/>
            </p:cNvSpPr>
            <p:nvPr/>
          </p:nvSpPr>
          <p:spPr bwMode="auto">
            <a:xfrm>
              <a:off x="3266" y="527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98" name="AutoShape 50"/>
            <p:cNvSpPr>
              <a:spLocks noChangeArrowheads="1"/>
            </p:cNvSpPr>
            <p:nvPr/>
          </p:nvSpPr>
          <p:spPr bwMode="auto">
            <a:xfrm>
              <a:off x="3357" y="436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99" name="AutoShape 51"/>
            <p:cNvSpPr>
              <a:spLocks noChangeArrowheads="1"/>
            </p:cNvSpPr>
            <p:nvPr/>
          </p:nvSpPr>
          <p:spPr bwMode="auto">
            <a:xfrm>
              <a:off x="3448" y="346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53" name="AutoShape 5"/>
            <p:cNvSpPr>
              <a:spLocks noChangeArrowheads="1"/>
            </p:cNvSpPr>
            <p:nvPr/>
          </p:nvSpPr>
          <p:spPr bwMode="auto">
            <a:xfrm>
              <a:off x="3267" y="799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54" name="AutoShape 6"/>
            <p:cNvSpPr>
              <a:spLocks noChangeArrowheads="1"/>
            </p:cNvSpPr>
            <p:nvPr/>
          </p:nvSpPr>
          <p:spPr bwMode="auto">
            <a:xfrm>
              <a:off x="3358" y="708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55" name="AutoShape 7"/>
            <p:cNvSpPr>
              <a:spLocks noChangeArrowheads="1"/>
            </p:cNvSpPr>
            <p:nvPr/>
          </p:nvSpPr>
          <p:spPr bwMode="auto">
            <a:xfrm>
              <a:off x="3449" y="618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56" name="AutoShape 8"/>
            <p:cNvSpPr>
              <a:spLocks noChangeArrowheads="1"/>
            </p:cNvSpPr>
            <p:nvPr/>
          </p:nvSpPr>
          <p:spPr bwMode="auto">
            <a:xfrm>
              <a:off x="3539" y="527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57" name="AutoShape 9"/>
            <p:cNvSpPr>
              <a:spLocks noChangeArrowheads="1"/>
            </p:cNvSpPr>
            <p:nvPr/>
          </p:nvSpPr>
          <p:spPr bwMode="auto">
            <a:xfrm>
              <a:off x="3630" y="436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58" name="AutoShape 10"/>
            <p:cNvSpPr>
              <a:spLocks noChangeArrowheads="1"/>
            </p:cNvSpPr>
            <p:nvPr/>
          </p:nvSpPr>
          <p:spPr bwMode="auto">
            <a:xfrm>
              <a:off x="3721" y="346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77" name="AutoShape 229"/>
            <p:cNvSpPr>
              <a:spLocks noChangeArrowheads="1"/>
            </p:cNvSpPr>
            <p:nvPr/>
          </p:nvSpPr>
          <p:spPr bwMode="auto">
            <a:xfrm>
              <a:off x="2451" y="254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78" name="AutoShape 230"/>
            <p:cNvSpPr>
              <a:spLocks noChangeArrowheads="1"/>
            </p:cNvSpPr>
            <p:nvPr/>
          </p:nvSpPr>
          <p:spPr bwMode="auto">
            <a:xfrm>
              <a:off x="2542" y="164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79" name="AutoShape 231"/>
            <p:cNvSpPr>
              <a:spLocks noChangeArrowheads="1"/>
            </p:cNvSpPr>
            <p:nvPr/>
          </p:nvSpPr>
          <p:spPr bwMode="auto">
            <a:xfrm>
              <a:off x="2724" y="254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80" name="AutoShape 232"/>
            <p:cNvSpPr>
              <a:spLocks noChangeArrowheads="1"/>
            </p:cNvSpPr>
            <p:nvPr/>
          </p:nvSpPr>
          <p:spPr bwMode="auto">
            <a:xfrm>
              <a:off x="2815" y="164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81" name="AutoShape 233"/>
            <p:cNvSpPr>
              <a:spLocks noChangeArrowheads="1"/>
            </p:cNvSpPr>
            <p:nvPr/>
          </p:nvSpPr>
          <p:spPr bwMode="auto">
            <a:xfrm>
              <a:off x="2996" y="254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82" name="AutoShape 234"/>
            <p:cNvSpPr>
              <a:spLocks noChangeArrowheads="1"/>
            </p:cNvSpPr>
            <p:nvPr/>
          </p:nvSpPr>
          <p:spPr bwMode="auto">
            <a:xfrm>
              <a:off x="3087" y="164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83" name="AutoShape 235"/>
            <p:cNvSpPr>
              <a:spLocks noChangeArrowheads="1"/>
            </p:cNvSpPr>
            <p:nvPr/>
          </p:nvSpPr>
          <p:spPr bwMode="auto">
            <a:xfrm>
              <a:off x="3268" y="254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84" name="AutoShape 236"/>
            <p:cNvSpPr>
              <a:spLocks noChangeArrowheads="1"/>
            </p:cNvSpPr>
            <p:nvPr/>
          </p:nvSpPr>
          <p:spPr bwMode="auto">
            <a:xfrm>
              <a:off x="3359" y="164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85" name="AutoShape 237"/>
            <p:cNvSpPr>
              <a:spLocks noChangeArrowheads="1"/>
            </p:cNvSpPr>
            <p:nvPr/>
          </p:nvSpPr>
          <p:spPr bwMode="auto">
            <a:xfrm>
              <a:off x="3540" y="254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86" name="AutoShape 238"/>
            <p:cNvSpPr>
              <a:spLocks noChangeArrowheads="1"/>
            </p:cNvSpPr>
            <p:nvPr/>
          </p:nvSpPr>
          <p:spPr bwMode="auto">
            <a:xfrm>
              <a:off x="3631" y="164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87" name="AutoShape 239"/>
            <p:cNvSpPr>
              <a:spLocks noChangeArrowheads="1"/>
            </p:cNvSpPr>
            <p:nvPr/>
          </p:nvSpPr>
          <p:spPr bwMode="auto">
            <a:xfrm>
              <a:off x="3813" y="254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88" name="AutoShape 240"/>
            <p:cNvSpPr>
              <a:spLocks noChangeArrowheads="1"/>
            </p:cNvSpPr>
            <p:nvPr/>
          </p:nvSpPr>
          <p:spPr bwMode="auto">
            <a:xfrm>
              <a:off x="3904" y="164"/>
              <a:ext cx="46" cy="408"/>
            </a:xfrm>
            <a:prstGeom prst="can">
              <a:avLst>
                <a:gd name="adj" fmla="val 521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290" name="Text Box 242"/>
          <p:cNvSpPr txBox="1">
            <a:spLocks noChangeArrowheads="1"/>
          </p:cNvSpPr>
          <p:nvPr/>
        </p:nvSpPr>
        <p:spPr bwMode="auto">
          <a:xfrm>
            <a:off x="4572001" y="764704"/>
            <a:ext cx="4464495" cy="604777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lIns="91407" tIns="45705" rIns="91407" bIns="45705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A two-layer, </a:t>
            </a:r>
            <a:r>
              <a:rPr kumimoji="0" lang="en-GB" altLang="ja-JP" dirty="0" err="1" smtClean="0">
                <a:solidFill>
                  <a:srgbClr val="000000"/>
                </a:solidFill>
                <a:ea typeface="ＭＳ Ｐゴシック" charset="-128"/>
              </a:rPr>
              <a:t>downselection</a:t>
            </a: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 switching architecture using the two basic </a:t>
            </a: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switch modules: the </a:t>
            </a:r>
            <a:r>
              <a:rPr kumimoji="0" lang="en-GB" altLang="ja-JP" dirty="0" err="1" smtClean="0">
                <a:solidFill>
                  <a:srgbClr val="000000"/>
                </a:solidFill>
                <a:ea typeface="ＭＳ Ｐゴシック" charset="-128"/>
              </a:rPr>
              <a:t>n</a:t>
            </a:r>
            <a:r>
              <a:rPr kumimoji="0" lang="en-GB" altLang="ja-JP" dirty="0" err="1" smtClean="0">
                <a:solidFill>
                  <a:srgbClr val="000000"/>
                </a:solidFill>
                <a:ea typeface="ＭＳ Ｐゴシック" charset="-128"/>
                <a:cs typeface="Arial" charset="0"/>
              </a:rPr>
              <a:t>×n</a:t>
            </a: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  <a:cs typeface="Arial" charset="0"/>
              </a:rPr>
              <a:t> </a:t>
            </a: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  <a:cs typeface="Arial" charset="0"/>
              </a:rPr>
              <a:t>and the </a:t>
            </a: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  <a:cs typeface="Arial" charset="0"/>
              </a:rPr>
              <a:t>m</a:t>
            </a: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×1 </a:t>
            </a: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devices.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Here, n</a:t>
            </a: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= 8, </a:t>
            </a: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m </a:t>
            </a: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= 6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There are </a:t>
            </a: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m </a:t>
            </a: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× </a:t>
            </a: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(</a:t>
            </a:r>
            <a:r>
              <a:rPr kumimoji="0" lang="en-GB" altLang="ja-JP" dirty="0" err="1" smtClean="0">
                <a:solidFill>
                  <a:srgbClr val="000000"/>
                </a:solidFill>
                <a:ea typeface="ＭＳ Ｐゴシック" charset="-128"/>
              </a:rPr>
              <a:t>n×n</a:t>
            </a: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) </a:t>
            </a: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modules (</a:t>
            </a:r>
            <a:r>
              <a:rPr kumimoji="0" lang="en-GB" altLang="ja-JP" dirty="0" smtClean="0">
                <a:solidFill>
                  <a:srgbClr val="FF9900"/>
                </a:solidFill>
                <a:ea typeface="ＭＳ Ｐゴシック" charset="-128"/>
              </a:rPr>
              <a:t>orange</a:t>
            </a: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There are </a:t>
            </a: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n </a:t>
            </a: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× </a:t>
            </a: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(m×1</a:t>
            </a: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) modules (</a:t>
            </a:r>
            <a:r>
              <a:rPr kumimoji="0" lang="en-GB" altLang="ja-JP" dirty="0" smtClean="0">
                <a:solidFill>
                  <a:srgbClr val="0000FF"/>
                </a:solidFill>
                <a:ea typeface="ＭＳ Ｐゴシック" charset="-128"/>
              </a:rPr>
              <a:t>blue</a:t>
            </a: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Number of inputs = </a:t>
            </a: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n </a:t>
            </a: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× </a:t>
            </a: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m</a:t>
            </a:r>
            <a:endParaRPr kumimoji="0" lang="en-GB" altLang="ja-JP" dirty="0" smtClean="0">
              <a:solidFill>
                <a:srgbClr val="000000"/>
              </a:solidFill>
              <a:ea typeface="ＭＳ Ｐゴシック" charset="-128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Number of outputs = </a:t>
            </a: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n</a:t>
            </a:r>
            <a:endParaRPr kumimoji="0" lang="en-GB" altLang="ja-JP" dirty="0" smtClean="0">
              <a:solidFill>
                <a:srgbClr val="000000"/>
              </a:solidFill>
              <a:ea typeface="ＭＳ Ｐゴシック" charset="-128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The rectangularity of the input dictates the </a:t>
            </a:r>
            <a:r>
              <a:rPr kumimoji="0" lang="en-GB" altLang="ja-JP" dirty="0" err="1" smtClean="0">
                <a:solidFill>
                  <a:srgbClr val="000000"/>
                </a:solidFill>
                <a:ea typeface="ＭＳ Ｐゴシック" charset="-128"/>
              </a:rPr>
              <a:t>downselection</a:t>
            </a: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 ratio; here 6:1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For the (</a:t>
            </a:r>
            <a:r>
              <a:rPr kumimoji="0" lang="en-GB" altLang="ja-JP" dirty="0" err="1" smtClean="0">
                <a:solidFill>
                  <a:srgbClr val="000000"/>
                </a:solidFill>
                <a:ea typeface="ＭＳ Ｐゴシック" charset="-128"/>
              </a:rPr>
              <a:t>n×n</a:t>
            </a: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) modules proposed </a:t>
            </a: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by an industrial partner, </a:t>
            </a: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n = 1000 is feasible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Similarly, there is no obstacle in principle to an (</a:t>
            </a: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m×1</a:t>
            </a: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) switch, where m = 1000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This technology therefore appears to be the most practical route to DFS systems with &gt;10</a:t>
            </a:r>
            <a:r>
              <a:rPr kumimoji="0" lang="en-GB" altLang="ja-JP" baseline="30000" dirty="0" smtClean="0">
                <a:solidFill>
                  <a:srgbClr val="000000"/>
                </a:solidFill>
                <a:ea typeface="ＭＳ Ｐゴシック" charset="-128"/>
              </a:rPr>
              <a:t>6</a:t>
            </a:r>
            <a:r>
              <a:rPr kumimoji="0" lang="en-GB" altLang="ja-JP" dirty="0" smtClean="0">
                <a:solidFill>
                  <a:srgbClr val="000000"/>
                </a:solidFill>
                <a:ea typeface="ＭＳ Ｐゴシック" charset="-128"/>
              </a:rPr>
              <a:t> channel counts.</a:t>
            </a:r>
          </a:p>
        </p:txBody>
      </p:sp>
      <p:sp>
        <p:nvSpPr>
          <p:cNvPr id="2291" name="Rectangle 24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-17463"/>
            <a:ext cx="9144000" cy="817563"/>
          </a:xfrm>
          <a:prstGeom prst="rect">
            <a:avLst/>
          </a:prstGeom>
          <a:solidFill>
            <a:srgbClr val="0000FF"/>
          </a:solidFill>
          <a:ln/>
        </p:spPr>
        <p:txBody>
          <a:bodyPr lIns="91407" tIns="45705" rIns="91407" bIns="45705" anchor="ctr"/>
          <a:lstStyle/>
          <a:p>
            <a:r>
              <a:rPr lang="en-GB" altLang="ja-JP" sz="3200" dirty="0" smtClean="0">
                <a:solidFill>
                  <a:schemeClr val="bg1"/>
                </a:solidFill>
                <a:ea typeface="ＭＳ Ｐゴシック" charset="-128"/>
              </a:rPr>
              <a:t>An alternative with less </a:t>
            </a:r>
            <a:r>
              <a:rPr lang="en-GB" altLang="ja-JP" sz="3200" dirty="0" err="1" smtClean="0">
                <a:solidFill>
                  <a:schemeClr val="bg1"/>
                </a:solidFill>
                <a:ea typeface="ＭＳ Ｐゴシック" charset="-128"/>
              </a:rPr>
              <a:t>fiber</a:t>
            </a:r>
            <a:r>
              <a:rPr lang="en-GB" altLang="ja-JP" sz="3200" dirty="0" smtClean="0">
                <a:solidFill>
                  <a:schemeClr val="bg1"/>
                </a:solidFill>
                <a:ea typeface="ＭＳ Ｐゴシック" charset="-128"/>
              </a:rPr>
              <a:t> interconnections</a:t>
            </a:r>
            <a:endParaRPr lang="en-GB" altLang="ja-JP" sz="320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1223938" y="836712"/>
            <a:ext cx="158417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i="1" dirty="0" smtClean="0">
                <a:latin typeface="Arial" pitchFamily="34" charset="0"/>
                <a:cs typeface="Arial" pitchFamily="34" charset="0"/>
              </a:rPr>
              <a:t>Inputs: m x n</a:t>
            </a:r>
            <a:endParaRPr kumimoji="1" lang="ja-JP" altLang="en-US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1367954" y="6444044"/>
            <a:ext cx="129614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i="1" dirty="0" smtClean="0">
                <a:latin typeface="Arial" pitchFamily="34" charset="0"/>
                <a:cs typeface="Arial" pitchFamily="34" charset="0"/>
              </a:rPr>
              <a:t>Outputs: n</a:t>
            </a:r>
            <a:endParaRPr kumimoji="1" lang="ja-JP" altLang="en-US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9" name="直線コネクタ 128"/>
          <p:cNvCxnSpPr/>
          <p:nvPr/>
        </p:nvCxnSpPr>
        <p:spPr bwMode="auto">
          <a:xfrm>
            <a:off x="4572000" y="2492896"/>
            <a:ext cx="439248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直線コネクタ 129"/>
          <p:cNvCxnSpPr/>
          <p:nvPr/>
        </p:nvCxnSpPr>
        <p:spPr bwMode="auto">
          <a:xfrm>
            <a:off x="4572000" y="2924944"/>
            <a:ext cx="403244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3" name="直線矢印コネクタ 132"/>
          <p:cNvCxnSpPr/>
          <p:nvPr/>
        </p:nvCxnSpPr>
        <p:spPr bwMode="auto">
          <a:xfrm rot="10800000">
            <a:off x="3780534" y="2492896"/>
            <a:ext cx="791467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6" name="直線矢印コネクタ 135"/>
          <p:cNvCxnSpPr/>
          <p:nvPr/>
        </p:nvCxnSpPr>
        <p:spPr bwMode="auto">
          <a:xfrm rot="5400000">
            <a:off x="3779602" y="2997261"/>
            <a:ext cx="864097" cy="71946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30369" cy="92737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Remapping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spaxels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63" name="Rectangle 3"/>
          <p:cNvSpPr>
            <a:spLocks noGrp="1" noChangeArrowheads="1"/>
          </p:cNvSpPr>
          <p:nvPr>
            <p:ph idx="1"/>
          </p:nvPr>
        </p:nvSpPr>
        <p:spPr>
          <a:xfrm>
            <a:off x="430213" y="980728"/>
            <a:ext cx="8229600" cy="4824413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rgbClr val="ADEBEB"/>
                </a:solidFill>
                <a:latin typeface="Arial" pitchFamily="34" charset="0"/>
                <a:cs typeface="Arial" pitchFamily="34" charset="0"/>
              </a:rPr>
              <a:t>If </a:t>
            </a:r>
            <a:r>
              <a:rPr lang="en-US" dirty="0" smtClean="0">
                <a:solidFill>
                  <a:srgbClr val="ADEBEB"/>
                </a:solidFill>
                <a:latin typeface="Arial" pitchFamily="34" charset="0"/>
                <a:cs typeface="Arial" pitchFamily="34" charset="0"/>
              </a:rPr>
              <a:t>fiber </a:t>
            </a:r>
            <a:r>
              <a:rPr lang="en-US" dirty="0" smtClean="0">
                <a:solidFill>
                  <a:srgbClr val="ADEBEB"/>
                </a:solidFill>
                <a:latin typeface="Arial" pitchFamily="34" charset="0"/>
                <a:cs typeface="Arial" pitchFamily="34" charset="0"/>
              </a:rPr>
              <a:t>switches are not </a:t>
            </a:r>
            <a:r>
              <a:rPr lang="en-US" dirty="0" smtClean="0">
                <a:solidFill>
                  <a:srgbClr val="ADEBEB"/>
                </a:solidFill>
                <a:latin typeface="Arial" pitchFamily="34" charset="0"/>
                <a:cs typeface="Arial" pitchFamily="34" charset="0"/>
              </a:rPr>
              <a:t>used in cascade …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 The focal plane is divided by cells, from each of which only one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spaxel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can be selected to be routed to a spectrograph.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“Coherent DFS”, with direct mapping &amp; down selection.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 Not optimal to observe a largely extended object (although this is intended to be a 2D spectroscopy!)</a:t>
            </a:r>
            <a:endParaRPr lang="en-US" sz="2000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7" name="グループ化 186"/>
          <p:cNvGrpSpPr/>
          <p:nvPr/>
        </p:nvGrpSpPr>
        <p:grpSpPr>
          <a:xfrm>
            <a:off x="575832" y="3789040"/>
            <a:ext cx="2484000" cy="2484000"/>
            <a:chOff x="503824" y="3861048"/>
            <a:chExt cx="2484000" cy="2484000"/>
          </a:xfrm>
        </p:grpSpPr>
        <p:sp>
          <p:nvSpPr>
            <p:cNvPr id="139" name="正方形/長方形 138"/>
            <p:cNvSpPr/>
            <p:nvPr/>
          </p:nvSpPr>
          <p:spPr>
            <a:xfrm>
              <a:off x="503824" y="3861048"/>
              <a:ext cx="2484000" cy="2484000"/>
            </a:xfrm>
            <a:prstGeom prst="rect">
              <a:avLst/>
            </a:prstGeom>
            <a:solidFill>
              <a:schemeClr val="tx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正方形/長方形 135"/>
            <p:cNvSpPr/>
            <p:nvPr/>
          </p:nvSpPr>
          <p:spPr>
            <a:xfrm>
              <a:off x="611824" y="3960000"/>
              <a:ext cx="2268000" cy="226800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0" name="直線コネクタ 139"/>
            <p:cNvCxnSpPr/>
            <p:nvPr/>
          </p:nvCxnSpPr>
          <p:spPr>
            <a:xfrm rot="5400000">
              <a:off x="-18176" y="5094000"/>
              <a:ext cx="2268000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コネクタ 140"/>
            <p:cNvCxnSpPr/>
            <p:nvPr/>
          </p:nvCxnSpPr>
          <p:spPr>
            <a:xfrm rot="5400000">
              <a:off x="233824" y="5094000"/>
              <a:ext cx="2268000" cy="0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コネクタ 141"/>
            <p:cNvCxnSpPr/>
            <p:nvPr/>
          </p:nvCxnSpPr>
          <p:spPr>
            <a:xfrm rot="5400000">
              <a:off x="485824" y="5094000"/>
              <a:ext cx="2268000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線コネクタ 142"/>
            <p:cNvCxnSpPr/>
            <p:nvPr/>
          </p:nvCxnSpPr>
          <p:spPr>
            <a:xfrm rot="5400000">
              <a:off x="737824" y="5094000"/>
              <a:ext cx="2268000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線コネクタ 143"/>
            <p:cNvCxnSpPr/>
            <p:nvPr/>
          </p:nvCxnSpPr>
          <p:spPr>
            <a:xfrm rot="5400000">
              <a:off x="989824" y="5094000"/>
              <a:ext cx="2268000" cy="0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線コネクタ 144"/>
            <p:cNvCxnSpPr/>
            <p:nvPr/>
          </p:nvCxnSpPr>
          <p:spPr>
            <a:xfrm rot="5400000">
              <a:off x="1241824" y="5094000"/>
              <a:ext cx="2268000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コネクタ 145"/>
            <p:cNvCxnSpPr/>
            <p:nvPr/>
          </p:nvCxnSpPr>
          <p:spPr>
            <a:xfrm rot="5400000">
              <a:off x="1493824" y="5094000"/>
              <a:ext cx="2268000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線コネクタ 147"/>
            <p:cNvCxnSpPr/>
            <p:nvPr/>
          </p:nvCxnSpPr>
          <p:spPr>
            <a:xfrm rot="5400000">
              <a:off x="-270176" y="5094000"/>
              <a:ext cx="2268000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線コネクタ 149"/>
            <p:cNvCxnSpPr/>
            <p:nvPr/>
          </p:nvCxnSpPr>
          <p:spPr>
            <a:xfrm>
              <a:off x="611824" y="4212000"/>
              <a:ext cx="2268000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線コネクタ 150"/>
            <p:cNvCxnSpPr/>
            <p:nvPr/>
          </p:nvCxnSpPr>
          <p:spPr>
            <a:xfrm>
              <a:off x="611824" y="4464000"/>
              <a:ext cx="2268000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線コネクタ 151"/>
            <p:cNvCxnSpPr/>
            <p:nvPr/>
          </p:nvCxnSpPr>
          <p:spPr>
            <a:xfrm>
              <a:off x="611824" y="4716000"/>
              <a:ext cx="2268000" cy="0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線コネクタ 152"/>
            <p:cNvCxnSpPr/>
            <p:nvPr/>
          </p:nvCxnSpPr>
          <p:spPr>
            <a:xfrm>
              <a:off x="611824" y="4968000"/>
              <a:ext cx="2268000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線コネクタ 153"/>
            <p:cNvCxnSpPr/>
            <p:nvPr/>
          </p:nvCxnSpPr>
          <p:spPr>
            <a:xfrm>
              <a:off x="611824" y="5220000"/>
              <a:ext cx="2268000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線コネクタ 154"/>
            <p:cNvCxnSpPr/>
            <p:nvPr/>
          </p:nvCxnSpPr>
          <p:spPr>
            <a:xfrm>
              <a:off x="611824" y="5472000"/>
              <a:ext cx="2268000" cy="0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線コネクタ 155"/>
            <p:cNvCxnSpPr/>
            <p:nvPr/>
          </p:nvCxnSpPr>
          <p:spPr>
            <a:xfrm>
              <a:off x="611824" y="5760000"/>
              <a:ext cx="2268000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線コネクタ 156"/>
            <p:cNvCxnSpPr/>
            <p:nvPr/>
          </p:nvCxnSpPr>
          <p:spPr>
            <a:xfrm>
              <a:off x="611824" y="6012000"/>
              <a:ext cx="2268000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正方形/長方形 178"/>
            <p:cNvSpPr/>
            <p:nvPr/>
          </p:nvSpPr>
          <p:spPr>
            <a:xfrm>
              <a:off x="1115616" y="4725144"/>
              <a:ext cx="252000" cy="252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正方形/長方形 179"/>
            <p:cNvSpPr/>
            <p:nvPr/>
          </p:nvSpPr>
          <p:spPr>
            <a:xfrm>
              <a:off x="1115616" y="4977200"/>
              <a:ext cx="252000" cy="252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正方形/長方形 180"/>
            <p:cNvSpPr/>
            <p:nvPr/>
          </p:nvSpPr>
          <p:spPr>
            <a:xfrm>
              <a:off x="1367672" y="4725144"/>
              <a:ext cx="252000" cy="2520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正方形/長方形 181"/>
            <p:cNvSpPr/>
            <p:nvPr/>
          </p:nvSpPr>
          <p:spPr>
            <a:xfrm>
              <a:off x="1367672" y="4977200"/>
              <a:ext cx="252000" cy="252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8" name="グループ化 187"/>
          <p:cNvGrpSpPr/>
          <p:nvPr/>
        </p:nvGrpSpPr>
        <p:grpSpPr>
          <a:xfrm>
            <a:off x="4283968" y="3789040"/>
            <a:ext cx="2484000" cy="2484000"/>
            <a:chOff x="4464264" y="3861048"/>
            <a:chExt cx="2484000" cy="2484000"/>
          </a:xfrm>
        </p:grpSpPr>
        <p:sp>
          <p:nvSpPr>
            <p:cNvPr id="160" name="正方形/長方形 159"/>
            <p:cNvSpPr/>
            <p:nvPr/>
          </p:nvSpPr>
          <p:spPr>
            <a:xfrm>
              <a:off x="4464264" y="3861048"/>
              <a:ext cx="2484000" cy="2484000"/>
            </a:xfrm>
            <a:prstGeom prst="rect">
              <a:avLst/>
            </a:prstGeom>
            <a:solidFill>
              <a:schemeClr val="tx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正方形/長方形 160"/>
            <p:cNvSpPr/>
            <p:nvPr/>
          </p:nvSpPr>
          <p:spPr>
            <a:xfrm>
              <a:off x="4572264" y="3960000"/>
              <a:ext cx="2268000" cy="226800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63" name="直線コネクタ 162"/>
            <p:cNvCxnSpPr/>
            <p:nvPr/>
          </p:nvCxnSpPr>
          <p:spPr>
            <a:xfrm rot="5400000">
              <a:off x="4194264" y="5094000"/>
              <a:ext cx="2268000" cy="0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線コネクタ 165"/>
            <p:cNvCxnSpPr/>
            <p:nvPr/>
          </p:nvCxnSpPr>
          <p:spPr>
            <a:xfrm rot="5400000">
              <a:off x="4950264" y="5094000"/>
              <a:ext cx="2268000" cy="0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線コネクタ 171"/>
            <p:cNvCxnSpPr/>
            <p:nvPr/>
          </p:nvCxnSpPr>
          <p:spPr>
            <a:xfrm>
              <a:off x="4572264" y="4716000"/>
              <a:ext cx="2268000" cy="0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線コネクタ 174"/>
            <p:cNvCxnSpPr/>
            <p:nvPr/>
          </p:nvCxnSpPr>
          <p:spPr>
            <a:xfrm>
              <a:off x="4572264" y="5472000"/>
              <a:ext cx="2268000" cy="0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正方形/長方形 182"/>
            <p:cNvSpPr/>
            <p:nvPr/>
          </p:nvSpPr>
          <p:spPr>
            <a:xfrm>
              <a:off x="5076056" y="4725144"/>
              <a:ext cx="252000" cy="252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正方形/長方形 185"/>
            <p:cNvSpPr/>
            <p:nvPr/>
          </p:nvSpPr>
          <p:spPr>
            <a:xfrm>
              <a:off x="5328112" y="4977200"/>
              <a:ext cx="252000" cy="252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7" name="グループ化 206"/>
          <p:cNvGrpSpPr/>
          <p:nvPr/>
        </p:nvGrpSpPr>
        <p:grpSpPr>
          <a:xfrm>
            <a:off x="7956376" y="3779748"/>
            <a:ext cx="468000" cy="2484000"/>
            <a:chOff x="8172400" y="3861048"/>
            <a:chExt cx="468000" cy="2484000"/>
          </a:xfrm>
        </p:grpSpPr>
        <p:sp>
          <p:nvSpPr>
            <p:cNvPr id="190" name="正方形/長方形 189"/>
            <p:cNvSpPr/>
            <p:nvPr/>
          </p:nvSpPr>
          <p:spPr>
            <a:xfrm>
              <a:off x="8172400" y="3861048"/>
              <a:ext cx="468000" cy="2484000"/>
            </a:xfrm>
            <a:prstGeom prst="rect">
              <a:avLst/>
            </a:prstGeom>
            <a:solidFill>
              <a:schemeClr val="tx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正方形/長方形 190"/>
            <p:cNvSpPr/>
            <p:nvPr/>
          </p:nvSpPr>
          <p:spPr>
            <a:xfrm>
              <a:off x="8280380" y="3969048"/>
              <a:ext cx="252040" cy="226800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正方形/長方形 195"/>
            <p:cNvSpPr/>
            <p:nvPr/>
          </p:nvSpPr>
          <p:spPr>
            <a:xfrm>
              <a:off x="8280440" y="4744800"/>
              <a:ext cx="252000" cy="252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正方形/長方形 196"/>
            <p:cNvSpPr/>
            <p:nvPr/>
          </p:nvSpPr>
          <p:spPr>
            <a:xfrm>
              <a:off x="8280440" y="4977200"/>
              <a:ext cx="252000" cy="252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99" name="直線コネクタ 198"/>
            <p:cNvCxnSpPr/>
            <p:nvPr/>
          </p:nvCxnSpPr>
          <p:spPr>
            <a:xfrm>
              <a:off x="8280380" y="4222800"/>
              <a:ext cx="252000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線コネクタ 199"/>
            <p:cNvCxnSpPr/>
            <p:nvPr/>
          </p:nvCxnSpPr>
          <p:spPr>
            <a:xfrm>
              <a:off x="8280000" y="4474800"/>
              <a:ext cx="252000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線コネクタ 200"/>
            <p:cNvCxnSpPr/>
            <p:nvPr/>
          </p:nvCxnSpPr>
          <p:spPr>
            <a:xfrm>
              <a:off x="8280000" y="4726800"/>
              <a:ext cx="252000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線コネクタ 201"/>
            <p:cNvCxnSpPr/>
            <p:nvPr/>
          </p:nvCxnSpPr>
          <p:spPr>
            <a:xfrm>
              <a:off x="8280000" y="4978800"/>
              <a:ext cx="252000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線コネクタ 202"/>
            <p:cNvCxnSpPr/>
            <p:nvPr/>
          </p:nvCxnSpPr>
          <p:spPr>
            <a:xfrm>
              <a:off x="8280000" y="5230800"/>
              <a:ext cx="252000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線コネクタ 203"/>
            <p:cNvCxnSpPr/>
            <p:nvPr/>
          </p:nvCxnSpPr>
          <p:spPr>
            <a:xfrm>
              <a:off x="8280000" y="5482800"/>
              <a:ext cx="252000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線コネクタ 204"/>
            <p:cNvCxnSpPr/>
            <p:nvPr/>
          </p:nvCxnSpPr>
          <p:spPr>
            <a:xfrm>
              <a:off x="8280000" y="5734800"/>
              <a:ext cx="252000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線コネクタ 205"/>
            <p:cNvCxnSpPr/>
            <p:nvPr/>
          </p:nvCxnSpPr>
          <p:spPr>
            <a:xfrm>
              <a:off x="8280000" y="5986800"/>
              <a:ext cx="252000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8" name="テキスト ボックス 207"/>
          <p:cNvSpPr txBox="1"/>
          <p:nvPr/>
        </p:nvSpPr>
        <p:spPr>
          <a:xfrm>
            <a:off x="1043608" y="6309320"/>
            <a:ext cx="136815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ja-JP" i="1" dirty="0" smtClean="0">
                <a:solidFill>
                  <a:srgbClr val="FF0000"/>
                </a:solidFill>
                <a:latin typeface="Comic Sans MS" pitchFamily="66" charset="0"/>
              </a:rPr>
              <a:t>Focal plane</a:t>
            </a:r>
            <a:endParaRPr kumimoji="1" lang="ja-JP" altLang="en-US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9" name="テキスト ボックス 208"/>
          <p:cNvSpPr txBox="1"/>
          <p:nvPr/>
        </p:nvSpPr>
        <p:spPr>
          <a:xfrm>
            <a:off x="4355976" y="6309320"/>
            <a:ext cx="22322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ja-JP" i="1" dirty="0" smtClean="0">
                <a:solidFill>
                  <a:srgbClr val="FF0000"/>
                </a:solidFill>
                <a:latin typeface="Comic Sans MS" pitchFamily="66" charset="0"/>
              </a:rPr>
              <a:t>9x1 down selection</a:t>
            </a:r>
            <a:endParaRPr kumimoji="1" lang="ja-JP" altLang="en-US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0" name="テキスト ボックス 209"/>
          <p:cNvSpPr txBox="1"/>
          <p:nvPr/>
        </p:nvSpPr>
        <p:spPr>
          <a:xfrm>
            <a:off x="7452320" y="6300028"/>
            <a:ext cx="144016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ja-JP" i="1" dirty="0" smtClean="0">
                <a:solidFill>
                  <a:srgbClr val="FF0000"/>
                </a:solidFill>
                <a:latin typeface="Comic Sans MS" pitchFamily="66" charset="0"/>
              </a:rPr>
              <a:t>Pseudo slit</a:t>
            </a:r>
            <a:endParaRPr kumimoji="1" lang="ja-JP" altLang="en-US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1" name="右矢印 210"/>
          <p:cNvSpPr/>
          <p:nvPr/>
        </p:nvSpPr>
        <p:spPr>
          <a:xfrm>
            <a:off x="3203848" y="4653136"/>
            <a:ext cx="1008112" cy="719981"/>
          </a:xfrm>
          <a:prstGeom prst="right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右矢印 211"/>
          <p:cNvSpPr/>
          <p:nvPr/>
        </p:nvSpPr>
        <p:spPr>
          <a:xfrm>
            <a:off x="6876256" y="4653136"/>
            <a:ext cx="1008112" cy="719981"/>
          </a:xfrm>
          <a:prstGeom prst="right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30369" cy="92737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Remapping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spaxels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63" name="Rectangle 3"/>
          <p:cNvSpPr>
            <a:spLocks noGrp="1" noChangeArrowheads="1"/>
          </p:cNvSpPr>
          <p:nvPr>
            <p:ph idx="1"/>
          </p:nvPr>
        </p:nvSpPr>
        <p:spPr>
          <a:xfrm>
            <a:off x="430213" y="980728"/>
            <a:ext cx="8229600" cy="4824413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rgbClr val="ADEBEB"/>
                </a:solidFill>
                <a:latin typeface="Arial" pitchFamily="34" charset="0"/>
                <a:cs typeface="Arial" pitchFamily="34" charset="0"/>
              </a:rPr>
              <a:t>If Nx1 switches cannot be used in cascade …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sz="2800" i="1" dirty="0" smtClean="0">
                <a:solidFill>
                  <a:srgbClr val="FF7CB1"/>
                </a:solidFill>
                <a:latin typeface="Arial" pitchFamily="34" charset="0"/>
                <a:cs typeface="Arial" pitchFamily="34" charset="0"/>
              </a:rPr>
              <a:t>Solution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Randomize input-output mapping in fiber bundle so that a large fraction of adjacent inputs can be routed to spectrograph(s).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20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“Incoherent DFS”, with incoherent remapping incorporated.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79512" y="3789040"/>
            <a:ext cx="2484000" cy="2484000"/>
            <a:chOff x="503824" y="3861048"/>
            <a:chExt cx="2484000" cy="2484000"/>
          </a:xfrm>
        </p:grpSpPr>
        <p:sp>
          <p:nvSpPr>
            <p:cNvPr id="6" name="正方形/長方形 5"/>
            <p:cNvSpPr/>
            <p:nvPr/>
          </p:nvSpPr>
          <p:spPr>
            <a:xfrm>
              <a:off x="503824" y="3861048"/>
              <a:ext cx="2484000" cy="2484000"/>
            </a:xfrm>
            <a:prstGeom prst="rect">
              <a:avLst/>
            </a:prstGeom>
            <a:solidFill>
              <a:schemeClr val="tx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611824" y="3960000"/>
              <a:ext cx="2268000" cy="226800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" name="直線コネクタ 7"/>
            <p:cNvCxnSpPr/>
            <p:nvPr/>
          </p:nvCxnSpPr>
          <p:spPr>
            <a:xfrm rot="5400000">
              <a:off x="-18176" y="5094000"/>
              <a:ext cx="2268000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rot="5400000">
              <a:off x="233824" y="5094000"/>
              <a:ext cx="2268000" cy="0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rot="5400000">
              <a:off x="485824" y="5094000"/>
              <a:ext cx="2268000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rot="5400000">
              <a:off x="737824" y="5094000"/>
              <a:ext cx="2268000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rot="5400000">
              <a:off x="989824" y="5094000"/>
              <a:ext cx="2268000" cy="0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rot="5400000">
              <a:off x="1241824" y="5094000"/>
              <a:ext cx="2268000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rot="5400000">
              <a:off x="1493824" y="5094000"/>
              <a:ext cx="2268000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rot="5400000">
              <a:off x="-270176" y="5094000"/>
              <a:ext cx="2268000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611824" y="4212000"/>
              <a:ext cx="2268000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611824" y="4464000"/>
              <a:ext cx="2268000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611824" y="4716000"/>
              <a:ext cx="2268000" cy="0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611824" y="4968000"/>
              <a:ext cx="2268000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611824" y="5220000"/>
              <a:ext cx="2268000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>
              <a:off x="611824" y="5472000"/>
              <a:ext cx="2268000" cy="0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611824" y="5760000"/>
              <a:ext cx="2268000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>
              <a:off x="611824" y="6012000"/>
              <a:ext cx="2268000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正方形/長方形 23"/>
            <p:cNvSpPr/>
            <p:nvPr/>
          </p:nvSpPr>
          <p:spPr>
            <a:xfrm>
              <a:off x="1115616" y="4725144"/>
              <a:ext cx="252000" cy="252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1115616" y="4977200"/>
              <a:ext cx="252000" cy="252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1367672" y="4725144"/>
              <a:ext cx="252000" cy="2520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1367672" y="4977200"/>
              <a:ext cx="252000" cy="252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0" name="テキスト ボックス 49"/>
          <p:cNvSpPr txBox="1"/>
          <p:nvPr/>
        </p:nvSpPr>
        <p:spPr>
          <a:xfrm>
            <a:off x="647288" y="6309320"/>
            <a:ext cx="136815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ja-JP" i="1" dirty="0" smtClean="0">
                <a:solidFill>
                  <a:srgbClr val="FF0000"/>
                </a:solidFill>
                <a:latin typeface="Comic Sans MS" pitchFamily="66" charset="0"/>
              </a:rPr>
              <a:t>Focal plane</a:t>
            </a:r>
            <a:endParaRPr kumimoji="1" lang="ja-JP" altLang="en-US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6012160" y="6309320"/>
            <a:ext cx="1800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ja-JP" i="1" dirty="0" smtClean="0">
                <a:solidFill>
                  <a:srgbClr val="FF0000"/>
                </a:solidFill>
                <a:latin typeface="Comic Sans MS" pitchFamily="66" charset="0"/>
              </a:rPr>
              <a:t>down selection</a:t>
            </a:r>
            <a:endParaRPr kumimoji="1" lang="ja-JP" altLang="en-US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8388424" y="6300028"/>
            <a:ext cx="6480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ja-JP" i="1" dirty="0" smtClean="0">
                <a:solidFill>
                  <a:srgbClr val="FF0000"/>
                </a:solidFill>
                <a:latin typeface="Comic Sans MS" pitchFamily="66" charset="0"/>
              </a:rPr>
              <a:t>Slit</a:t>
            </a:r>
            <a:endParaRPr kumimoji="1" lang="ja-JP" altLang="en-US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84" name="グループ化 83"/>
          <p:cNvGrpSpPr/>
          <p:nvPr/>
        </p:nvGrpSpPr>
        <p:grpSpPr>
          <a:xfrm>
            <a:off x="2880088" y="3789040"/>
            <a:ext cx="2484000" cy="2484000"/>
            <a:chOff x="2880088" y="3789040"/>
            <a:chExt cx="2484000" cy="2484000"/>
          </a:xfrm>
        </p:grpSpPr>
        <p:sp>
          <p:nvSpPr>
            <p:cNvPr id="56" name="正方形/長方形 55"/>
            <p:cNvSpPr/>
            <p:nvPr/>
          </p:nvSpPr>
          <p:spPr>
            <a:xfrm>
              <a:off x="2880088" y="3789040"/>
              <a:ext cx="2484000" cy="2484000"/>
            </a:xfrm>
            <a:prstGeom prst="rect">
              <a:avLst/>
            </a:prstGeom>
            <a:solidFill>
              <a:schemeClr val="tx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2988088" y="3887992"/>
              <a:ext cx="2268000" cy="226800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8" name="直線コネクタ 57"/>
            <p:cNvCxnSpPr/>
            <p:nvPr/>
          </p:nvCxnSpPr>
          <p:spPr>
            <a:xfrm rot="5400000">
              <a:off x="2358088" y="5021992"/>
              <a:ext cx="2268000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/>
            <p:nvPr/>
          </p:nvCxnSpPr>
          <p:spPr>
            <a:xfrm rot="5400000">
              <a:off x="2610088" y="5021992"/>
              <a:ext cx="2268000" cy="0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 rot="5400000">
              <a:off x="2862088" y="5021992"/>
              <a:ext cx="2268000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 rot="5400000">
              <a:off x="3114088" y="5021992"/>
              <a:ext cx="2268000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rot="5400000">
              <a:off x="3366088" y="5021992"/>
              <a:ext cx="2268000" cy="0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 rot="5400000">
              <a:off x="3618088" y="5021992"/>
              <a:ext cx="2268000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 rot="5400000">
              <a:off x="3870088" y="5021992"/>
              <a:ext cx="2268000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 rot="5400000">
              <a:off x="2106088" y="5021992"/>
              <a:ext cx="2268000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>
              <a:off x="2988088" y="4139992"/>
              <a:ext cx="2268000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>
              <a:off x="2988088" y="4391992"/>
              <a:ext cx="2268000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>
              <a:off x="2988088" y="4643992"/>
              <a:ext cx="2268000" cy="0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>
              <a:off x="2988088" y="4895992"/>
              <a:ext cx="2268000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/>
            <p:nvPr/>
          </p:nvCxnSpPr>
          <p:spPr>
            <a:xfrm>
              <a:off x="2988088" y="5147992"/>
              <a:ext cx="2268000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/>
            <p:nvPr/>
          </p:nvCxnSpPr>
          <p:spPr>
            <a:xfrm>
              <a:off x="2988088" y="5399992"/>
              <a:ext cx="2268000" cy="0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>
              <a:off x="2988088" y="5687992"/>
              <a:ext cx="2268000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/>
            <p:nvPr/>
          </p:nvCxnSpPr>
          <p:spPr>
            <a:xfrm>
              <a:off x="2988088" y="5939992"/>
              <a:ext cx="2268000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正方形/長方形 73"/>
            <p:cNvSpPr/>
            <p:nvPr/>
          </p:nvSpPr>
          <p:spPr>
            <a:xfrm>
              <a:off x="2987824" y="3897080"/>
              <a:ext cx="252000" cy="252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正方形/長方形 74"/>
            <p:cNvSpPr/>
            <p:nvPr/>
          </p:nvSpPr>
          <p:spPr>
            <a:xfrm>
              <a:off x="4752048" y="5409248"/>
              <a:ext cx="252000" cy="252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正方形/長方形 75"/>
            <p:cNvSpPr/>
            <p:nvPr/>
          </p:nvSpPr>
          <p:spPr>
            <a:xfrm>
              <a:off x="4247992" y="4653136"/>
              <a:ext cx="252000" cy="2520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正方形/長方形 76"/>
            <p:cNvSpPr/>
            <p:nvPr/>
          </p:nvSpPr>
          <p:spPr>
            <a:xfrm>
              <a:off x="3743936" y="5661248"/>
              <a:ext cx="252000" cy="252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8" name="テキスト ボックス 77"/>
          <p:cNvSpPr txBox="1"/>
          <p:nvPr/>
        </p:nvSpPr>
        <p:spPr>
          <a:xfrm>
            <a:off x="3275856" y="6309320"/>
            <a:ext cx="172819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ja-JP" i="1" dirty="0" smtClean="0">
                <a:solidFill>
                  <a:srgbClr val="FF0000"/>
                </a:solidFill>
                <a:latin typeface="Comic Sans MS" pitchFamily="66" charset="0"/>
              </a:rPr>
              <a:t>“Randomized”</a:t>
            </a:r>
            <a:endParaRPr kumimoji="1" lang="ja-JP" altLang="en-US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3" name="右矢印 52"/>
          <p:cNvSpPr/>
          <p:nvPr/>
        </p:nvSpPr>
        <p:spPr>
          <a:xfrm>
            <a:off x="2411760" y="4653136"/>
            <a:ext cx="792088" cy="719981"/>
          </a:xfrm>
          <a:prstGeom prst="right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8" name="グループ化 87"/>
          <p:cNvGrpSpPr/>
          <p:nvPr/>
        </p:nvGrpSpPr>
        <p:grpSpPr>
          <a:xfrm>
            <a:off x="5580112" y="3789040"/>
            <a:ext cx="2484000" cy="2484000"/>
            <a:chOff x="5580112" y="3789040"/>
            <a:chExt cx="2484000" cy="2484000"/>
          </a:xfrm>
        </p:grpSpPr>
        <p:sp>
          <p:nvSpPr>
            <p:cNvPr id="29" name="正方形/長方形 28"/>
            <p:cNvSpPr/>
            <p:nvPr/>
          </p:nvSpPr>
          <p:spPr>
            <a:xfrm>
              <a:off x="5580112" y="3789040"/>
              <a:ext cx="2484000" cy="2484000"/>
            </a:xfrm>
            <a:prstGeom prst="rect">
              <a:avLst/>
            </a:prstGeom>
            <a:solidFill>
              <a:schemeClr val="tx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5688112" y="3887992"/>
              <a:ext cx="2268000" cy="226800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1" name="直線コネクタ 30"/>
            <p:cNvCxnSpPr/>
            <p:nvPr/>
          </p:nvCxnSpPr>
          <p:spPr>
            <a:xfrm rot="5400000">
              <a:off x="5310112" y="5021992"/>
              <a:ext cx="2268000" cy="0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 rot="5400000">
              <a:off x="6066112" y="5021992"/>
              <a:ext cx="2268000" cy="0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>
              <a:off x="5688112" y="4643992"/>
              <a:ext cx="2268000" cy="0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>
              <a:off x="5688112" y="5399992"/>
              <a:ext cx="2268000" cy="0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正方形/長方形 34"/>
            <p:cNvSpPr/>
            <p:nvPr/>
          </p:nvSpPr>
          <p:spPr>
            <a:xfrm>
              <a:off x="5688152" y="3897080"/>
              <a:ext cx="252000" cy="252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6443960" y="5661248"/>
              <a:ext cx="252000" cy="252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正方形/長方形 81"/>
            <p:cNvSpPr/>
            <p:nvPr/>
          </p:nvSpPr>
          <p:spPr>
            <a:xfrm>
              <a:off x="7452320" y="5409248"/>
              <a:ext cx="252000" cy="252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正方形/長方形 82"/>
            <p:cNvSpPr/>
            <p:nvPr/>
          </p:nvSpPr>
          <p:spPr>
            <a:xfrm>
              <a:off x="6948264" y="4653136"/>
              <a:ext cx="252000" cy="2520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9" name="グループ化 88"/>
          <p:cNvGrpSpPr/>
          <p:nvPr/>
        </p:nvGrpSpPr>
        <p:grpSpPr>
          <a:xfrm>
            <a:off x="8460432" y="3779748"/>
            <a:ext cx="468000" cy="2484000"/>
            <a:chOff x="8460432" y="3779748"/>
            <a:chExt cx="468000" cy="2484000"/>
          </a:xfrm>
        </p:grpSpPr>
        <p:sp>
          <p:nvSpPr>
            <p:cNvPr id="38" name="正方形/長方形 37"/>
            <p:cNvSpPr/>
            <p:nvPr/>
          </p:nvSpPr>
          <p:spPr>
            <a:xfrm>
              <a:off x="8460432" y="3779748"/>
              <a:ext cx="468000" cy="2484000"/>
            </a:xfrm>
            <a:prstGeom prst="rect">
              <a:avLst/>
            </a:prstGeom>
            <a:solidFill>
              <a:schemeClr val="tx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8568412" y="3887748"/>
              <a:ext cx="252040" cy="226800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8568472" y="3897080"/>
              <a:ext cx="252000" cy="252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8568472" y="5661248"/>
              <a:ext cx="252000" cy="252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2" name="直線コネクタ 41"/>
            <p:cNvCxnSpPr/>
            <p:nvPr/>
          </p:nvCxnSpPr>
          <p:spPr>
            <a:xfrm>
              <a:off x="8568412" y="4141500"/>
              <a:ext cx="252000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>
              <a:off x="8568032" y="4393500"/>
              <a:ext cx="252000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>
              <a:off x="8568032" y="4645500"/>
              <a:ext cx="252000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>
              <a:off x="8568032" y="4897500"/>
              <a:ext cx="252000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>
              <a:off x="8568032" y="5149500"/>
              <a:ext cx="252000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>
              <a:off x="8568032" y="5401500"/>
              <a:ext cx="252000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>
              <a:off x="8568032" y="5653500"/>
              <a:ext cx="252000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>
              <a:off x="8568032" y="5905500"/>
              <a:ext cx="252000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正方形/長方形 85"/>
            <p:cNvSpPr/>
            <p:nvPr/>
          </p:nvSpPr>
          <p:spPr>
            <a:xfrm>
              <a:off x="8568472" y="5913304"/>
              <a:ext cx="252000" cy="252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正方形/長方形 86"/>
            <p:cNvSpPr/>
            <p:nvPr/>
          </p:nvSpPr>
          <p:spPr>
            <a:xfrm>
              <a:off x="8568472" y="4905192"/>
              <a:ext cx="252000" cy="2520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0" name="右矢印 89"/>
          <p:cNvSpPr/>
          <p:nvPr/>
        </p:nvSpPr>
        <p:spPr>
          <a:xfrm>
            <a:off x="5148064" y="4653136"/>
            <a:ext cx="792088" cy="719981"/>
          </a:xfrm>
          <a:prstGeom prst="right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右矢印 90"/>
          <p:cNvSpPr/>
          <p:nvPr/>
        </p:nvSpPr>
        <p:spPr>
          <a:xfrm>
            <a:off x="7740352" y="4653136"/>
            <a:ext cx="792088" cy="719981"/>
          </a:xfrm>
          <a:prstGeom prst="right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-27384"/>
            <a:ext cx="8208143" cy="92737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Power of incoherent remapping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683568" y="5834647"/>
            <a:ext cx="7848600" cy="97872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2100" indent="-2921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Remapping is very beneficial for clumpy distributions </a:t>
            </a:r>
          </a:p>
          <a:p>
            <a:pPr marL="292100" indent="-2921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DFS is much more versatile than IFS or MOS</a:t>
            </a:r>
            <a:endParaRPr kumimoji="0"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51520" y="908720"/>
            <a:ext cx="6120680" cy="4392488"/>
            <a:chOff x="1072" y="583"/>
            <a:chExt cx="3624" cy="2463"/>
          </a:xfrm>
        </p:grpSpPr>
        <p:pic>
          <p:nvPicPr>
            <p:cNvPr id="24583" name="Picture 6" descr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2" y="583"/>
              <a:ext cx="3624" cy="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4" name="Rectangle 7"/>
            <p:cNvSpPr>
              <a:spLocks noChangeArrowheads="1"/>
            </p:cNvSpPr>
            <p:nvPr/>
          </p:nvSpPr>
          <p:spPr bwMode="auto">
            <a:xfrm>
              <a:off x="3558" y="840"/>
              <a:ext cx="803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600" smtClean="0">
                  <a:solidFill>
                    <a:srgbClr val="FF0000"/>
                  </a:solidFill>
                  <a:latin typeface="Arial" charset="0"/>
                </a:rPr>
                <a:t>Incoherent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600" smtClean="0">
                  <a:solidFill>
                    <a:srgbClr val="FF0000"/>
                  </a:solidFill>
                  <a:latin typeface="Arial" charset="0"/>
                </a:rPr>
                <a:t>DFS</a:t>
              </a:r>
            </a:p>
          </p:txBody>
        </p:sp>
        <p:sp>
          <p:nvSpPr>
            <p:cNvPr id="24585" name="Rectangle 8"/>
            <p:cNvSpPr>
              <a:spLocks noChangeArrowheads="1"/>
            </p:cNvSpPr>
            <p:nvPr/>
          </p:nvSpPr>
          <p:spPr bwMode="auto">
            <a:xfrm>
              <a:off x="2520" y="1623"/>
              <a:ext cx="71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600" smtClean="0">
                  <a:solidFill>
                    <a:srgbClr val="FF0000"/>
                  </a:solidFill>
                  <a:latin typeface="Arial" charset="0"/>
                </a:rPr>
                <a:t>Coherent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600" smtClean="0">
                  <a:solidFill>
                    <a:srgbClr val="FF0000"/>
                  </a:solidFill>
                  <a:latin typeface="Arial" charset="0"/>
                </a:rPr>
                <a:t>DFS</a:t>
              </a:r>
            </a:p>
          </p:txBody>
        </p:sp>
        <p:sp>
          <p:nvSpPr>
            <p:cNvPr id="24586" name="Rectangle 9"/>
            <p:cNvSpPr>
              <a:spLocks noChangeArrowheads="1"/>
            </p:cNvSpPr>
            <p:nvPr/>
          </p:nvSpPr>
          <p:spPr bwMode="auto">
            <a:xfrm>
              <a:off x="3388" y="2289"/>
              <a:ext cx="351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600" smtClean="0">
                  <a:solidFill>
                    <a:srgbClr val="003399"/>
                  </a:solidFill>
                  <a:latin typeface="Arial" charset="0"/>
                </a:rPr>
                <a:t>IFS</a:t>
              </a:r>
            </a:p>
          </p:txBody>
        </p:sp>
        <p:sp>
          <p:nvSpPr>
            <p:cNvPr id="24587" name="Rectangle 10"/>
            <p:cNvSpPr>
              <a:spLocks noChangeArrowheads="1"/>
            </p:cNvSpPr>
            <p:nvPr/>
          </p:nvSpPr>
          <p:spPr bwMode="auto">
            <a:xfrm>
              <a:off x="3558" y="1431"/>
              <a:ext cx="549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600" smtClean="0">
                  <a:solidFill>
                    <a:srgbClr val="003399"/>
                  </a:solidFill>
                  <a:latin typeface="Arial" charset="0"/>
                </a:rPr>
                <a:t>(MOS)</a:t>
              </a:r>
            </a:p>
          </p:txBody>
        </p:sp>
      </p:grpSp>
      <p:sp>
        <p:nvSpPr>
          <p:cNvPr id="24581" name="Rectangle 13"/>
          <p:cNvSpPr>
            <a:spLocks noChangeArrowheads="1"/>
          </p:cNvSpPr>
          <p:nvPr/>
        </p:nvSpPr>
        <p:spPr bwMode="auto">
          <a:xfrm>
            <a:off x="1345942" y="5301208"/>
            <a:ext cx="43781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dirty="0" smtClean="0">
                <a:solidFill>
                  <a:srgbClr val="FFFFFF"/>
                </a:solidFill>
                <a:latin typeface="Arial" charset="0"/>
              </a:rPr>
              <a:t>(</a:t>
            </a:r>
            <a:r>
              <a:rPr kumimoji="0" lang="en-US" dirty="0" err="1" smtClean="0">
                <a:solidFill>
                  <a:srgbClr val="FFFFFF"/>
                </a:solidFill>
                <a:latin typeface="Arial" charset="0"/>
              </a:rPr>
              <a:t>Poppett</a:t>
            </a:r>
            <a:r>
              <a:rPr kumimoji="0" lang="en-US" dirty="0" smtClean="0">
                <a:solidFill>
                  <a:srgbClr val="FFFFFF"/>
                </a:solidFill>
                <a:latin typeface="Arial" charset="0"/>
              </a:rPr>
              <a:t>, </a:t>
            </a:r>
            <a:r>
              <a:rPr kumimoji="0" lang="en-US" dirty="0" err="1" smtClean="0">
                <a:solidFill>
                  <a:srgbClr val="FFFFFF"/>
                </a:solidFill>
                <a:latin typeface="Arial" charset="0"/>
              </a:rPr>
              <a:t>Allington</a:t>
            </a:r>
            <a:r>
              <a:rPr kumimoji="0" lang="en-US" dirty="0" smtClean="0">
                <a:solidFill>
                  <a:srgbClr val="FFFFFF"/>
                </a:solidFill>
                <a:latin typeface="Arial" charset="0"/>
              </a:rPr>
              <a:t>-Smith &amp; Murray </a:t>
            </a:r>
            <a:r>
              <a:rPr kumimoji="0" lang="en-US" dirty="0" smtClean="0">
                <a:solidFill>
                  <a:srgbClr val="FFFFFF"/>
                </a:solidFill>
                <a:latin typeface="Arial" charset="0"/>
              </a:rPr>
              <a:t>2010)</a:t>
            </a:r>
            <a:endParaRPr kumimoji="0" lang="en-US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582" name="Line 15"/>
          <p:cNvSpPr>
            <a:spLocks noChangeShapeType="1"/>
          </p:cNvSpPr>
          <p:nvPr/>
        </p:nvSpPr>
        <p:spPr bwMode="auto">
          <a:xfrm flipH="1" flipV="1">
            <a:off x="4305300" y="2325688"/>
            <a:ext cx="50800" cy="2730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ja-JP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" name="Text Box 242"/>
          <p:cNvSpPr txBox="1">
            <a:spLocks noChangeArrowheads="1"/>
          </p:cNvSpPr>
          <p:nvPr/>
        </p:nvSpPr>
        <p:spPr bwMode="auto">
          <a:xfrm>
            <a:off x="6516217" y="1380862"/>
            <a:ext cx="2520279" cy="341629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lIns="91407" tIns="45705" rIns="91407" bIns="45705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0" lang="en-GB" altLang="ja-JP" dirty="0" err="1" smtClean="0">
                <a:latin typeface="Arial" pitchFamily="34" charset="0"/>
                <a:ea typeface="ＭＳ Ｐゴシック" charset="-128"/>
                <a:cs typeface="Arial" pitchFamily="34" charset="0"/>
              </a:rPr>
              <a:t>Montecarlo</a:t>
            </a:r>
            <a:r>
              <a:rPr kumimoji="0" lang="en-GB" altLang="ja-JP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 realization of </a:t>
            </a:r>
            <a:r>
              <a:rPr kumimoji="0" lang="en-GB" altLang="ja-JP" dirty="0" err="1" smtClean="0">
                <a:latin typeface="Arial" pitchFamily="34" charset="0"/>
                <a:ea typeface="ＭＳ Ｐゴシック" charset="-128"/>
                <a:cs typeface="Arial" pitchFamily="34" charset="0"/>
              </a:rPr>
              <a:t>spaxel</a:t>
            </a:r>
            <a:r>
              <a:rPr kumimoji="0" lang="en-GB" altLang="ja-JP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 distribution and selection for spectroscopy:</a:t>
            </a:r>
            <a:br>
              <a:rPr kumimoji="0" lang="en-GB" altLang="ja-JP" dirty="0" smtClean="0"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kumimoji="0" lang="en-GB" altLang="ja-JP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/>
            </a:r>
            <a:br>
              <a:rPr kumimoji="0" lang="en-GB" altLang="ja-JP" dirty="0" smtClean="0"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kumimoji="0" lang="en-GB" altLang="ja-JP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High (low) correlation index</a:t>
            </a:r>
            <a:br>
              <a:rPr kumimoji="0" lang="en-GB" altLang="ja-JP" dirty="0" smtClean="0"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kumimoji="0" lang="en-GB" altLang="ja-JP" dirty="0" smtClean="0">
                <a:latin typeface="Arial" pitchFamily="34" charset="0"/>
                <a:ea typeface="ＭＳ Ｐゴシック" charset="-128"/>
                <a:cs typeface="Arial" pitchFamily="34" charset="0"/>
                <a:sym typeface="Wingdings" pitchFamily="2" charset="2"/>
              </a:rPr>
              <a:t> Uniform (clumpy)</a:t>
            </a:r>
            <a:br>
              <a:rPr kumimoji="0" lang="en-GB" altLang="ja-JP" dirty="0" smtClean="0">
                <a:latin typeface="Arial" pitchFamily="34" charset="0"/>
                <a:ea typeface="ＭＳ Ｐゴシック" charset="-128"/>
                <a:cs typeface="Arial" pitchFamily="34" charset="0"/>
                <a:sym typeface="Wingdings" pitchFamily="2" charset="2"/>
              </a:rPr>
            </a:br>
            <a:r>
              <a:rPr kumimoji="0" lang="en-GB" altLang="ja-JP" dirty="0" smtClean="0">
                <a:latin typeface="Arial" pitchFamily="34" charset="0"/>
                <a:ea typeface="ＭＳ Ｐゴシック" charset="-128"/>
                <a:cs typeface="Arial" pitchFamily="34" charset="0"/>
                <a:sym typeface="Wingdings" pitchFamily="2" charset="2"/>
              </a:rPr>
              <a:t/>
            </a:r>
            <a:br>
              <a:rPr kumimoji="0" lang="en-GB" altLang="ja-JP" dirty="0" smtClean="0">
                <a:latin typeface="Arial" pitchFamily="34" charset="0"/>
                <a:ea typeface="ＭＳ Ｐゴシック" charset="-128"/>
                <a:cs typeface="Arial" pitchFamily="34" charset="0"/>
                <a:sym typeface="Wingdings" pitchFamily="2" charset="2"/>
              </a:rPr>
            </a:br>
            <a:r>
              <a:rPr kumimoji="0" lang="en-GB" altLang="ja-JP" dirty="0" err="1" smtClean="0">
                <a:latin typeface="Arial" pitchFamily="34" charset="0"/>
                <a:ea typeface="ＭＳ Ｐゴシック" charset="-128"/>
                <a:cs typeface="Arial" pitchFamily="34" charset="0"/>
                <a:sym typeface="Wingdings" pitchFamily="2" charset="2"/>
              </a:rPr>
              <a:t>Spaxel</a:t>
            </a:r>
            <a:r>
              <a:rPr kumimoji="0" lang="en-GB" altLang="ja-JP" dirty="0" smtClean="0">
                <a:latin typeface="Arial" pitchFamily="34" charset="0"/>
                <a:ea typeface="ＭＳ Ｐゴシック" charset="-128"/>
                <a:cs typeface="Arial" pitchFamily="34" charset="0"/>
                <a:sym typeface="Wingdings" pitchFamily="2" charset="2"/>
              </a:rPr>
              <a:t> is routed to a spectrograph?</a:t>
            </a:r>
            <a:br>
              <a:rPr kumimoji="0" lang="en-GB" altLang="ja-JP" dirty="0" smtClean="0">
                <a:latin typeface="Arial" pitchFamily="34" charset="0"/>
                <a:ea typeface="ＭＳ Ｐゴシック" charset="-128"/>
                <a:cs typeface="Arial" pitchFamily="34" charset="0"/>
                <a:sym typeface="Wingdings" pitchFamily="2" charset="2"/>
              </a:rPr>
            </a:br>
            <a:r>
              <a:rPr kumimoji="0" lang="en-GB" altLang="ja-JP" dirty="0" smtClean="0">
                <a:latin typeface="Arial" pitchFamily="34" charset="0"/>
                <a:ea typeface="ＭＳ Ｐゴシック" charset="-128"/>
                <a:cs typeface="Arial" pitchFamily="34" charset="0"/>
                <a:sym typeface="Wingdings" pitchFamily="2" charset="2"/>
              </a:rPr>
              <a:t>Yes  Success.</a:t>
            </a:r>
            <a:endParaRPr kumimoji="0" lang="en-GB" altLang="ja-JP" dirty="0" smtClean="0"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テキスト ボックス 290"/>
          <p:cNvSpPr txBox="1"/>
          <p:nvPr/>
        </p:nvSpPr>
        <p:spPr>
          <a:xfrm>
            <a:off x="251520" y="1157843"/>
            <a:ext cx="698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ja-JP" altLang="en-US" sz="2400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400" u="sng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Focal plane array of </a:t>
            </a:r>
            <a:r>
              <a:rPr lang="en-US" altLang="ja-JP" sz="2400" u="sng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spaxels</a:t>
            </a:r>
            <a:r>
              <a:rPr lang="en-US" altLang="ja-JP" sz="2400" u="sng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&amp; primary feed</a:t>
            </a:r>
            <a:r>
              <a:rPr lang="en-US" altLang="ja-JP" sz="2400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ja-JP" sz="2400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altLang="ja-JP" sz="2400" u="sng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ja-JP" sz="2400" u="sng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Switcher</a:t>
            </a:r>
          </a:p>
          <a:p>
            <a:endParaRPr lang="en-US" altLang="ja-JP" sz="2400" u="sng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ja-JP" sz="24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Spectrograph feed &amp; spectrographs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Components </a:t>
            </a:r>
            <a:endParaRPr lang="ja-JP" altLang="en-US" sz="3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39552" y="3140968"/>
            <a:ext cx="763284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i="1" dirty="0" smtClean="0">
                <a:latin typeface="Arial" pitchFamily="34" charset="0"/>
                <a:cs typeface="Arial" pitchFamily="34" charset="0"/>
              </a:rPr>
              <a:t>Output fibers are re-organized as a slit and are </a:t>
            </a:r>
            <a:r>
              <a:rPr lang="en-US" altLang="ja-JP" sz="2400" i="1" dirty="0" smtClean="0">
                <a:latin typeface="Arial" pitchFamily="34" charset="0"/>
                <a:cs typeface="Arial" pitchFamily="34" charset="0"/>
              </a:rPr>
              <a:t>input</a:t>
            </a:r>
            <a:r>
              <a:rPr lang="en-US" altLang="ja-JP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400" i="1" dirty="0" smtClean="0">
                <a:latin typeface="Arial" pitchFamily="34" charset="0"/>
                <a:cs typeface="Arial" pitchFamily="34" charset="0"/>
              </a:rPr>
              <a:t>to</a:t>
            </a:r>
            <a:br>
              <a:rPr lang="en-US" altLang="ja-JP" sz="2400" i="1" dirty="0" smtClean="0">
                <a:latin typeface="Arial" pitchFamily="34" charset="0"/>
                <a:cs typeface="Arial" pitchFamily="34" charset="0"/>
              </a:rPr>
            </a:br>
            <a:r>
              <a:rPr lang="en-US" altLang="ja-JP" sz="2400" i="1" dirty="0" smtClean="0">
                <a:latin typeface="Arial" pitchFamily="34" charset="0"/>
                <a:cs typeface="Arial" pitchFamily="34" charset="0"/>
              </a:rPr>
              <a:t>spectrographs.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27584" y="3966155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Existing spectrographs? </a:t>
            </a:r>
            <a:r>
              <a:rPr lang="en-US" altLang="ja-JP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(FMOS, MOIRCS, IRCS, FOCAS …)</a:t>
            </a:r>
            <a:r>
              <a:rPr lang="en-US" altLang="ja-JP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ja-JP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ja-JP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Given a fiber-feed option can be added …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31640" y="5982379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E.g. </a:t>
            </a:r>
            <a:r>
              <a:rPr lang="en-US" altLang="ja-JP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SuMIRe</a:t>
            </a:r>
            <a:r>
              <a:rPr lang="en-US" altLang="ja-JP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/PFS  Better “homogeneity” &amp; much</a:t>
            </a:r>
            <a:br>
              <a:rPr lang="en-US" altLang="ja-JP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en-US" altLang="ja-JP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                             higher multiplicity may be offered.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44352" y="5559623"/>
            <a:ext cx="3223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2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New spectrographs?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276400" y="4725144"/>
            <a:ext cx="7688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A single focal plane can be shared.</a:t>
            </a:r>
            <a:br>
              <a:rPr lang="en-US" altLang="ja-JP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en-US" altLang="ja-JP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Heterogeneous/M</a:t>
            </a:r>
            <a:r>
              <a:rPr lang="en-US" altLang="ja-JP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ulti-mode spectroscopy is possible.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539552" y="3534107"/>
            <a:ext cx="2160240" cy="4320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テキスト ボックス 290"/>
          <p:cNvSpPr txBox="1"/>
          <p:nvPr/>
        </p:nvSpPr>
        <p:spPr>
          <a:xfrm>
            <a:off x="251520" y="1124744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ja-JP" alt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Focus: Ns </a:t>
            </a:r>
            <a:r>
              <a:rPr lang="en-US" altLang="ja-JP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Assisted by MOAO?</a:t>
            </a:r>
            <a:br>
              <a:rPr lang="en-US" altLang="ja-JP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en-US" altLang="ja-JP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           Cs  Assisted by GLAO?</a:t>
            </a:r>
            <a:r>
              <a:rPr lang="en-US" altLang="ja-JP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ja-JP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en-US" altLang="ja-JP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ja-JP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Spectral coverage:</a:t>
            </a:r>
            <a:br>
              <a:rPr lang="en-US" altLang="ja-JP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ja-JP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Fiber feed, AO assistance </a:t>
            </a:r>
            <a:r>
              <a:rPr lang="en-US" altLang="ja-JP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(RI)</a:t>
            </a:r>
            <a:r>
              <a:rPr lang="en-US" altLang="ja-JP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zYJH</a:t>
            </a:r>
            <a:r>
              <a:rPr lang="en-US" altLang="ja-JP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?</a:t>
            </a:r>
            <a:br>
              <a:rPr lang="en-US" altLang="ja-JP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</a:br>
            <a:endParaRPr lang="en-US" altLang="ja-JP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ü"/>
            </a:pPr>
            <a:r>
              <a:rPr lang="en-US" altLang="ja-JP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Spaxel</a:t>
            </a:r>
            <a:r>
              <a:rPr lang="en-US" altLang="ja-JP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size:</a:t>
            </a:r>
            <a:br>
              <a:rPr lang="en-US" altLang="ja-JP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ja-JP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AO assistance </a:t>
            </a:r>
            <a:r>
              <a:rPr lang="en-US" altLang="ja-JP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altLang="ja-JP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~0”.1?</a:t>
            </a:r>
            <a:br>
              <a:rPr lang="en-US" altLang="ja-JP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ja-JP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Natural seeing </a:t>
            </a:r>
            <a:r>
              <a:rPr lang="en-US" altLang="ja-JP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~0”.2?</a:t>
            </a:r>
            <a:endParaRPr lang="en-US" altLang="ja-JP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Preliminary specifications </a:t>
            </a:r>
            <a:endParaRPr lang="ja-JP" altLang="en-US" sz="3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1520" y="4667652"/>
            <a:ext cx="8568952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ja-JP" alt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Max. </a:t>
            </a:r>
            <a:r>
              <a:rPr lang="en-US" altLang="ja-JP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lang="en-US" altLang="ja-JP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altLang="ja-JP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spaxels</a:t>
            </a:r>
            <a:r>
              <a:rPr lang="en-US" altLang="ja-JP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that can be routed to spectrographs</a:t>
            </a:r>
            <a:br>
              <a:rPr lang="en-US" altLang="ja-JP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ja-JP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cf. FMOS IRS1 &amp; IRS2 has 400 multiplicity in total.</a:t>
            </a:r>
            <a:br>
              <a:rPr lang="en-US" altLang="ja-JP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en-US" altLang="ja-JP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p"/>
            </a:pPr>
            <a:r>
              <a:rPr lang="en-US" altLang="ja-JP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Available spectral resolution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55776" y="6351711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altLang="ja-JP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Need to await for detailed design studies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Achievement &amp; on-going progress </a:t>
            </a:r>
            <a:endParaRPr kumimoji="1" lang="ja-JP" alt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5037" t="4255" r="4306" b="8511"/>
          <a:stretch>
            <a:fillRect/>
          </a:stretch>
        </p:blipFill>
        <p:spPr bwMode="auto">
          <a:xfrm>
            <a:off x="35496" y="4077072"/>
            <a:ext cx="221292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1" name="テキスト ボックス 290"/>
          <p:cNvSpPr txBox="1"/>
          <p:nvPr/>
        </p:nvSpPr>
        <p:spPr>
          <a:xfrm>
            <a:off x="35496" y="6125234"/>
            <a:ext cx="15121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GMOS-IFU </a:t>
            </a:r>
          </a:p>
        </p:txBody>
      </p:sp>
      <p:pic>
        <p:nvPicPr>
          <p:cNvPr id="6" name="Picture 598" descr="Slit unit illuminated"/>
          <p:cNvPicPr>
            <a:picLocks noChangeAspect="1" noChangeArrowheads="1"/>
          </p:cNvPicPr>
          <p:nvPr/>
        </p:nvPicPr>
        <p:blipFill>
          <a:blip r:embed="rId4" cstate="print"/>
          <a:srcRect l="35454" t="17796" r="48268" b="70886"/>
          <a:stretch>
            <a:fillRect/>
          </a:stretch>
        </p:blipFill>
        <p:spPr bwMode="auto">
          <a:xfrm>
            <a:off x="6465317" y="1474986"/>
            <a:ext cx="2643187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6537325" y="2420888"/>
            <a:ext cx="1728192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ja-JP" sz="1800" i="1" dirty="0" smtClean="0">
                <a:latin typeface="Arial" charset="0"/>
                <a:cs typeface="Arial" charset="0"/>
              </a:rPr>
              <a:t>FMOS fiber </a:t>
            </a:r>
            <a:r>
              <a:rPr lang="en-US" altLang="ja-JP" sz="1800" i="1" dirty="0">
                <a:latin typeface="Arial" charset="0"/>
                <a:cs typeface="Arial" charset="0"/>
              </a:rPr>
              <a:t>slit</a:t>
            </a:r>
          </a:p>
        </p:txBody>
      </p:sp>
      <p:pic>
        <p:nvPicPr>
          <p:cNvPr id="9" name="Picture 29" descr="DSC00347"/>
          <p:cNvPicPr>
            <a:picLocks noChangeAspect="1" noChangeArrowheads="1"/>
          </p:cNvPicPr>
          <p:nvPr/>
        </p:nvPicPr>
        <p:blipFill>
          <a:blip r:embed="rId5" cstate="print"/>
          <a:srcRect l="46590" r="18016"/>
          <a:stretch>
            <a:fillRect/>
          </a:stretch>
        </p:blipFill>
        <p:spPr bwMode="auto">
          <a:xfrm>
            <a:off x="4610646" y="980157"/>
            <a:ext cx="1833562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" descr="20071104_014727"/>
          <p:cNvPicPr>
            <a:picLocks noChangeAspect="1" noChangeArrowheads="1"/>
          </p:cNvPicPr>
          <p:nvPr/>
        </p:nvPicPr>
        <p:blipFill>
          <a:blip r:embed="rId6" cstate="print"/>
          <a:srcRect l="16000" t="7166" r="19749"/>
          <a:stretch>
            <a:fillRect/>
          </a:stretch>
        </p:blipFill>
        <p:spPr bwMode="auto">
          <a:xfrm>
            <a:off x="2824708" y="908720"/>
            <a:ext cx="1890713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3731717" y="976982"/>
            <a:ext cx="200424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ja-JP" sz="1800" i="1" dirty="0" smtClean="0">
                <a:latin typeface="Arial" charset="0"/>
                <a:cs typeface="Arial" charset="0"/>
              </a:rPr>
              <a:t>FMOS fiber cable</a:t>
            </a:r>
            <a:endParaRPr lang="en-US" altLang="ja-JP" sz="1800" i="1" dirty="0">
              <a:latin typeface="Arial" charset="0"/>
              <a:cs typeface="Arial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5099869" y="1412776"/>
            <a:ext cx="122413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ja-JP" i="1" u="sng" dirty="0" smtClean="0">
                <a:latin typeface="Arial" charset="0"/>
                <a:cs typeface="Arial" charset="0"/>
              </a:rPr>
              <a:t>Assembly</a:t>
            </a:r>
            <a:endParaRPr lang="en-US" altLang="ja-JP" sz="1800" i="1" u="sng" dirty="0">
              <a:latin typeface="Arial" charset="0"/>
              <a:cs typeface="Arial" charset="0"/>
            </a:endParaRP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2867621" y="1412776"/>
            <a:ext cx="129614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ja-JP" i="1" u="sng" dirty="0" smtClean="0">
                <a:latin typeface="Arial" charset="0"/>
                <a:cs typeface="Arial" charset="0"/>
              </a:rPr>
              <a:t>Installation</a:t>
            </a:r>
            <a:endParaRPr lang="en-US" altLang="ja-JP" sz="1800" i="1" u="sng" dirty="0">
              <a:latin typeface="Arial" charset="0"/>
              <a:cs typeface="Arial" charset="0"/>
            </a:endParaRPr>
          </a:p>
        </p:txBody>
      </p:sp>
      <p:pic>
        <p:nvPicPr>
          <p:cNvPr id="18" name="Picture 25" descr="DSC0118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2205" y="1269430"/>
            <a:ext cx="278400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84881" y="1331476"/>
            <a:ext cx="259228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ja-JP" i="1" dirty="0" smtClean="0">
                <a:latin typeface="Arial" charset="0"/>
                <a:cs typeface="Arial" charset="0"/>
              </a:rPr>
              <a:t>FMOS fiber connectors</a:t>
            </a:r>
            <a:endParaRPr lang="en-US" altLang="ja-JP" sz="1800" i="1" dirty="0">
              <a:latin typeface="Arial" charset="0"/>
              <a:cs typeface="Arial" charset="0"/>
            </a:endParaRPr>
          </a:p>
        </p:txBody>
      </p:sp>
      <p:pic>
        <p:nvPicPr>
          <p:cNvPr id="15" name="図 14" descr="IFU2.jpg"/>
          <p:cNvPicPr>
            <a:picLocks noChangeAspect="1"/>
          </p:cNvPicPr>
          <p:nvPr/>
        </p:nvPicPr>
        <p:blipFill>
          <a:blip r:embed="rId8" cstate="print"/>
          <a:srcRect l="31100" t="23750" r="24013" b="33200"/>
          <a:stretch>
            <a:fillRect/>
          </a:stretch>
        </p:blipFill>
        <p:spPr>
          <a:xfrm>
            <a:off x="2411760" y="5157192"/>
            <a:ext cx="2160240" cy="1553857"/>
          </a:xfrm>
          <a:prstGeom prst="rect">
            <a:avLst/>
          </a:prstGeom>
        </p:spPr>
      </p:pic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5076056" y="6167045"/>
            <a:ext cx="3888432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ja-JP" i="1" dirty="0" smtClean="0">
                <a:latin typeface="Arial" charset="0"/>
                <a:cs typeface="Arial" charset="0"/>
              </a:rPr>
              <a:t>Prototype of fiber bundle &amp; IFU with an incoherent fiber re-mapping.</a:t>
            </a:r>
            <a:endParaRPr lang="en-US" altLang="ja-JP" sz="1800" i="1" dirty="0">
              <a:latin typeface="Arial" charset="0"/>
              <a:cs typeface="Arial" charset="0"/>
            </a:endParaRPr>
          </a:p>
        </p:txBody>
      </p:sp>
      <p:pic>
        <p:nvPicPr>
          <p:cNvPr id="14" name="図 13" descr="IFU1.jpg"/>
          <p:cNvPicPr>
            <a:picLocks noChangeAspect="1"/>
          </p:cNvPicPr>
          <p:nvPr/>
        </p:nvPicPr>
        <p:blipFill>
          <a:blip r:embed="rId9" cstate="print"/>
          <a:srcRect l="9051" t="9051" r="4326" b="17450"/>
          <a:stretch>
            <a:fillRect/>
          </a:stretch>
        </p:blipFill>
        <p:spPr>
          <a:xfrm>
            <a:off x="4283968" y="4077072"/>
            <a:ext cx="2952328" cy="1878754"/>
          </a:xfrm>
          <a:prstGeom prst="rect">
            <a:avLst/>
          </a:prstGeom>
        </p:spPr>
      </p:pic>
      <p:pic>
        <p:nvPicPr>
          <p:cNvPr id="16" name="図 15" descr="random1.jpg"/>
          <p:cNvPicPr>
            <a:picLocks noChangeAspect="1"/>
          </p:cNvPicPr>
          <p:nvPr/>
        </p:nvPicPr>
        <p:blipFill>
          <a:blip r:embed="rId10" cstate="print"/>
          <a:srcRect l="28738" t="16373" r="30313" b="31085"/>
          <a:stretch>
            <a:fillRect/>
          </a:stretch>
        </p:blipFill>
        <p:spPr>
          <a:xfrm>
            <a:off x="6804248" y="3356992"/>
            <a:ext cx="1944216" cy="1869438"/>
          </a:xfrm>
          <a:prstGeom prst="rect">
            <a:avLst/>
          </a:prstGeom>
        </p:spPr>
      </p:pic>
      <p:sp>
        <p:nvSpPr>
          <p:cNvPr id="20" name="円/楕円 19"/>
          <p:cNvSpPr/>
          <p:nvPr/>
        </p:nvSpPr>
        <p:spPr>
          <a:xfrm>
            <a:off x="4211960" y="5589240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コネクタ 22"/>
          <p:cNvCxnSpPr>
            <a:stCxn id="20" idx="2"/>
          </p:cNvCxnSpPr>
          <p:nvPr/>
        </p:nvCxnSpPr>
        <p:spPr>
          <a:xfrm rot="10800000" flipV="1">
            <a:off x="3779912" y="5769260"/>
            <a:ext cx="432048" cy="10801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>
            <a:stCxn id="17" idx="0"/>
          </p:cNvCxnSpPr>
          <p:nvPr/>
        </p:nvCxnSpPr>
        <p:spPr>
          <a:xfrm rot="16200000" flipV="1">
            <a:off x="6443338" y="5590111"/>
            <a:ext cx="505797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>
            <a:endCxn id="16" idx="2"/>
          </p:cNvCxnSpPr>
          <p:nvPr/>
        </p:nvCxnSpPr>
        <p:spPr>
          <a:xfrm rot="5400000" flipH="1" flipV="1">
            <a:off x="6928006" y="5318697"/>
            <a:ext cx="940616" cy="75608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Background</a:t>
            </a:r>
            <a:endParaRPr kumimoji="1" lang="ja-JP" alt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cosmichisto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874947"/>
            <a:ext cx="4752528" cy="5938429"/>
          </a:xfrm>
          <a:prstGeom prst="rect">
            <a:avLst/>
          </a:prstGeom>
          <a:noFill/>
        </p:spPr>
      </p:pic>
      <p:pic>
        <p:nvPicPr>
          <p:cNvPr id="9" name="図 8" descr="hudf-closeu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1818" y="836712"/>
            <a:ext cx="4678574" cy="3744416"/>
          </a:xfrm>
          <a:prstGeom prst="rect">
            <a:avLst/>
          </a:prstGeom>
        </p:spPr>
      </p:pic>
      <p:pic>
        <p:nvPicPr>
          <p:cNvPr id="10" name="図 9" descr="SDF_3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3142930"/>
            <a:ext cx="3427844" cy="371507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179512" y="5397023"/>
            <a:ext cx="878497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To take “snapshots” of the universe and characterize the galaxy population at each of them,  spectroscopic information is necessary.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7504" y="6237312"/>
            <a:ext cx="89644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i="1" dirty="0" err="1" smtClean="0">
                <a:solidFill>
                  <a:srgbClr val="FF0000"/>
                </a:solidFill>
              </a:rPr>
              <a:t>Redshift</a:t>
            </a:r>
            <a:r>
              <a:rPr lang="en-US" altLang="ja-JP" sz="2400" i="1" dirty="0" smtClean="0">
                <a:solidFill>
                  <a:srgbClr val="FF0000"/>
                </a:solidFill>
              </a:rPr>
              <a:t>, star-forming activity, AGN activity, abundance, stellar age, etc </a:t>
            </a:r>
            <a:endParaRPr kumimoji="1" lang="ja-JP" altLang="en-US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テキスト ボックス 290"/>
          <p:cNvSpPr txBox="1"/>
          <p:nvPr/>
        </p:nvSpPr>
        <p:spPr>
          <a:xfrm>
            <a:off x="251520" y="2566065"/>
            <a:ext cx="75697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ja-JP" alt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 single focal plane is “shared” by N(&gt;=2) spectrographs.</a:t>
            </a:r>
            <a:endParaRPr kumimoji="1" lang="ja-JP" altLang="en-US" sz="22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2" name="テキスト ボックス 291"/>
          <p:cNvSpPr txBox="1"/>
          <p:nvPr/>
        </p:nvSpPr>
        <p:spPr>
          <a:xfrm>
            <a:off x="251520" y="1845985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ja-JP" alt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Flexible &amp; optimal selections of </a:t>
            </a:r>
            <a:r>
              <a:rPr lang="en-US" altLang="ja-JP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spaxels</a:t>
            </a:r>
            <a:r>
              <a:rPr lang="ja-JP" alt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on the focal plane will be</a:t>
            </a:r>
            <a:br>
              <a:rPr lang="en-US" altLang="ja-JP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ja-JP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allowed: “DFS” </a:t>
            </a:r>
            <a:r>
              <a:rPr lang="en-US" altLang="ja-JP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altLang="ja-JP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MOS+multi</a:t>
            </a:r>
            <a:r>
              <a:rPr lang="en-US" altLang="ja-JP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IFU+IFS</a:t>
            </a:r>
            <a:endParaRPr kumimoji="1" lang="ja-JP" altLang="en-US" sz="22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" name="テキスト ボックス 293"/>
          <p:cNvSpPr txBox="1"/>
          <p:nvPr/>
        </p:nvSpPr>
        <p:spPr>
          <a:xfrm>
            <a:off x="288032" y="3356992"/>
            <a:ext cx="88559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  Ns/Cs focus, (RI)</a:t>
            </a:r>
            <a:r>
              <a:rPr lang="en-US" altLang="ja-JP" sz="2000" dirty="0" err="1" smtClean="0">
                <a:latin typeface="Arial" pitchFamily="34" charset="0"/>
                <a:cs typeface="Arial" pitchFamily="34" charset="0"/>
              </a:rPr>
              <a:t>zYJH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?</a:t>
            </a:r>
            <a:r>
              <a:rPr lang="ja-JP" alt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Could be assisted by MOAO/GLAO.</a:t>
            </a:r>
            <a:endParaRPr lang="en-US" altLang="ja-JP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Adding a fiber-feed option to existing spectrographs?</a:t>
            </a:r>
            <a:r>
              <a:rPr lang="en-US" altLang="ja-JP" sz="1200" dirty="0" smtClean="0">
                <a:latin typeface="Arial" pitchFamily="34" charset="0"/>
                <a:cs typeface="Arial" pitchFamily="34" charset="0"/>
              </a:rPr>
              <a:t>(FMOS, MOIRCS, IRCS, FOCAS …)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altLang="ja-JP" sz="2000" dirty="0" smtClean="0">
                <a:latin typeface="Arial" pitchFamily="34" charset="0"/>
                <a:cs typeface="Arial" pitchFamily="34" charset="0"/>
              </a:rPr>
            </a:b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Heterogeneous/multimode spectroscopy</a:t>
            </a:r>
            <a:endParaRPr lang="en-US" altLang="ja-JP" sz="2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altLang="ja-JP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More </a:t>
            </a:r>
            <a:r>
              <a:rPr lang="en-US" altLang="ja-JP" sz="2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spaxels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? Better “homogeneity” on a focal plane?</a:t>
            </a:r>
            <a:br>
              <a:rPr lang="en-US" altLang="ja-JP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en-US" altLang="ja-JP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 Spectrographs for </a:t>
            </a:r>
            <a:r>
              <a:rPr lang="en-US" altLang="ja-JP" sz="2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SuMIRe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/PFS may be a possibility?</a:t>
            </a:r>
            <a:br>
              <a:rPr lang="en-US" altLang="ja-JP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en-US" altLang="ja-JP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    Still AO-assisted in the (RI)</a:t>
            </a:r>
            <a:r>
              <a:rPr lang="en-US" altLang="ja-JP" sz="2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zY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band with full-depletion type CCD?</a:t>
            </a:r>
            <a:br>
              <a:rPr lang="en-US" altLang="ja-JP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</a:br>
            <a:endParaRPr lang="en-US" altLang="ja-JP" sz="2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altLang="ja-JP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R&amp;D is on-going in Durham, exploring collaborations including other</a:t>
            </a:r>
            <a:br>
              <a:rPr lang="en-US" altLang="ja-JP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en-US" altLang="ja-JP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</a:t>
            </a:r>
            <a:r>
              <a:rPr lang="en-US" altLang="ja-JP" sz="2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reseaerch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areas (including industrial partners).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Trying to wrap up technical details &amp; scientific potentials expected by</a:t>
            </a:r>
            <a:br>
              <a:rPr lang="en-US" altLang="ja-JP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en-US" altLang="ja-JP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them (with instrument throughput predicted).</a:t>
            </a:r>
          </a:p>
        </p:txBody>
      </p:sp>
      <p:sp>
        <p:nvSpPr>
          <p:cNvPr id="296" name="テキスト ボックス 295"/>
          <p:cNvSpPr txBox="1"/>
          <p:nvPr/>
        </p:nvSpPr>
        <p:spPr>
          <a:xfrm>
            <a:off x="0" y="643335"/>
            <a:ext cx="9144000" cy="7694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altLang="ja-JP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SuFAIFS</a:t>
            </a:r>
            <a:r>
              <a:rPr lang="en-US" altLang="ja-JP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”: Subaru Flexibly Addressable Integral Field Spectrographs</a:t>
            </a:r>
            <a:r>
              <a:rPr kumimoji="1" lang="en-US" altLang="ja-JP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1" lang="en-US" altLang="ja-JP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ja-JP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Adding a new significant observing capability to the telescope</a:t>
            </a:r>
            <a:endParaRPr kumimoji="1" lang="ja-JP" altLang="en-US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-27384"/>
            <a:ext cx="9144000" cy="646331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Summary</a:t>
            </a:r>
            <a:endParaRPr kumimoji="1" lang="ja-JP" alt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496" y="1412776"/>
            <a:ext cx="1944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i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Main features</a:t>
            </a:r>
            <a:endParaRPr kumimoji="1" lang="ja-JP" altLang="en-US" sz="2200" i="1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496" y="295688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u="sng" dirty="0" smtClean="0">
                <a:latin typeface="Arial" pitchFamily="34" charset="0"/>
                <a:cs typeface="Arial" pitchFamily="34" charset="0"/>
              </a:rPr>
              <a:t>Other details (mostly tentative)</a:t>
            </a:r>
            <a:endParaRPr kumimoji="1" lang="ja-JP" altLang="en-US" sz="2000" i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496" y="5189130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u="sng" dirty="0" smtClean="0">
                <a:latin typeface="Arial" pitchFamily="34" charset="0"/>
                <a:cs typeface="Arial" pitchFamily="34" charset="0"/>
              </a:rPr>
              <a:t>Current status &amp; near-future plans</a:t>
            </a:r>
            <a:endParaRPr kumimoji="1" lang="ja-JP" altLang="en-US" sz="2000" i="1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Background</a:t>
            </a:r>
            <a:endParaRPr kumimoji="1" lang="ja-JP" alt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9512" y="836712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Plus integral field (i.e. 2D) spectroscopy (IFS):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0" y="1196752"/>
            <a:ext cx="9071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i="1" dirty="0" smtClean="0">
                <a:solidFill>
                  <a:srgbClr val="FF0000"/>
                </a:solidFill>
              </a:rPr>
              <a:t>Spatial distribution, kinematics/dynamics, dynamical mass …</a:t>
            </a:r>
            <a:br>
              <a:rPr lang="en-US" altLang="ja-JP" sz="2400" i="1" dirty="0" smtClean="0">
                <a:solidFill>
                  <a:srgbClr val="FF0000"/>
                </a:solidFill>
              </a:rPr>
            </a:br>
            <a:r>
              <a:rPr lang="en-US" altLang="ja-JP" sz="2400" i="1" dirty="0" smtClean="0">
                <a:solidFill>
                  <a:srgbClr val="FF0000"/>
                </a:solidFill>
              </a:rPr>
              <a:t>Clues to knowing what they are, what’s going on &amp; why (</a:t>
            </a:r>
            <a:r>
              <a:rPr lang="en-US" altLang="ja-JP" sz="2400" i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altLang="ja-JP" sz="2400" i="1" dirty="0" smtClean="0">
                <a:solidFill>
                  <a:srgbClr val="FF0000"/>
                </a:solidFill>
              </a:rPr>
              <a:t>physics)</a:t>
            </a:r>
            <a:endParaRPr kumimoji="1" lang="ja-JP" altLang="en-US" sz="2400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93" y="3113682"/>
            <a:ext cx="2366667" cy="269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077072"/>
            <a:ext cx="23762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611560" y="6453336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err="1" smtClean="0">
                <a:solidFill>
                  <a:srgbClr val="0000FF"/>
                </a:solidFill>
              </a:rPr>
              <a:t>Nesvadba</a:t>
            </a:r>
            <a:r>
              <a:rPr lang="en-US" altLang="ja-JP" sz="1600" dirty="0" smtClean="0">
                <a:solidFill>
                  <a:srgbClr val="0000FF"/>
                </a:solidFill>
              </a:rPr>
              <a:t> et al. (2007)</a:t>
            </a:r>
            <a:endParaRPr kumimoji="1" lang="ja-JP" altLang="en-US" sz="1600" dirty="0">
              <a:solidFill>
                <a:srgbClr val="0000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5536" y="5661248"/>
            <a:ext cx="639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solidFill>
                  <a:srgbClr val="0000FF"/>
                </a:solidFill>
              </a:rPr>
              <a:t>H</a:t>
            </a:r>
            <a:r>
              <a:rPr lang="en-US" altLang="ja-JP" sz="1600" dirty="0" smtClean="0">
                <a:solidFill>
                  <a:srgbClr val="0000FF"/>
                </a:solidFill>
                <a:latin typeface="Symbol" pitchFamily="18" charset="2"/>
              </a:rPr>
              <a:t>a</a:t>
            </a:r>
            <a:endParaRPr kumimoji="1" lang="ja-JP" altLang="en-US" sz="1600" dirty="0">
              <a:solidFill>
                <a:srgbClr val="0000FF"/>
              </a:solidFill>
              <a:latin typeface="Symbol" pitchFamily="18" charset="2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92152" y="3738518"/>
            <a:ext cx="927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solidFill>
                  <a:srgbClr val="0000FF"/>
                </a:solidFill>
              </a:rPr>
              <a:t>[NII]/H</a:t>
            </a:r>
            <a:r>
              <a:rPr lang="en-US" altLang="ja-JP" sz="1600" dirty="0" smtClean="0">
                <a:solidFill>
                  <a:srgbClr val="0000FF"/>
                </a:solidFill>
                <a:latin typeface="Symbol" pitchFamily="18" charset="2"/>
              </a:rPr>
              <a:t>a</a:t>
            </a:r>
            <a:endParaRPr kumimoji="1" lang="ja-JP" altLang="en-US" sz="1600" dirty="0">
              <a:solidFill>
                <a:srgbClr val="0000FF"/>
              </a:solidFill>
              <a:latin typeface="Symbol" pitchFamily="18" charset="2"/>
            </a:endParaRPr>
          </a:p>
        </p:txBody>
      </p:sp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5" cstate="print"/>
          <a:srcRect l="14907" t="1408" r="8161"/>
          <a:stretch>
            <a:fillRect/>
          </a:stretch>
        </p:blipFill>
        <p:spPr bwMode="auto">
          <a:xfrm>
            <a:off x="6516166" y="2557878"/>
            <a:ext cx="2592338" cy="367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73"/>
          <p:cNvSpPr>
            <a:spLocks noChangeArrowheads="1"/>
          </p:cNvSpPr>
          <p:nvPr/>
        </p:nvSpPr>
        <p:spPr bwMode="auto">
          <a:xfrm>
            <a:off x="6804248" y="6309320"/>
            <a:ext cx="22986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Weijmans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et al. 2009)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5747692" y="2055563"/>
            <a:ext cx="32888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SAURON 24h exposure with WHT of </a:t>
            </a:r>
            <a:r>
              <a:rPr lang="en-US" sz="16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LAB-Z/SSA-22 </a:t>
            </a:r>
            <a:r>
              <a:rPr lang="en-US" sz="16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protocluster</a:t>
            </a:r>
            <a:endParaRPr lang="en-US" sz="1600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39552" y="2052137"/>
            <a:ext cx="273630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Internal structures of </a:t>
            </a:r>
            <a:br>
              <a:rPr lang="en-US" altLang="ja-JP" sz="1600" dirty="0" smtClean="0">
                <a:latin typeface="Arial" pitchFamily="34" charset="0"/>
                <a:cs typeface="Arial" pitchFamily="34" charset="0"/>
              </a:rPr>
            </a:br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galaxy main body (~10 </a:t>
            </a:r>
            <a:r>
              <a:rPr lang="en-US" altLang="ja-JP" sz="1600" dirty="0" err="1" smtClean="0">
                <a:latin typeface="Arial" pitchFamily="34" charset="0"/>
                <a:cs typeface="Arial" pitchFamily="34" charset="0"/>
              </a:rPr>
              <a:t>kpc</a:t>
            </a:r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)</a:t>
            </a:r>
            <a:endParaRPr kumimoji="1" lang="ja-JP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491880" y="2924944"/>
            <a:ext cx="338437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Extended/diffuse components,</a:t>
            </a:r>
            <a:br>
              <a:rPr lang="en-US" altLang="ja-JP" sz="1600" dirty="0" smtClean="0">
                <a:latin typeface="Arial" pitchFamily="34" charset="0"/>
                <a:cs typeface="Arial" pitchFamily="34" charset="0"/>
              </a:rPr>
            </a:br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halo part of a galaxy (~50-100 </a:t>
            </a:r>
            <a:r>
              <a:rPr lang="en-US" altLang="ja-JP" sz="1600" dirty="0" err="1" smtClean="0">
                <a:latin typeface="Arial" pitchFamily="34" charset="0"/>
                <a:cs typeface="Arial" pitchFamily="34" charset="0"/>
              </a:rPr>
              <a:t>kpc</a:t>
            </a:r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)</a:t>
            </a:r>
            <a:endParaRPr kumimoji="1" lang="ja-JP" alt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図 14" descr="hatch08_fig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79912" y="4593529"/>
            <a:ext cx="1579501" cy="1931815"/>
          </a:xfrm>
          <a:prstGeom prst="rect">
            <a:avLst/>
          </a:prstGeom>
        </p:spPr>
      </p:pic>
      <p:pic>
        <p:nvPicPr>
          <p:cNvPr id="16" name="図 15" descr="hatch08_fig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3655" y="4581128"/>
            <a:ext cx="1716081" cy="1751833"/>
          </a:xfrm>
          <a:prstGeom prst="rect">
            <a:avLst/>
          </a:prstGeom>
        </p:spPr>
      </p:pic>
      <p:sp>
        <p:nvSpPr>
          <p:cNvPr id="20" name="Rectangle 73"/>
          <p:cNvSpPr>
            <a:spLocks noChangeArrowheads="1"/>
          </p:cNvSpPr>
          <p:nvPr/>
        </p:nvSpPr>
        <p:spPr bwMode="auto">
          <a:xfrm>
            <a:off x="4427984" y="6546830"/>
            <a:ext cx="18722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</a:t>
            </a:r>
            <a:r>
              <a:rPr kumimoji="0" lang="en-US" sz="1600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Hatch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et al. 2008)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3707904" y="3636313"/>
            <a:ext cx="31683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Diffuse star formation in massive galaxies &amp; cluster assembly?</a:t>
            </a:r>
            <a:endParaRPr lang="en-US" sz="1600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899592" y="2780928"/>
            <a:ext cx="1800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 SMG at z~2.5</a:t>
            </a:r>
            <a:endParaRPr lang="en-US" sz="16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4283968" y="4293096"/>
            <a:ext cx="20581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MRC1138-262@z~2</a:t>
            </a:r>
            <a:endParaRPr lang="ja-JP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Background</a:t>
            </a:r>
            <a:endParaRPr kumimoji="1" lang="ja-JP" alt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consel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767134"/>
            <a:ext cx="3888432" cy="3686202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084218" y="6416501"/>
            <a:ext cx="295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>
                <a:latin typeface="Comic Sans MS" pitchFamily="66" charset="0"/>
              </a:rPr>
              <a:t>(Conselice et al. 2003)</a:t>
            </a:r>
          </a:p>
        </p:txBody>
      </p:sp>
      <p:pic>
        <p:nvPicPr>
          <p:cNvPr id="6" name="Picture 24" descr="reddy08_fig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63" y="3074521"/>
            <a:ext cx="4500637" cy="3197963"/>
          </a:xfrm>
          <a:prstGeom prst="rect">
            <a:avLst/>
          </a:prstGeom>
          <a:noFill/>
        </p:spPr>
      </p:pic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46509" y="6416501"/>
            <a:ext cx="2581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dirty="0">
                <a:latin typeface="Comic Sans MS" pitchFamily="66" charset="0"/>
              </a:rPr>
              <a:t>(Reddy et al. 2008)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7504" y="951111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i="1" dirty="0" smtClean="0">
                <a:latin typeface="Arial" pitchFamily="34" charset="0"/>
                <a:cs typeface="Arial" pitchFamily="34" charset="0"/>
              </a:rPr>
              <a:t>What should Subaru try to address?</a:t>
            </a:r>
            <a:endParaRPr kumimoji="1" lang="ja-JP" altLang="en-US" sz="2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0" y="1424970"/>
            <a:ext cx="910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Arial" pitchFamily="34" charset="0"/>
                <a:cs typeface="Arial" pitchFamily="34" charset="0"/>
              </a:rPr>
              <a:t>Light-gathering power is a key for IFS. TMT should be coming with IFS &amp; AO.</a:t>
            </a:r>
            <a:br>
              <a:rPr lang="en-US" altLang="ja-JP" dirty="0" smtClean="0">
                <a:latin typeface="Arial" pitchFamily="34" charset="0"/>
                <a:cs typeface="Arial" pitchFamily="34" charset="0"/>
              </a:rPr>
            </a:br>
            <a:r>
              <a:rPr lang="en-US" altLang="ja-JP" dirty="0" err="1" smtClean="0">
                <a:latin typeface="Arial" pitchFamily="34" charset="0"/>
                <a:cs typeface="Arial" pitchFamily="34" charset="0"/>
              </a:rPr>
              <a:t>SuFAIFS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 would be a late comer of IFS among 8-10m class telescopes … etc</a:t>
            </a:r>
          </a:p>
        </p:txBody>
      </p:sp>
      <p:sp>
        <p:nvSpPr>
          <p:cNvPr id="10" name="左大かっこ 9"/>
          <p:cNvSpPr/>
          <p:nvPr/>
        </p:nvSpPr>
        <p:spPr>
          <a:xfrm>
            <a:off x="395536" y="1412776"/>
            <a:ext cx="72008" cy="648072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左大かっこ 10"/>
          <p:cNvSpPr/>
          <p:nvPr/>
        </p:nvSpPr>
        <p:spPr>
          <a:xfrm flipH="1">
            <a:off x="8676456" y="1412776"/>
            <a:ext cx="72008" cy="648072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0" y="2060848"/>
            <a:ext cx="9108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Little has been explored by IFS, so there should be plenty to do to understand </a:t>
            </a:r>
            <a:r>
              <a:rPr lang="en-US" altLang="ja-JP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physical process at </a:t>
            </a:r>
            <a:r>
              <a:rPr lang="en-US" altLang="ja-JP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various </a:t>
            </a:r>
            <a:r>
              <a:rPr lang="en-US" altLang="ja-JP" sz="20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redshift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, while coordination would be necessary. </a:t>
            </a:r>
            <a:endParaRPr kumimoji="1" lang="ja-JP" alt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44624"/>
            <a:ext cx="9144000" cy="646331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Integral Field Spectroscopy (IFS)</a:t>
            </a:r>
            <a:endParaRPr kumimoji="1" lang="ja-JP" alt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860519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Deployable multi-Integral Field Units (IFUs) over an </a:t>
            </a:r>
            <a:r>
              <a:rPr lang="en-US" altLang="ja-JP" sz="2400" dirty="0" err="1" smtClean="0"/>
              <a:t>FoV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OR</a:t>
            </a:r>
            <a:br>
              <a:rPr lang="en-US" altLang="ja-JP" sz="2400" dirty="0" smtClean="0"/>
            </a:br>
            <a:r>
              <a:rPr lang="en-US" altLang="ja-JP" sz="2400" dirty="0" smtClean="0"/>
              <a:t>Complete spectroscopy of a certain (usually small) part of an </a:t>
            </a:r>
            <a:r>
              <a:rPr lang="en-US" altLang="ja-JP" sz="2400" dirty="0" err="1" smtClean="0"/>
              <a:t>FoV</a:t>
            </a:r>
            <a:endParaRPr kumimoji="1" lang="ja-JP" altLang="en-US" sz="2400" dirty="0"/>
          </a:p>
        </p:txBody>
      </p:sp>
      <p:grpSp>
        <p:nvGrpSpPr>
          <p:cNvPr id="272" name="グループ化 271"/>
          <p:cNvGrpSpPr/>
          <p:nvPr/>
        </p:nvGrpSpPr>
        <p:grpSpPr>
          <a:xfrm>
            <a:off x="720000" y="2276872"/>
            <a:ext cx="3240360" cy="3240360"/>
            <a:chOff x="720000" y="2276872"/>
            <a:chExt cx="3240360" cy="3240360"/>
          </a:xfrm>
        </p:grpSpPr>
        <p:sp>
          <p:nvSpPr>
            <p:cNvPr id="6" name="正方形/長方形 5"/>
            <p:cNvSpPr/>
            <p:nvPr/>
          </p:nvSpPr>
          <p:spPr>
            <a:xfrm>
              <a:off x="720360" y="2276872"/>
              <a:ext cx="3240000" cy="3240000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noFill/>
              </a:endParaRPr>
            </a:p>
          </p:txBody>
        </p:sp>
        <p:grpSp>
          <p:nvGrpSpPr>
            <p:cNvPr id="271" name="グループ化 270"/>
            <p:cNvGrpSpPr/>
            <p:nvPr/>
          </p:nvGrpSpPr>
          <p:grpSpPr>
            <a:xfrm>
              <a:off x="720000" y="2276872"/>
              <a:ext cx="3240360" cy="3240360"/>
              <a:chOff x="720000" y="2276872"/>
              <a:chExt cx="3240360" cy="3240360"/>
            </a:xfrm>
          </p:grpSpPr>
          <p:grpSp>
            <p:nvGrpSpPr>
              <p:cNvPr id="267" name="グループ化 266"/>
              <p:cNvGrpSpPr/>
              <p:nvPr/>
            </p:nvGrpSpPr>
            <p:grpSpPr>
              <a:xfrm>
                <a:off x="720000" y="2276872"/>
                <a:ext cx="3240000" cy="3240360"/>
                <a:chOff x="720000" y="2276872"/>
                <a:chExt cx="3240000" cy="3240360"/>
              </a:xfrm>
            </p:grpSpPr>
            <p:cxnSp>
              <p:nvCxnSpPr>
                <p:cNvPr id="8" name="直線コネクタ 7"/>
                <p:cNvCxnSpPr/>
                <p:nvPr/>
              </p:nvCxnSpPr>
              <p:spPr>
                <a:xfrm>
                  <a:off x="720000" y="2276872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直線コネクタ 8"/>
                <p:cNvCxnSpPr/>
                <p:nvPr/>
              </p:nvCxnSpPr>
              <p:spPr>
                <a:xfrm>
                  <a:off x="720000" y="2458752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線コネクタ 9"/>
                <p:cNvCxnSpPr/>
                <p:nvPr/>
              </p:nvCxnSpPr>
              <p:spPr>
                <a:xfrm>
                  <a:off x="720000" y="2638752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線コネクタ 10"/>
                <p:cNvCxnSpPr/>
                <p:nvPr/>
              </p:nvCxnSpPr>
              <p:spPr>
                <a:xfrm>
                  <a:off x="720000" y="2818752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線コネクタ 11"/>
                <p:cNvCxnSpPr/>
                <p:nvPr/>
              </p:nvCxnSpPr>
              <p:spPr>
                <a:xfrm>
                  <a:off x="720000" y="3178752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線コネクタ 12"/>
                <p:cNvCxnSpPr/>
                <p:nvPr/>
              </p:nvCxnSpPr>
              <p:spPr>
                <a:xfrm>
                  <a:off x="720000" y="2998752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線コネクタ 13"/>
                <p:cNvCxnSpPr/>
                <p:nvPr/>
              </p:nvCxnSpPr>
              <p:spPr>
                <a:xfrm>
                  <a:off x="720000" y="3358752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線コネクタ 14"/>
                <p:cNvCxnSpPr/>
                <p:nvPr/>
              </p:nvCxnSpPr>
              <p:spPr>
                <a:xfrm>
                  <a:off x="720000" y="3538752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線コネクタ 15"/>
                <p:cNvCxnSpPr/>
                <p:nvPr/>
              </p:nvCxnSpPr>
              <p:spPr>
                <a:xfrm>
                  <a:off x="720000" y="3898752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線コネクタ 16"/>
                <p:cNvCxnSpPr/>
                <p:nvPr/>
              </p:nvCxnSpPr>
              <p:spPr>
                <a:xfrm>
                  <a:off x="720000" y="3717032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線コネクタ 17"/>
                <p:cNvCxnSpPr/>
                <p:nvPr/>
              </p:nvCxnSpPr>
              <p:spPr>
                <a:xfrm>
                  <a:off x="720000" y="4077072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線コネクタ 18"/>
                <p:cNvCxnSpPr/>
                <p:nvPr/>
              </p:nvCxnSpPr>
              <p:spPr>
                <a:xfrm>
                  <a:off x="720000" y="4258752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線コネクタ 19"/>
                <p:cNvCxnSpPr/>
                <p:nvPr/>
              </p:nvCxnSpPr>
              <p:spPr>
                <a:xfrm>
                  <a:off x="720000" y="4438752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線コネクタ 20"/>
                <p:cNvCxnSpPr/>
                <p:nvPr/>
              </p:nvCxnSpPr>
              <p:spPr>
                <a:xfrm>
                  <a:off x="720000" y="4618752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線コネクタ 22"/>
                <p:cNvCxnSpPr/>
                <p:nvPr/>
              </p:nvCxnSpPr>
              <p:spPr>
                <a:xfrm>
                  <a:off x="720000" y="4798752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線コネクタ 23"/>
                <p:cNvCxnSpPr/>
                <p:nvPr/>
              </p:nvCxnSpPr>
              <p:spPr>
                <a:xfrm>
                  <a:off x="720000" y="4978752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線コネクタ 24"/>
                <p:cNvCxnSpPr/>
                <p:nvPr/>
              </p:nvCxnSpPr>
              <p:spPr>
                <a:xfrm>
                  <a:off x="720000" y="5158752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線コネクタ 25"/>
                <p:cNvCxnSpPr/>
                <p:nvPr/>
              </p:nvCxnSpPr>
              <p:spPr>
                <a:xfrm>
                  <a:off x="720000" y="5338792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線コネクタ 26"/>
                <p:cNvCxnSpPr/>
                <p:nvPr/>
              </p:nvCxnSpPr>
              <p:spPr>
                <a:xfrm>
                  <a:off x="720000" y="5517232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0" name="グループ化 269"/>
              <p:cNvGrpSpPr/>
              <p:nvPr/>
            </p:nvGrpSpPr>
            <p:grpSpPr>
              <a:xfrm>
                <a:off x="720000" y="2277232"/>
                <a:ext cx="3240360" cy="3240000"/>
                <a:chOff x="720000" y="2277232"/>
                <a:chExt cx="3240360" cy="3240000"/>
              </a:xfrm>
            </p:grpSpPr>
            <p:cxnSp>
              <p:nvCxnSpPr>
                <p:cNvPr id="30" name="直線コネクタ 29"/>
                <p:cNvCxnSpPr/>
                <p:nvPr/>
              </p:nvCxnSpPr>
              <p:spPr>
                <a:xfrm rot="5400000">
                  <a:off x="2340360" y="3897232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線コネクタ 30"/>
                <p:cNvCxnSpPr/>
                <p:nvPr/>
              </p:nvCxnSpPr>
              <p:spPr>
                <a:xfrm rot="5400000">
                  <a:off x="2158480" y="3897232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線コネクタ 31"/>
                <p:cNvCxnSpPr/>
                <p:nvPr/>
              </p:nvCxnSpPr>
              <p:spPr>
                <a:xfrm rot="5400000">
                  <a:off x="1978480" y="3897232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線コネクタ 32"/>
                <p:cNvCxnSpPr/>
                <p:nvPr/>
              </p:nvCxnSpPr>
              <p:spPr>
                <a:xfrm rot="5400000">
                  <a:off x="1798480" y="3897232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線コネクタ 33"/>
                <p:cNvCxnSpPr/>
                <p:nvPr/>
              </p:nvCxnSpPr>
              <p:spPr>
                <a:xfrm rot="5400000">
                  <a:off x="1438480" y="3897232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線コネクタ 34"/>
                <p:cNvCxnSpPr/>
                <p:nvPr/>
              </p:nvCxnSpPr>
              <p:spPr>
                <a:xfrm rot="5400000">
                  <a:off x="1618480" y="3897232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線コネクタ 35"/>
                <p:cNvCxnSpPr/>
                <p:nvPr/>
              </p:nvCxnSpPr>
              <p:spPr>
                <a:xfrm rot="5400000">
                  <a:off x="1258480" y="3897232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線コネクタ 36"/>
                <p:cNvCxnSpPr/>
                <p:nvPr/>
              </p:nvCxnSpPr>
              <p:spPr>
                <a:xfrm rot="5400000">
                  <a:off x="1078480" y="3897232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線コネクタ 37"/>
                <p:cNvCxnSpPr/>
                <p:nvPr/>
              </p:nvCxnSpPr>
              <p:spPr>
                <a:xfrm rot="5400000">
                  <a:off x="718480" y="3897232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線コネクタ 38"/>
                <p:cNvCxnSpPr/>
                <p:nvPr/>
              </p:nvCxnSpPr>
              <p:spPr>
                <a:xfrm rot="5400000">
                  <a:off x="900200" y="3897232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線コネクタ 39"/>
                <p:cNvCxnSpPr/>
                <p:nvPr/>
              </p:nvCxnSpPr>
              <p:spPr>
                <a:xfrm rot="5400000">
                  <a:off x="540160" y="3897232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線コネクタ 40"/>
                <p:cNvCxnSpPr/>
                <p:nvPr/>
              </p:nvCxnSpPr>
              <p:spPr>
                <a:xfrm rot="5400000">
                  <a:off x="358480" y="3897232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線コネクタ 41"/>
                <p:cNvCxnSpPr/>
                <p:nvPr/>
              </p:nvCxnSpPr>
              <p:spPr>
                <a:xfrm rot="5400000">
                  <a:off x="178480" y="3897232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線コネクタ 42"/>
                <p:cNvCxnSpPr/>
                <p:nvPr/>
              </p:nvCxnSpPr>
              <p:spPr>
                <a:xfrm rot="5400000">
                  <a:off x="-1520" y="3897232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線コネクタ 43"/>
                <p:cNvCxnSpPr/>
                <p:nvPr/>
              </p:nvCxnSpPr>
              <p:spPr>
                <a:xfrm rot="5400000">
                  <a:off x="-181520" y="3897232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線コネクタ 44"/>
                <p:cNvCxnSpPr/>
                <p:nvPr/>
              </p:nvCxnSpPr>
              <p:spPr>
                <a:xfrm rot="5400000">
                  <a:off x="-361520" y="3897232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線コネクタ 45"/>
                <p:cNvCxnSpPr/>
                <p:nvPr/>
              </p:nvCxnSpPr>
              <p:spPr>
                <a:xfrm rot="5400000">
                  <a:off x="-541520" y="3897232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線コネクタ 46"/>
                <p:cNvCxnSpPr/>
                <p:nvPr/>
              </p:nvCxnSpPr>
              <p:spPr>
                <a:xfrm rot="5400000">
                  <a:off x="-721560" y="3897232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線コネクタ 47"/>
                <p:cNvCxnSpPr/>
                <p:nvPr/>
              </p:nvCxnSpPr>
              <p:spPr>
                <a:xfrm rot="5400000">
                  <a:off x="-900000" y="3897232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8" name="グループ化 50"/>
          <p:cNvGrpSpPr/>
          <p:nvPr/>
        </p:nvGrpSpPr>
        <p:grpSpPr>
          <a:xfrm>
            <a:off x="5220000" y="2276872"/>
            <a:ext cx="3240360" cy="3240360"/>
            <a:chOff x="683568" y="2348880"/>
            <a:chExt cx="3240360" cy="3240360"/>
          </a:xfrm>
        </p:grpSpPr>
        <p:sp>
          <p:nvSpPr>
            <p:cNvPr id="52" name="正方形/長方形 51"/>
            <p:cNvSpPr/>
            <p:nvPr/>
          </p:nvSpPr>
          <p:spPr>
            <a:xfrm>
              <a:off x="683928" y="2348880"/>
              <a:ext cx="3240000" cy="3240000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noFill/>
              </a:endParaRPr>
            </a:p>
          </p:txBody>
        </p:sp>
        <p:grpSp>
          <p:nvGrpSpPr>
            <p:cNvPr id="29" name="グループ化 48"/>
            <p:cNvGrpSpPr/>
            <p:nvPr/>
          </p:nvGrpSpPr>
          <p:grpSpPr>
            <a:xfrm>
              <a:off x="683568" y="2348880"/>
              <a:ext cx="3240360" cy="3240360"/>
              <a:chOff x="4211960" y="2348880"/>
              <a:chExt cx="3240360" cy="3240360"/>
            </a:xfrm>
          </p:grpSpPr>
          <p:grpSp>
            <p:nvGrpSpPr>
              <p:cNvPr id="49" name="グループ化 27"/>
              <p:cNvGrpSpPr/>
              <p:nvPr/>
            </p:nvGrpSpPr>
            <p:grpSpPr>
              <a:xfrm>
                <a:off x="4211960" y="2348880"/>
                <a:ext cx="3240000" cy="3240360"/>
                <a:chOff x="4211960" y="2348880"/>
                <a:chExt cx="3240000" cy="3240360"/>
              </a:xfrm>
            </p:grpSpPr>
            <p:cxnSp>
              <p:nvCxnSpPr>
                <p:cNvPr id="75" name="直線コネクタ 74"/>
                <p:cNvCxnSpPr/>
                <p:nvPr/>
              </p:nvCxnSpPr>
              <p:spPr>
                <a:xfrm>
                  <a:off x="4211960" y="234888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線コネクタ 75"/>
                <p:cNvCxnSpPr/>
                <p:nvPr/>
              </p:nvCxnSpPr>
              <p:spPr>
                <a:xfrm>
                  <a:off x="4211960" y="253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線コネクタ 76"/>
                <p:cNvCxnSpPr/>
                <p:nvPr/>
              </p:nvCxnSpPr>
              <p:spPr>
                <a:xfrm>
                  <a:off x="4211960" y="271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線コネクタ 77"/>
                <p:cNvCxnSpPr/>
                <p:nvPr/>
              </p:nvCxnSpPr>
              <p:spPr>
                <a:xfrm>
                  <a:off x="4211960" y="289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線コネクタ 78"/>
                <p:cNvCxnSpPr/>
                <p:nvPr/>
              </p:nvCxnSpPr>
              <p:spPr>
                <a:xfrm>
                  <a:off x="4211960" y="325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線コネクタ 79"/>
                <p:cNvCxnSpPr/>
                <p:nvPr/>
              </p:nvCxnSpPr>
              <p:spPr>
                <a:xfrm>
                  <a:off x="4211960" y="307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線コネクタ 80"/>
                <p:cNvCxnSpPr/>
                <p:nvPr/>
              </p:nvCxnSpPr>
              <p:spPr>
                <a:xfrm>
                  <a:off x="4211960" y="343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線コネクタ 81"/>
                <p:cNvCxnSpPr/>
                <p:nvPr/>
              </p:nvCxnSpPr>
              <p:spPr>
                <a:xfrm>
                  <a:off x="4211960" y="361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線コネクタ 82"/>
                <p:cNvCxnSpPr/>
                <p:nvPr/>
              </p:nvCxnSpPr>
              <p:spPr>
                <a:xfrm>
                  <a:off x="4211960" y="397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線コネクタ 83"/>
                <p:cNvCxnSpPr/>
                <p:nvPr/>
              </p:nvCxnSpPr>
              <p:spPr>
                <a:xfrm>
                  <a:off x="4211960" y="378904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線コネクタ 84"/>
                <p:cNvCxnSpPr/>
                <p:nvPr/>
              </p:nvCxnSpPr>
              <p:spPr>
                <a:xfrm>
                  <a:off x="4211960" y="414908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線コネクタ 85"/>
                <p:cNvCxnSpPr/>
                <p:nvPr/>
              </p:nvCxnSpPr>
              <p:spPr>
                <a:xfrm>
                  <a:off x="4211960" y="433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線コネクタ 86"/>
                <p:cNvCxnSpPr/>
                <p:nvPr/>
              </p:nvCxnSpPr>
              <p:spPr>
                <a:xfrm>
                  <a:off x="4211960" y="451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線コネクタ 87"/>
                <p:cNvCxnSpPr/>
                <p:nvPr/>
              </p:nvCxnSpPr>
              <p:spPr>
                <a:xfrm>
                  <a:off x="4211960" y="469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線コネクタ 88"/>
                <p:cNvCxnSpPr/>
                <p:nvPr/>
              </p:nvCxnSpPr>
              <p:spPr>
                <a:xfrm>
                  <a:off x="4211960" y="487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線コネクタ 89"/>
                <p:cNvCxnSpPr/>
                <p:nvPr/>
              </p:nvCxnSpPr>
              <p:spPr>
                <a:xfrm>
                  <a:off x="4211960" y="505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線コネクタ 90"/>
                <p:cNvCxnSpPr/>
                <p:nvPr/>
              </p:nvCxnSpPr>
              <p:spPr>
                <a:xfrm>
                  <a:off x="4211960" y="523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線コネクタ 91"/>
                <p:cNvCxnSpPr/>
                <p:nvPr/>
              </p:nvCxnSpPr>
              <p:spPr>
                <a:xfrm>
                  <a:off x="4211960" y="541080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直線コネクタ 92"/>
                <p:cNvCxnSpPr/>
                <p:nvPr/>
              </p:nvCxnSpPr>
              <p:spPr>
                <a:xfrm>
                  <a:off x="4211960" y="558924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グループ化 28"/>
              <p:cNvGrpSpPr/>
              <p:nvPr/>
            </p:nvGrpSpPr>
            <p:grpSpPr>
              <a:xfrm rot="5400000">
                <a:off x="4212140" y="2349060"/>
                <a:ext cx="3240000" cy="3240360"/>
                <a:chOff x="4211960" y="2348880"/>
                <a:chExt cx="3240000" cy="3240360"/>
              </a:xfrm>
            </p:grpSpPr>
            <p:cxnSp>
              <p:nvCxnSpPr>
                <p:cNvPr id="56" name="直線コネクタ 55"/>
                <p:cNvCxnSpPr/>
                <p:nvPr/>
              </p:nvCxnSpPr>
              <p:spPr>
                <a:xfrm>
                  <a:off x="4211960" y="234888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線コネクタ 56"/>
                <p:cNvCxnSpPr/>
                <p:nvPr/>
              </p:nvCxnSpPr>
              <p:spPr>
                <a:xfrm>
                  <a:off x="4211960" y="253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線コネクタ 57"/>
                <p:cNvCxnSpPr/>
                <p:nvPr/>
              </p:nvCxnSpPr>
              <p:spPr>
                <a:xfrm>
                  <a:off x="4211960" y="271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線コネクタ 58"/>
                <p:cNvCxnSpPr/>
                <p:nvPr/>
              </p:nvCxnSpPr>
              <p:spPr>
                <a:xfrm>
                  <a:off x="4211960" y="289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線コネクタ 59"/>
                <p:cNvCxnSpPr/>
                <p:nvPr/>
              </p:nvCxnSpPr>
              <p:spPr>
                <a:xfrm>
                  <a:off x="4211960" y="325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線コネクタ 60"/>
                <p:cNvCxnSpPr/>
                <p:nvPr/>
              </p:nvCxnSpPr>
              <p:spPr>
                <a:xfrm>
                  <a:off x="4211960" y="307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線コネクタ 61"/>
                <p:cNvCxnSpPr/>
                <p:nvPr/>
              </p:nvCxnSpPr>
              <p:spPr>
                <a:xfrm>
                  <a:off x="4211960" y="343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線コネクタ 62"/>
                <p:cNvCxnSpPr/>
                <p:nvPr/>
              </p:nvCxnSpPr>
              <p:spPr>
                <a:xfrm>
                  <a:off x="4211960" y="361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線コネクタ 63"/>
                <p:cNvCxnSpPr/>
                <p:nvPr/>
              </p:nvCxnSpPr>
              <p:spPr>
                <a:xfrm>
                  <a:off x="4211960" y="397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線コネクタ 64"/>
                <p:cNvCxnSpPr/>
                <p:nvPr/>
              </p:nvCxnSpPr>
              <p:spPr>
                <a:xfrm>
                  <a:off x="4211960" y="378904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線コネクタ 65"/>
                <p:cNvCxnSpPr/>
                <p:nvPr/>
              </p:nvCxnSpPr>
              <p:spPr>
                <a:xfrm>
                  <a:off x="4211960" y="414908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線コネクタ 66"/>
                <p:cNvCxnSpPr/>
                <p:nvPr/>
              </p:nvCxnSpPr>
              <p:spPr>
                <a:xfrm>
                  <a:off x="4211960" y="433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線コネクタ 67"/>
                <p:cNvCxnSpPr/>
                <p:nvPr/>
              </p:nvCxnSpPr>
              <p:spPr>
                <a:xfrm>
                  <a:off x="4211960" y="451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線コネクタ 68"/>
                <p:cNvCxnSpPr/>
                <p:nvPr/>
              </p:nvCxnSpPr>
              <p:spPr>
                <a:xfrm>
                  <a:off x="4211960" y="469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線コネクタ 69"/>
                <p:cNvCxnSpPr/>
                <p:nvPr/>
              </p:nvCxnSpPr>
              <p:spPr>
                <a:xfrm>
                  <a:off x="4211960" y="487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線コネクタ 70"/>
                <p:cNvCxnSpPr/>
                <p:nvPr/>
              </p:nvCxnSpPr>
              <p:spPr>
                <a:xfrm>
                  <a:off x="4211960" y="505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線コネクタ 71"/>
                <p:cNvCxnSpPr/>
                <p:nvPr/>
              </p:nvCxnSpPr>
              <p:spPr>
                <a:xfrm>
                  <a:off x="4211960" y="523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線コネクタ 72"/>
                <p:cNvCxnSpPr/>
                <p:nvPr/>
              </p:nvCxnSpPr>
              <p:spPr>
                <a:xfrm>
                  <a:off x="4211960" y="541080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線コネクタ 73"/>
                <p:cNvCxnSpPr/>
                <p:nvPr/>
              </p:nvCxnSpPr>
              <p:spPr>
                <a:xfrm>
                  <a:off x="4211960" y="558924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94" name="テキスト ボックス 93"/>
          <p:cNvSpPr txBox="1"/>
          <p:nvPr/>
        </p:nvSpPr>
        <p:spPr>
          <a:xfrm>
            <a:off x="683568" y="5949280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i="1" dirty="0" smtClean="0">
                <a:solidFill>
                  <a:srgbClr val="FF0000"/>
                </a:solidFill>
              </a:rPr>
              <a:t>Usually too ambitious to do an IFS over a wide area of sky.</a:t>
            </a:r>
            <a:br>
              <a:rPr lang="en-US" altLang="ja-JP" sz="2400" i="1" dirty="0" smtClean="0">
                <a:solidFill>
                  <a:srgbClr val="FF0000"/>
                </a:solidFill>
              </a:rPr>
            </a:br>
            <a:r>
              <a:rPr lang="en-US" altLang="ja-JP" sz="2400" i="1" dirty="0" smtClean="0">
                <a:solidFill>
                  <a:srgbClr val="FF0000"/>
                </a:solidFill>
              </a:rPr>
              <a:t>Is there any way to address targets optimally/efficiently?</a:t>
            </a:r>
            <a:endParaRPr kumimoji="1" lang="ja-JP" altLang="en-US" sz="2400" i="1" dirty="0">
              <a:solidFill>
                <a:srgbClr val="FF0000"/>
              </a:solidFill>
            </a:endParaRPr>
          </a:p>
        </p:txBody>
      </p:sp>
      <p:grpSp>
        <p:nvGrpSpPr>
          <p:cNvPr id="51" name="グループ化 118"/>
          <p:cNvGrpSpPr/>
          <p:nvPr/>
        </p:nvGrpSpPr>
        <p:grpSpPr>
          <a:xfrm>
            <a:off x="1260000" y="3025105"/>
            <a:ext cx="720040" cy="721544"/>
            <a:chOff x="1187624" y="5733256"/>
            <a:chExt cx="720040" cy="721544"/>
          </a:xfrm>
        </p:grpSpPr>
        <p:grpSp>
          <p:nvGrpSpPr>
            <p:cNvPr id="53" name="グループ化 102"/>
            <p:cNvGrpSpPr/>
            <p:nvPr/>
          </p:nvGrpSpPr>
          <p:grpSpPr>
            <a:xfrm>
              <a:off x="1187624" y="5914800"/>
              <a:ext cx="720040" cy="180000"/>
              <a:chOff x="1187624" y="5949280"/>
              <a:chExt cx="720040" cy="180000"/>
            </a:xfrm>
          </p:grpSpPr>
          <p:sp>
            <p:nvSpPr>
              <p:cNvPr id="99" name="正方形/長方形 98"/>
              <p:cNvSpPr/>
              <p:nvPr/>
            </p:nvSpPr>
            <p:spPr>
              <a:xfrm>
                <a:off x="118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正方形/長方形 99"/>
              <p:cNvSpPr/>
              <p:nvPr/>
            </p:nvSpPr>
            <p:spPr>
              <a:xfrm>
                <a:off x="136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" name="正方形/長方形 100"/>
              <p:cNvSpPr/>
              <p:nvPr/>
            </p:nvSpPr>
            <p:spPr>
              <a:xfrm>
                <a:off x="154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正方形/長方形 101"/>
              <p:cNvSpPr/>
              <p:nvPr/>
            </p:nvSpPr>
            <p:spPr>
              <a:xfrm>
                <a:off x="172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4" name="グループ化 103"/>
            <p:cNvGrpSpPr/>
            <p:nvPr/>
          </p:nvGrpSpPr>
          <p:grpSpPr>
            <a:xfrm>
              <a:off x="1187624" y="6094800"/>
              <a:ext cx="720040" cy="180000"/>
              <a:chOff x="1187624" y="5949280"/>
              <a:chExt cx="720040" cy="180000"/>
            </a:xfrm>
          </p:grpSpPr>
          <p:sp>
            <p:nvSpPr>
              <p:cNvPr id="105" name="正方形/長方形 104"/>
              <p:cNvSpPr/>
              <p:nvPr/>
            </p:nvSpPr>
            <p:spPr>
              <a:xfrm>
                <a:off x="118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" name="正方形/長方形 105"/>
              <p:cNvSpPr/>
              <p:nvPr/>
            </p:nvSpPr>
            <p:spPr>
              <a:xfrm>
                <a:off x="136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" name="正方形/長方形 106"/>
              <p:cNvSpPr/>
              <p:nvPr/>
            </p:nvSpPr>
            <p:spPr>
              <a:xfrm>
                <a:off x="154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" name="正方形/長方形 107"/>
              <p:cNvSpPr/>
              <p:nvPr/>
            </p:nvSpPr>
            <p:spPr>
              <a:xfrm>
                <a:off x="172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5" name="グループ化 108"/>
            <p:cNvGrpSpPr/>
            <p:nvPr/>
          </p:nvGrpSpPr>
          <p:grpSpPr>
            <a:xfrm>
              <a:off x="1187624" y="6274800"/>
              <a:ext cx="720040" cy="180000"/>
              <a:chOff x="1187624" y="5949280"/>
              <a:chExt cx="720040" cy="180000"/>
            </a:xfrm>
          </p:grpSpPr>
          <p:sp>
            <p:nvSpPr>
              <p:cNvPr id="110" name="正方形/長方形 109"/>
              <p:cNvSpPr/>
              <p:nvPr/>
            </p:nvSpPr>
            <p:spPr>
              <a:xfrm>
                <a:off x="118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正方形/長方形 110"/>
              <p:cNvSpPr/>
              <p:nvPr/>
            </p:nvSpPr>
            <p:spPr>
              <a:xfrm>
                <a:off x="136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" name="正方形/長方形 111"/>
              <p:cNvSpPr/>
              <p:nvPr/>
            </p:nvSpPr>
            <p:spPr>
              <a:xfrm>
                <a:off x="154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" name="正方形/長方形 112"/>
              <p:cNvSpPr/>
              <p:nvPr/>
            </p:nvSpPr>
            <p:spPr>
              <a:xfrm>
                <a:off x="172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5" name="グループ化 113"/>
            <p:cNvGrpSpPr/>
            <p:nvPr/>
          </p:nvGrpSpPr>
          <p:grpSpPr>
            <a:xfrm>
              <a:off x="1187624" y="5733256"/>
              <a:ext cx="720040" cy="180000"/>
              <a:chOff x="1187624" y="5949280"/>
              <a:chExt cx="720040" cy="180000"/>
            </a:xfrm>
          </p:grpSpPr>
          <p:sp>
            <p:nvSpPr>
              <p:cNvPr id="115" name="正方形/長方形 114"/>
              <p:cNvSpPr/>
              <p:nvPr/>
            </p:nvSpPr>
            <p:spPr>
              <a:xfrm>
                <a:off x="118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" name="正方形/長方形 115"/>
              <p:cNvSpPr/>
              <p:nvPr/>
            </p:nvSpPr>
            <p:spPr>
              <a:xfrm>
                <a:off x="136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" name="正方形/長方形 116"/>
              <p:cNvSpPr/>
              <p:nvPr/>
            </p:nvSpPr>
            <p:spPr>
              <a:xfrm>
                <a:off x="154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" name="正方形/長方形 117"/>
              <p:cNvSpPr/>
              <p:nvPr/>
            </p:nvSpPr>
            <p:spPr>
              <a:xfrm>
                <a:off x="172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96" name="グループ化 119"/>
          <p:cNvGrpSpPr/>
          <p:nvPr/>
        </p:nvGrpSpPr>
        <p:grpSpPr>
          <a:xfrm>
            <a:off x="3059872" y="4256872"/>
            <a:ext cx="720040" cy="721544"/>
            <a:chOff x="1187624" y="5733256"/>
            <a:chExt cx="720040" cy="721544"/>
          </a:xfrm>
        </p:grpSpPr>
        <p:grpSp>
          <p:nvGrpSpPr>
            <p:cNvPr id="97" name="グループ化 102"/>
            <p:cNvGrpSpPr/>
            <p:nvPr/>
          </p:nvGrpSpPr>
          <p:grpSpPr>
            <a:xfrm>
              <a:off x="1187624" y="5914800"/>
              <a:ext cx="720040" cy="180000"/>
              <a:chOff x="1187624" y="5949280"/>
              <a:chExt cx="720040" cy="180000"/>
            </a:xfrm>
          </p:grpSpPr>
          <p:sp>
            <p:nvSpPr>
              <p:cNvPr id="137" name="正方形/長方形 136"/>
              <p:cNvSpPr/>
              <p:nvPr/>
            </p:nvSpPr>
            <p:spPr>
              <a:xfrm>
                <a:off x="118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" name="正方形/長方形 137"/>
              <p:cNvSpPr/>
              <p:nvPr/>
            </p:nvSpPr>
            <p:spPr>
              <a:xfrm>
                <a:off x="136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" name="正方形/長方形 138"/>
              <p:cNvSpPr/>
              <p:nvPr/>
            </p:nvSpPr>
            <p:spPr>
              <a:xfrm>
                <a:off x="154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" name="正方形/長方形 139"/>
              <p:cNvSpPr/>
              <p:nvPr/>
            </p:nvSpPr>
            <p:spPr>
              <a:xfrm>
                <a:off x="172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8" name="グループ化 103"/>
            <p:cNvGrpSpPr/>
            <p:nvPr/>
          </p:nvGrpSpPr>
          <p:grpSpPr>
            <a:xfrm>
              <a:off x="1187624" y="6094800"/>
              <a:ext cx="720040" cy="180000"/>
              <a:chOff x="1187624" y="5949280"/>
              <a:chExt cx="720040" cy="180000"/>
            </a:xfrm>
          </p:grpSpPr>
          <p:sp>
            <p:nvSpPr>
              <p:cNvPr id="133" name="正方形/長方形 132"/>
              <p:cNvSpPr/>
              <p:nvPr/>
            </p:nvSpPr>
            <p:spPr>
              <a:xfrm>
                <a:off x="118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" name="正方形/長方形 133"/>
              <p:cNvSpPr/>
              <p:nvPr/>
            </p:nvSpPr>
            <p:spPr>
              <a:xfrm>
                <a:off x="136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" name="正方形/長方形 134"/>
              <p:cNvSpPr/>
              <p:nvPr/>
            </p:nvSpPr>
            <p:spPr>
              <a:xfrm>
                <a:off x="154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" name="正方形/長方形 135"/>
              <p:cNvSpPr/>
              <p:nvPr/>
            </p:nvSpPr>
            <p:spPr>
              <a:xfrm>
                <a:off x="172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3" name="グループ化 108"/>
            <p:cNvGrpSpPr/>
            <p:nvPr/>
          </p:nvGrpSpPr>
          <p:grpSpPr>
            <a:xfrm>
              <a:off x="1187624" y="6274800"/>
              <a:ext cx="720040" cy="180000"/>
              <a:chOff x="1187624" y="5949280"/>
              <a:chExt cx="720040" cy="180000"/>
            </a:xfrm>
          </p:grpSpPr>
          <p:sp>
            <p:nvSpPr>
              <p:cNvPr id="129" name="正方形/長方形 128"/>
              <p:cNvSpPr/>
              <p:nvPr/>
            </p:nvSpPr>
            <p:spPr>
              <a:xfrm>
                <a:off x="118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" name="正方形/長方形 129"/>
              <p:cNvSpPr/>
              <p:nvPr/>
            </p:nvSpPr>
            <p:spPr>
              <a:xfrm>
                <a:off x="136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" name="正方形/長方形 130"/>
              <p:cNvSpPr/>
              <p:nvPr/>
            </p:nvSpPr>
            <p:spPr>
              <a:xfrm>
                <a:off x="154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" name="正方形/長方形 131"/>
              <p:cNvSpPr/>
              <p:nvPr/>
            </p:nvSpPr>
            <p:spPr>
              <a:xfrm>
                <a:off x="172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4" name="グループ化 113"/>
            <p:cNvGrpSpPr/>
            <p:nvPr/>
          </p:nvGrpSpPr>
          <p:grpSpPr>
            <a:xfrm>
              <a:off x="1187624" y="5733256"/>
              <a:ext cx="720040" cy="180000"/>
              <a:chOff x="1187624" y="5949280"/>
              <a:chExt cx="720040" cy="180000"/>
            </a:xfrm>
          </p:grpSpPr>
          <p:sp>
            <p:nvSpPr>
              <p:cNvPr id="125" name="正方形/長方形 124"/>
              <p:cNvSpPr/>
              <p:nvPr/>
            </p:nvSpPr>
            <p:spPr>
              <a:xfrm>
                <a:off x="118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" name="正方形/長方形 125"/>
              <p:cNvSpPr/>
              <p:nvPr/>
            </p:nvSpPr>
            <p:spPr>
              <a:xfrm>
                <a:off x="136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" name="正方形/長方形 126"/>
              <p:cNvSpPr/>
              <p:nvPr/>
            </p:nvSpPr>
            <p:spPr>
              <a:xfrm>
                <a:off x="154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" name="正方形/長方形 127"/>
              <p:cNvSpPr/>
              <p:nvPr/>
            </p:nvSpPr>
            <p:spPr>
              <a:xfrm>
                <a:off x="172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09" name="グループ化 182"/>
          <p:cNvGrpSpPr/>
          <p:nvPr/>
        </p:nvGrpSpPr>
        <p:grpSpPr>
          <a:xfrm>
            <a:off x="6300232" y="3176872"/>
            <a:ext cx="720040" cy="721544"/>
            <a:chOff x="1187624" y="5733256"/>
            <a:chExt cx="720040" cy="721544"/>
          </a:xfrm>
        </p:grpSpPr>
        <p:grpSp>
          <p:nvGrpSpPr>
            <p:cNvPr id="114" name="グループ化 102"/>
            <p:cNvGrpSpPr/>
            <p:nvPr/>
          </p:nvGrpSpPr>
          <p:grpSpPr>
            <a:xfrm>
              <a:off x="1187624" y="5914800"/>
              <a:ext cx="720040" cy="180000"/>
              <a:chOff x="1187624" y="5949280"/>
              <a:chExt cx="720040" cy="180000"/>
            </a:xfrm>
          </p:grpSpPr>
          <p:sp>
            <p:nvSpPr>
              <p:cNvPr id="200" name="正方形/長方形 199"/>
              <p:cNvSpPr/>
              <p:nvPr/>
            </p:nvSpPr>
            <p:spPr>
              <a:xfrm>
                <a:off x="118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1" name="正方形/長方形 200"/>
              <p:cNvSpPr/>
              <p:nvPr/>
            </p:nvSpPr>
            <p:spPr>
              <a:xfrm>
                <a:off x="136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2" name="正方形/長方形 201"/>
              <p:cNvSpPr/>
              <p:nvPr/>
            </p:nvSpPr>
            <p:spPr>
              <a:xfrm>
                <a:off x="154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3" name="正方形/長方形 202"/>
              <p:cNvSpPr/>
              <p:nvPr/>
            </p:nvSpPr>
            <p:spPr>
              <a:xfrm>
                <a:off x="172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9" name="グループ化 103"/>
            <p:cNvGrpSpPr/>
            <p:nvPr/>
          </p:nvGrpSpPr>
          <p:grpSpPr>
            <a:xfrm>
              <a:off x="1187624" y="6094800"/>
              <a:ext cx="720040" cy="180000"/>
              <a:chOff x="1187624" y="5949280"/>
              <a:chExt cx="720040" cy="180000"/>
            </a:xfrm>
          </p:grpSpPr>
          <p:sp>
            <p:nvSpPr>
              <p:cNvPr id="196" name="正方形/長方形 195"/>
              <p:cNvSpPr/>
              <p:nvPr/>
            </p:nvSpPr>
            <p:spPr>
              <a:xfrm>
                <a:off x="118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7" name="正方形/長方形 196"/>
              <p:cNvSpPr/>
              <p:nvPr/>
            </p:nvSpPr>
            <p:spPr>
              <a:xfrm>
                <a:off x="136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8" name="正方形/長方形 197"/>
              <p:cNvSpPr/>
              <p:nvPr/>
            </p:nvSpPr>
            <p:spPr>
              <a:xfrm>
                <a:off x="154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9" name="正方形/長方形 198"/>
              <p:cNvSpPr/>
              <p:nvPr/>
            </p:nvSpPr>
            <p:spPr>
              <a:xfrm>
                <a:off x="172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0" name="グループ化 108"/>
            <p:cNvGrpSpPr/>
            <p:nvPr/>
          </p:nvGrpSpPr>
          <p:grpSpPr>
            <a:xfrm>
              <a:off x="1187624" y="6274800"/>
              <a:ext cx="720040" cy="180000"/>
              <a:chOff x="1187624" y="5949280"/>
              <a:chExt cx="720040" cy="180000"/>
            </a:xfrm>
          </p:grpSpPr>
          <p:sp>
            <p:nvSpPr>
              <p:cNvPr id="192" name="正方形/長方形 191"/>
              <p:cNvSpPr/>
              <p:nvPr/>
            </p:nvSpPr>
            <p:spPr>
              <a:xfrm>
                <a:off x="118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3" name="正方形/長方形 192"/>
              <p:cNvSpPr/>
              <p:nvPr/>
            </p:nvSpPr>
            <p:spPr>
              <a:xfrm>
                <a:off x="136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4" name="正方形/長方形 193"/>
              <p:cNvSpPr/>
              <p:nvPr/>
            </p:nvSpPr>
            <p:spPr>
              <a:xfrm>
                <a:off x="154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5" name="正方形/長方形 194"/>
              <p:cNvSpPr/>
              <p:nvPr/>
            </p:nvSpPr>
            <p:spPr>
              <a:xfrm>
                <a:off x="172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1" name="グループ化 113"/>
            <p:cNvGrpSpPr/>
            <p:nvPr/>
          </p:nvGrpSpPr>
          <p:grpSpPr>
            <a:xfrm>
              <a:off x="1187624" y="5733256"/>
              <a:ext cx="720040" cy="180000"/>
              <a:chOff x="1187624" y="5949280"/>
              <a:chExt cx="720040" cy="180000"/>
            </a:xfrm>
          </p:grpSpPr>
          <p:sp>
            <p:nvSpPr>
              <p:cNvPr id="188" name="正方形/長方形 187"/>
              <p:cNvSpPr/>
              <p:nvPr/>
            </p:nvSpPr>
            <p:spPr>
              <a:xfrm>
                <a:off x="118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9" name="正方形/長方形 188"/>
              <p:cNvSpPr/>
              <p:nvPr/>
            </p:nvSpPr>
            <p:spPr>
              <a:xfrm>
                <a:off x="136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0" name="正方形/長方形 189"/>
              <p:cNvSpPr/>
              <p:nvPr/>
            </p:nvSpPr>
            <p:spPr>
              <a:xfrm>
                <a:off x="154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1" name="正方形/長方形 190"/>
              <p:cNvSpPr/>
              <p:nvPr/>
            </p:nvSpPr>
            <p:spPr>
              <a:xfrm>
                <a:off x="172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22" name="グループ化 203"/>
          <p:cNvGrpSpPr/>
          <p:nvPr/>
        </p:nvGrpSpPr>
        <p:grpSpPr>
          <a:xfrm>
            <a:off x="7020272" y="3176872"/>
            <a:ext cx="720040" cy="721544"/>
            <a:chOff x="1187624" y="5733256"/>
            <a:chExt cx="720040" cy="721544"/>
          </a:xfrm>
        </p:grpSpPr>
        <p:grpSp>
          <p:nvGrpSpPr>
            <p:cNvPr id="123" name="グループ化 102"/>
            <p:cNvGrpSpPr/>
            <p:nvPr/>
          </p:nvGrpSpPr>
          <p:grpSpPr>
            <a:xfrm>
              <a:off x="1187624" y="5914800"/>
              <a:ext cx="720040" cy="180000"/>
              <a:chOff x="1187624" y="5949280"/>
              <a:chExt cx="720040" cy="180000"/>
            </a:xfrm>
          </p:grpSpPr>
          <p:sp>
            <p:nvSpPr>
              <p:cNvPr id="221" name="正方形/長方形 220"/>
              <p:cNvSpPr/>
              <p:nvPr/>
            </p:nvSpPr>
            <p:spPr>
              <a:xfrm>
                <a:off x="118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2" name="正方形/長方形 221"/>
              <p:cNvSpPr/>
              <p:nvPr/>
            </p:nvSpPr>
            <p:spPr>
              <a:xfrm>
                <a:off x="136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3" name="正方形/長方形 222"/>
              <p:cNvSpPr/>
              <p:nvPr/>
            </p:nvSpPr>
            <p:spPr>
              <a:xfrm>
                <a:off x="154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4" name="正方形/長方形 223"/>
              <p:cNvSpPr/>
              <p:nvPr/>
            </p:nvSpPr>
            <p:spPr>
              <a:xfrm>
                <a:off x="172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4" name="グループ化 103"/>
            <p:cNvGrpSpPr/>
            <p:nvPr/>
          </p:nvGrpSpPr>
          <p:grpSpPr>
            <a:xfrm>
              <a:off x="1187624" y="6094800"/>
              <a:ext cx="720040" cy="180000"/>
              <a:chOff x="1187624" y="5949280"/>
              <a:chExt cx="720040" cy="180000"/>
            </a:xfrm>
          </p:grpSpPr>
          <p:sp>
            <p:nvSpPr>
              <p:cNvPr id="217" name="正方形/長方形 216"/>
              <p:cNvSpPr/>
              <p:nvPr/>
            </p:nvSpPr>
            <p:spPr>
              <a:xfrm>
                <a:off x="118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8" name="正方形/長方形 217"/>
              <p:cNvSpPr/>
              <p:nvPr/>
            </p:nvSpPr>
            <p:spPr>
              <a:xfrm>
                <a:off x="136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9" name="正方形/長方形 218"/>
              <p:cNvSpPr/>
              <p:nvPr/>
            </p:nvSpPr>
            <p:spPr>
              <a:xfrm>
                <a:off x="154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0" name="正方形/長方形 219"/>
              <p:cNvSpPr/>
              <p:nvPr/>
            </p:nvSpPr>
            <p:spPr>
              <a:xfrm>
                <a:off x="172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1" name="グループ化 108"/>
            <p:cNvGrpSpPr/>
            <p:nvPr/>
          </p:nvGrpSpPr>
          <p:grpSpPr>
            <a:xfrm>
              <a:off x="1187624" y="6274800"/>
              <a:ext cx="720040" cy="180000"/>
              <a:chOff x="1187624" y="5949280"/>
              <a:chExt cx="720040" cy="180000"/>
            </a:xfrm>
          </p:grpSpPr>
          <p:sp>
            <p:nvSpPr>
              <p:cNvPr id="213" name="正方形/長方形 212"/>
              <p:cNvSpPr/>
              <p:nvPr/>
            </p:nvSpPr>
            <p:spPr>
              <a:xfrm>
                <a:off x="118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4" name="正方形/長方形 213"/>
              <p:cNvSpPr/>
              <p:nvPr/>
            </p:nvSpPr>
            <p:spPr>
              <a:xfrm>
                <a:off x="136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5" name="正方形/長方形 214"/>
              <p:cNvSpPr/>
              <p:nvPr/>
            </p:nvSpPr>
            <p:spPr>
              <a:xfrm>
                <a:off x="154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6" name="正方形/長方形 215"/>
              <p:cNvSpPr/>
              <p:nvPr/>
            </p:nvSpPr>
            <p:spPr>
              <a:xfrm>
                <a:off x="172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2" name="グループ化 113"/>
            <p:cNvGrpSpPr/>
            <p:nvPr/>
          </p:nvGrpSpPr>
          <p:grpSpPr>
            <a:xfrm>
              <a:off x="1187624" y="5733256"/>
              <a:ext cx="720040" cy="180000"/>
              <a:chOff x="1187624" y="5949280"/>
              <a:chExt cx="720040" cy="180000"/>
            </a:xfrm>
          </p:grpSpPr>
          <p:sp>
            <p:nvSpPr>
              <p:cNvPr id="209" name="正方形/長方形 208"/>
              <p:cNvSpPr/>
              <p:nvPr/>
            </p:nvSpPr>
            <p:spPr>
              <a:xfrm>
                <a:off x="118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0" name="正方形/長方形 209"/>
              <p:cNvSpPr/>
              <p:nvPr/>
            </p:nvSpPr>
            <p:spPr>
              <a:xfrm>
                <a:off x="136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1" name="正方形/長方形 210"/>
              <p:cNvSpPr/>
              <p:nvPr/>
            </p:nvSpPr>
            <p:spPr>
              <a:xfrm>
                <a:off x="154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2" name="正方形/長方形 211"/>
              <p:cNvSpPr/>
              <p:nvPr/>
            </p:nvSpPr>
            <p:spPr>
              <a:xfrm>
                <a:off x="172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43" name="グループ化 224"/>
          <p:cNvGrpSpPr/>
          <p:nvPr/>
        </p:nvGrpSpPr>
        <p:grpSpPr>
          <a:xfrm>
            <a:off x="7020272" y="3896872"/>
            <a:ext cx="720040" cy="721544"/>
            <a:chOff x="1187624" y="5733256"/>
            <a:chExt cx="720040" cy="721544"/>
          </a:xfrm>
        </p:grpSpPr>
        <p:grpSp>
          <p:nvGrpSpPr>
            <p:cNvPr id="144" name="グループ化 102"/>
            <p:cNvGrpSpPr/>
            <p:nvPr/>
          </p:nvGrpSpPr>
          <p:grpSpPr>
            <a:xfrm>
              <a:off x="1187624" y="5914800"/>
              <a:ext cx="720040" cy="180000"/>
              <a:chOff x="1187624" y="5949280"/>
              <a:chExt cx="720040" cy="180000"/>
            </a:xfrm>
          </p:grpSpPr>
          <p:sp>
            <p:nvSpPr>
              <p:cNvPr id="242" name="正方形/長方形 241"/>
              <p:cNvSpPr/>
              <p:nvPr/>
            </p:nvSpPr>
            <p:spPr>
              <a:xfrm>
                <a:off x="118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3" name="正方形/長方形 242"/>
              <p:cNvSpPr/>
              <p:nvPr/>
            </p:nvSpPr>
            <p:spPr>
              <a:xfrm>
                <a:off x="136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4" name="正方形/長方形 243"/>
              <p:cNvSpPr/>
              <p:nvPr/>
            </p:nvSpPr>
            <p:spPr>
              <a:xfrm>
                <a:off x="154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5" name="正方形/長方形 244"/>
              <p:cNvSpPr/>
              <p:nvPr/>
            </p:nvSpPr>
            <p:spPr>
              <a:xfrm>
                <a:off x="172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5" name="グループ化 103"/>
            <p:cNvGrpSpPr/>
            <p:nvPr/>
          </p:nvGrpSpPr>
          <p:grpSpPr>
            <a:xfrm>
              <a:off x="1187624" y="6094800"/>
              <a:ext cx="720040" cy="180000"/>
              <a:chOff x="1187624" y="5949280"/>
              <a:chExt cx="720040" cy="180000"/>
            </a:xfrm>
          </p:grpSpPr>
          <p:sp>
            <p:nvSpPr>
              <p:cNvPr id="238" name="正方形/長方形 237"/>
              <p:cNvSpPr/>
              <p:nvPr/>
            </p:nvSpPr>
            <p:spPr>
              <a:xfrm>
                <a:off x="118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9" name="正方形/長方形 238"/>
              <p:cNvSpPr/>
              <p:nvPr/>
            </p:nvSpPr>
            <p:spPr>
              <a:xfrm>
                <a:off x="136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0" name="正方形/長方形 239"/>
              <p:cNvSpPr/>
              <p:nvPr/>
            </p:nvSpPr>
            <p:spPr>
              <a:xfrm>
                <a:off x="154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1" name="正方形/長方形 240"/>
              <p:cNvSpPr/>
              <p:nvPr/>
            </p:nvSpPr>
            <p:spPr>
              <a:xfrm>
                <a:off x="172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6" name="グループ化 108"/>
            <p:cNvGrpSpPr/>
            <p:nvPr/>
          </p:nvGrpSpPr>
          <p:grpSpPr>
            <a:xfrm>
              <a:off x="1187624" y="6274800"/>
              <a:ext cx="720040" cy="180000"/>
              <a:chOff x="1187624" y="5949280"/>
              <a:chExt cx="720040" cy="180000"/>
            </a:xfrm>
          </p:grpSpPr>
          <p:sp>
            <p:nvSpPr>
              <p:cNvPr id="234" name="正方形/長方形 233"/>
              <p:cNvSpPr/>
              <p:nvPr/>
            </p:nvSpPr>
            <p:spPr>
              <a:xfrm>
                <a:off x="118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5" name="正方形/長方形 234"/>
              <p:cNvSpPr/>
              <p:nvPr/>
            </p:nvSpPr>
            <p:spPr>
              <a:xfrm>
                <a:off x="136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6" name="正方形/長方形 235"/>
              <p:cNvSpPr/>
              <p:nvPr/>
            </p:nvSpPr>
            <p:spPr>
              <a:xfrm>
                <a:off x="154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7" name="正方形/長方形 236"/>
              <p:cNvSpPr/>
              <p:nvPr/>
            </p:nvSpPr>
            <p:spPr>
              <a:xfrm>
                <a:off x="172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7" name="グループ化 113"/>
            <p:cNvGrpSpPr/>
            <p:nvPr/>
          </p:nvGrpSpPr>
          <p:grpSpPr>
            <a:xfrm>
              <a:off x="1187624" y="5733256"/>
              <a:ext cx="720040" cy="180000"/>
              <a:chOff x="1187624" y="5949280"/>
              <a:chExt cx="720040" cy="180000"/>
            </a:xfrm>
          </p:grpSpPr>
          <p:sp>
            <p:nvSpPr>
              <p:cNvPr id="230" name="正方形/長方形 229"/>
              <p:cNvSpPr/>
              <p:nvPr/>
            </p:nvSpPr>
            <p:spPr>
              <a:xfrm>
                <a:off x="118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1" name="正方形/長方形 230"/>
              <p:cNvSpPr/>
              <p:nvPr/>
            </p:nvSpPr>
            <p:spPr>
              <a:xfrm>
                <a:off x="136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2" name="正方形/長方形 231"/>
              <p:cNvSpPr/>
              <p:nvPr/>
            </p:nvSpPr>
            <p:spPr>
              <a:xfrm>
                <a:off x="154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3" name="正方形/長方形 232"/>
              <p:cNvSpPr/>
              <p:nvPr/>
            </p:nvSpPr>
            <p:spPr>
              <a:xfrm>
                <a:off x="172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48" name="グループ化 245"/>
          <p:cNvGrpSpPr/>
          <p:nvPr/>
        </p:nvGrpSpPr>
        <p:grpSpPr>
          <a:xfrm>
            <a:off x="6300232" y="3896872"/>
            <a:ext cx="720040" cy="721544"/>
            <a:chOff x="1187624" y="5733256"/>
            <a:chExt cx="720040" cy="721544"/>
          </a:xfrm>
        </p:grpSpPr>
        <p:grpSp>
          <p:nvGrpSpPr>
            <p:cNvPr id="149" name="グループ化 102"/>
            <p:cNvGrpSpPr/>
            <p:nvPr/>
          </p:nvGrpSpPr>
          <p:grpSpPr>
            <a:xfrm>
              <a:off x="1187624" y="5914800"/>
              <a:ext cx="720040" cy="180000"/>
              <a:chOff x="1187624" y="5949280"/>
              <a:chExt cx="720040" cy="180000"/>
            </a:xfrm>
          </p:grpSpPr>
          <p:sp>
            <p:nvSpPr>
              <p:cNvPr id="263" name="正方形/長方形 262"/>
              <p:cNvSpPr/>
              <p:nvPr/>
            </p:nvSpPr>
            <p:spPr>
              <a:xfrm>
                <a:off x="118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4" name="正方形/長方形 263"/>
              <p:cNvSpPr/>
              <p:nvPr/>
            </p:nvSpPr>
            <p:spPr>
              <a:xfrm>
                <a:off x="136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5" name="正方形/長方形 264"/>
              <p:cNvSpPr/>
              <p:nvPr/>
            </p:nvSpPr>
            <p:spPr>
              <a:xfrm>
                <a:off x="154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6" name="正方形/長方形 265"/>
              <p:cNvSpPr/>
              <p:nvPr/>
            </p:nvSpPr>
            <p:spPr>
              <a:xfrm>
                <a:off x="172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0" name="グループ化 103"/>
            <p:cNvGrpSpPr/>
            <p:nvPr/>
          </p:nvGrpSpPr>
          <p:grpSpPr>
            <a:xfrm>
              <a:off x="1187624" y="6094800"/>
              <a:ext cx="720040" cy="180000"/>
              <a:chOff x="1187624" y="5949280"/>
              <a:chExt cx="720040" cy="180000"/>
            </a:xfrm>
          </p:grpSpPr>
          <p:sp>
            <p:nvSpPr>
              <p:cNvPr id="259" name="正方形/長方形 258"/>
              <p:cNvSpPr/>
              <p:nvPr/>
            </p:nvSpPr>
            <p:spPr>
              <a:xfrm>
                <a:off x="118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0" name="正方形/長方形 259"/>
              <p:cNvSpPr/>
              <p:nvPr/>
            </p:nvSpPr>
            <p:spPr>
              <a:xfrm>
                <a:off x="136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1" name="正方形/長方形 260"/>
              <p:cNvSpPr/>
              <p:nvPr/>
            </p:nvSpPr>
            <p:spPr>
              <a:xfrm>
                <a:off x="154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2" name="正方形/長方形 261"/>
              <p:cNvSpPr/>
              <p:nvPr/>
            </p:nvSpPr>
            <p:spPr>
              <a:xfrm>
                <a:off x="172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1" name="グループ化 108"/>
            <p:cNvGrpSpPr/>
            <p:nvPr/>
          </p:nvGrpSpPr>
          <p:grpSpPr>
            <a:xfrm>
              <a:off x="1187624" y="6274800"/>
              <a:ext cx="720040" cy="180000"/>
              <a:chOff x="1187624" y="5949280"/>
              <a:chExt cx="720040" cy="180000"/>
            </a:xfrm>
          </p:grpSpPr>
          <p:sp>
            <p:nvSpPr>
              <p:cNvPr id="255" name="正方形/長方形 254"/>
              <p:cNvSpPr/>
              <p:nvPr/>
            </p:nvSpPr>
            <p:spPr>
              <a:xfrm>
                <a:off x="118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6" name="正方形/長方形 255"/>
              <p:cNvSpPr/>
              <p:nvPr/>
            </p:nvSpPr>
            <p:spPr>
              <a:xfrm>
                <a:off x="136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7" name="正方形/長方形 256"/>
              <p:cNvSpPr/>
              <p:nvPr/>
            </p:nvSpPr>
            <p:spPr>
              <a:xfrm>
                <a:off x="154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8" name="正方形/長方形 257"/>
              <p:cNvSpPr/>
              <p:nvPr/>
            </p:nvSpPr>
            <p:spPr>
              <a:xfrm>
                <a:off x="172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2" name="グループ化 113"/>
            <p:cNvGrpSpPr/>
            <p:nvPr/>
          </p:nvGrpSpPr>
          <p:grpSpPr>
            <a:xfrm>
              <a:off x="1187624" y="5733256"/>
              <a:ext cx="720040" cy="180000"/>
              <a:chOff x="1187624" y="5949280"/>
              <a:chExt cx="720040" cy="180000"/>
            </a:xfrm>
          </p:grpSpPr>
          <p:sp>
            <p:nvSpPr>
              <p:cNvPr id="251" name="正方形/長方形 250"/>
              <p:cNvSpPr/>
              <p:nvPr/>
            </p:nvSpPr>
            <p:spPr>
              <a:xfrm>
                <a:off x="118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2" name="正方形/長方形 251"/>
              <p:cNvSpPr/>
              <p:nvPr/>
            </p:nvSpPr>
            <p:spPr>
              <a:xfrm>
                <a:off x="136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3" name="正方形/長方形 252"/>
              <p:cNvSpPr/>
              <p:nvPr/>
            </p:nvSpPr>
            <p:spPr>
              <a:xfrm>
                <a:off x="154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4" name="正方形/長方形 253"/>
              <p:cNvSpPr/>
              <p:nvPr/>
            </p:nvSpPr>
            <p:spPr>
              <a:xfrm>
                <a:off x="172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68" name="テキスト ボックス 267"/>
          <p:cNvSpPr txBox="1"/>
          <p:nvPr/>
        </p:nvSpPr>
        <p:spPr>
          <a:xfrm>
            <a:off x="683568" y="558924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“Be clever” type (e.g. VLT/KMOS)</a:t>
            </a:r>
            <a:endParaRPr kumimoji="1" lang="ja-JP" altLang="en-US" dirty="0"/>
          </a:p>
        </p:txBody>
      </p:sp>
      <p:sp>
        <p:nvSpPr>
          <p:cNvPr id="269" name="テキスト ボックス 268"/>
          <p:cNvSpPr txBox="1"/>
          <p:nvPr/>
        </p:nvSpPr>
        <p:spPr>
          <a:xfrm>
            <a:off x="4932040" y="558924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“Get everything” type (e.g. VLT/MUSE)</a:t>
            </a:r>
            <a:endParaRPr kumimoji="1" lang="ja-JP" altLang="en-US" dirty="0"/>
          </a:p>
        </p:txBody>
      </p:sp>
      <p:grpSp>
        <p:nvGrpSpPr>
          <p:cNvPr id="153" name="グループ化 119"/>
          <p:cNvGrpSpPr/>
          <p:nvPr/>
        </p:nvGrpSpPr>
        <p:grpSpPr>
          <a:xfrm>
            <a:off x="3059832" y="2450505"/>
            <a:ext cx="720040" cy="721544"/>
            <a:chOff x="1187624" y="5733256"/>
            <a:chExt cx="720040" cy="721544"/>
          </a:xfrm>
        </p:grpSpPr>
        <p:grpSp>
          <p:nvGrpSpPr>
            <p:cNvPr id="154" name="グループ化 102"/>
            <p:cNvGrpSpPr/>
            <p:nvPr/>
          </p:nvGrpSpPr>
          <p:grpSpPr>
            <a:xfrm>
              <a:off x="1187624" y="5914800"/>
              <a:ext cx="720040" cy="180000"/>
              <a:chOff x="1187624" y="5949280"/>
              <a:chExt cx="720040" cy="180000"/>
            </a:xfrm>
          </p:grpSpPr>
          <p:sp>
            <p:nvSpPr>
              <p:cNvPr id="423" name="正方形/長方形 422"/>
              <p:cNvSpPr/>
              <p:nvPr/>
            </p:nvSpPr>
            <p:spPr>
              <a:xfrm>
                <a:off x="118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4" name="正方形/長方形 423"/>
              <p:cNvSpPr/>
              <p:nvPr/>
            </p:nvSpPr>
            <p:spPr>
              <a:xfrm>
                <a:off x="136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5" name="正方形/長方形 424"/>
              <p:cNvSpPr/>
              <p:nvPr/>
            </p:nvSpPr>
            <p:spPr>
              <a:xfrm>
                <a:off x="154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6" name="正方形/長方形 425"/>
              <p:cNvSpPr/>
              <p:nvPr/>
            </p:nvSpPr>
            <p:spPr>
              <a:xfrm>
                <a:off x="172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5" name="グループ化 103"/>
            <p:cNvGrpSpPr/>
            <p:nvPr/>
          </p:nvGrpSpPr>
          <p:grpSpPr>
            <a:xfrm>
              <a:off x="1187624" y="6094800"/>
              <a:ext cx="720040" cy="180000"/>
              <a:chOff x="1187624" y="5949280"/>
              <a:chExt cx="720040" cy="180000"/>
            </a:xfrm>
          </p:grpSpPr>
          <p:sp>
            <p:nvSpPr>
              <p:cNvPr id="419" name="正方形/長方形 418"/>
              <p:cNvSpPr/>
              <p:nvPr/>
            </p:nvSpPr>
            <p:spPr>
              <a:xfrm>
                <a:off x="118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0" name="正方形/長方形 419"/>
              <p:cNvSpPr/>
              <p:nvPr/>
            </p:nvSpPr>
            <p:spPr>
              <a:xfrm>
                <a:off x="136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1" name="正方形/長方形 420"/>
              <p:cNvSpPr/>
              <p:nvPr/>
            </p:nvSpPr>
            <p:spPr>
              <a:xfrm>
                <a:off x="154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2" name="正方形/長方形 421"/>
              <p:cNvSpPr/>
              <p:nvPr/>
            </p:nvSpPr>
            <p:spPr>
              <a:xfrm>
                <a:off x="172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6" name="グループ化 108"/>
            <p:cNvGrpSpPr/>
            <p:nvPr/>
          </p:nvGrpSpPr>
          <p:grpSpPr>
            <a:xfrm>
              <a:off x="1187624" y="6274800"/>
              <a:ext cx="720040" cy="180000"/>
              <a:chOff x="1187624" y="5949280"/>
              <a:chExt cx="720040" cy="180000"/>
            </a:xfrm>
          </p:grpSpPr>
          <p:sp>
            <p:nvSpPr>
              <p:cNvPr id="415" name="正方形/長方形 414"/>
              <p:cNvSpPr/>
              <p:nvPr/>
            </p:nvSpPr>
            <p:spPr>
              <a:xfrm>
                <a:off x="118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6" name="正方形/長方形 415"/>
              <p:cNvSpPr/>
              <p:nvPr/>
            </p:nvSpPr>
            <p:spPr>
              <a:xfrm>
                <a:off x="136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7" name="正方形/長方形 416"/>
              <p:cNvSpPr/>
              <p:nvPr/>
            </p:nvSpPr>
            <p:spPr>
              <a:xfrm>
                <a:off x="154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8" name="正方形/長方形 417"/>
              <p:cNvSpPr/>
              <p:nvPr/>
            </p:nvSpPr>
            <p:spPr>
              <a:xfrm>
                <a:off x="172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7" name="グループ化 113"/>
            <p:cNvGrpSpPr/>
            <p:nvPr/>
          </p:nvGrpSpPr>
          <p:grpSpPr>
            <a:xfrm>
              <a:off x="1187624" y="5733256"/>
              <a:ext cx="720040" cy="180000"/>
              <a:chOff x="1187624" y="5949280"/>
              <a:chExt cx="720040" cy="180000"/>
            </a:xfrm>
          </p:grpSpPr>
          <p:sp>
            <p:nvSpPr>
              <p:cNvPr id="411" name="正方形/長方形 410"/>
              <p:cNvSpPr/>
              <p:nvPr/>
            </p:nvSpPr>
            <p:spPr>
              <a:xfrm>
                <a:off x="118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2" name="正方形/長方形 411"/>
              <p:cNvSpPr/>
              <p:nvPr/>
            </p:nvSpPr>
            <p:spPr>
              <a:xfrm>
                <a:off x="136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3" name="正方形/長方形 412"/>
              <p:cNvSpPr/>
              <p:nvPr/>
            </p:nvSpPr>
            <p:spPr>
              <a:xfrm>
                <a:off x="154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4" name="正方形/長方形 413"/>
              <p:cNvSpPr/>
              <p:nvPr/>
            </p:nvSpPr>
            <p:spPr>
              <a:xfrm>
                <a:off x="172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58" name="グループ化 119"/>
          <p:cNvGrpSpPr/>
          <p:nvPr/>
        </p:nvGrpSpPr>
        <p:grpSpPr>
          <a:xfrm>
            <a:off x="899592" y="4610745"/>
            <a:ext cx="720040" cy="721544"/>
            <a:chOff x="1187624" y="5733256"/>
            <a:chExt cx="720040" cy="721544"/>
          </a:xfrm>
        </p:grpSpPr>
        <p:grpSp>
          <p:nvGrpSpPr>
            <p:cNvPr id="159" name="グループ化 102"/>
            <p:cNvGrpSpPr/>
            <p:nvPr/>
          </p:nvGrpSpPr>
          <p:grpSpPr>
            <a:xfrm>
              <a:off x="1187624" y="5914800"/>
              <a:ext cx="720040" cy="180000"/>
              <a:chOff x="1187624" y="5949280"/>
              <a:chExt cx="720040" cy="180000"/>
            </a:xfrm>
          </p:grpSpPr>
          <p:sp>
            <p:nvSpPr>
              <p:cNvPr id="444" name="正方形/長方形 443"/>
              <p:cNvSpPr/>
              <p:nvPr/>
            </p:nvSpPr>
            <p:spPr>
              <a:xfrm>
                <a:off x="118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5" name="正方形/長方形 444"/>
              <p:cNvSpPr/>
              <p:nvPr/>
            </p:nvSpPr>
            <p:spPr>
              <a:xfrm>
                <a:off x="136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6" name="正方形/長方形 445"/>
              <p:cNvSpPr/>
              <p:nvPr/>
            </p:nvSpPr>
            <p:spPr>
              <a:xfrm>
                <a:off x="154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7" name="正方形/長方形 446"/>
              <p:cNvSpPr/>
              <p:nvPr/>
            </p:nvSpPr>
            <p:spPr>
              <a:xfrm>
                <a:off x="172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0" name="グループ化 103"/>
            <p:cNvGrpSpPr/>
            <p:nvPr/>
          </p:nvGrpSpPr>
          <p:grpSpPr>
            <a:xfrm>
              <a:off x="1187624" y="6094800"/>
              <a:ext cx="720040" cy="180000"/>
              <a:chOff x="1187624" y="5949280"/>
              <a:chExt cx="720040" cy="180000"/>
            </a:xfrm>
          </p:grpSpPr>
          <p:sp>
            <p:nvSpPr>
              <p:cNvPr id="440" name="正方形/長方形 439"/>
              <p:cNvSpPr/>
              <p:nvPr/>
            </p:nvSpPr>
            <p:spPr>
              <a:xfrm>
                <a:off x="118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1" name="正方形/長方形 440"/>
              <p:cNvSpPr/>
              <p:nvPr/>
            </p:nvSpPr>
            <p:spPr>
              <a:xfrm>
                <a:off x="136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2" name="正方形/長方形 441"/>
              <p:cNvSpPr/>
              <p:nvPr/>
            </p:nvSpPr>
            <p:spPr>
              <a:xfrm>
                <a:off x="154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3" name="正方形/長方形 442"/>
              <p:cNvSpPr/>
              <p:nvPr/>
            </p:nvSpPr>
            <p:spPr>
              <a:xfrm>
                <a:off x="172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1" name="グループ化 108"/>
            <p:cNvGrpSpPr/>
            <p:nvPr/>
          </p:nvGrpSpPr>
          <p:grpSpPr>
            <a:xfrm>
              <a:off x="1187624" y="6274800"/>
              <a:ext cx="720040" cy="180000"/>
              <a:chOff x="1187624" y="5949280"/>
              <a:chExt cx="720040" cy="180000"/>
            </a:xfrm>
          </p:grpSpPr>
          <p:sp>
            <p:nvSpPr>
              <p:cNvPr id="436" name="正方形/長方形 435"/>
              <p:cNvSpPr/>
              <p:nvPr/>
            </p:nvSpPr>
            <p:spPr>
              <a:xfrm>
                <a:off x="118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7" name="正方形/長方形 436"/>
              <p:cNvSpPr/>
              <p:nvPr/>
            </p:nvSpPr>
            <p:spPr>
              <a:xfrm>
                <a:off x="136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8" name="正方形/長方形 437"/>
              <p:cNvSpPr/>
              <p:nvPr/>
            </p:nvSpPr>
            <p:spPr>
              <a:xfrm>
                <a:off x="154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9" name="正方形/長方形 438"/>
              <p:cNvSpPr/>
              <p:nvPr/>
            </p:nvSpPr>
            <p:spPr>
              <a:xfrm>
                <a:off x="172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2" name="グループ化 113"/>
            <p:cNvGrpSpPr/>
            <p:nvPr/>
          </p:nvGrpSpPr>
          <p:grpSpPr>
            <a:xfrm>
              <a:off x="1187624" y="5733256"/>
              <a:ext cx="720040" cy="180000"/>
              <a:chOff x="1187624" y="5949280"/>
              <a:chExt cx="720040" cy="180000"/>
            </a:xfrm>
          </p:grpSpPr>
          <p:sp>
            <p:nvSpPr>
              <p:cNvPr id="432" name="正方形/長方形 431"/>
              <p:cNvSpPr/>
              <p:nvPr/>
            </p:nvSpPr>
            <p:spPr>
              <a:xfrm>
                <a:off x="118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3" name="正方形/長方形 432"/>
              <p:cNvSpPr/>
              <p:nvPr/>
            </p:nvSpPr>
            <p:spPr>
              <a:xfrm>
                <a:off x="136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4" name="正方形/長方形 433"/>
              <p:cNvSpPr/>
              <p:nvPr/>
            </p:nvSpPr>
            <p:spPr>
              <a:xfrm>
                <a:off x="154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5" name="正方形/長方形 434"/>
              <p:cNvSpPr/>
              <p:nvPr/>
            </p:nvSpPr>
            <p:spPr>
              <a:xfrm>
                <a:off x="172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44624"/>
            <a:ext cx="9144000" cy="646331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Goal of </a:t>
            </a:r>
            <a:r>
              <a:rPr lang="en-US" altLang="ja-JP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SuFAIFS</a:t>
            </a:r>
            <a:endParaRPr kumimoji="1" lang="ja-JP" alt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35596" y="764704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Allows a flexible selection of regions for spectroscopy among the 2D array of available </a:t>
            </a:r>
            <a:r>
              <a:rPr lang="en-US" altLang="ja-JP" sz="2400" dirty="0" err="1" smtClean="0"/>
              <a:t>spaxels</a:t>
            </a:r>
            <a:r>
              <a:rPr lang="en-US" altLang="ja-JP" sz="2400" dirty="0" smtClean="0"/>
              <a:t> on a focal plane, given a limitation in multiplicity of spectrograph(s).</a:t>
            </a:r>
            <a:endParaRPr kumimoji="1" lang="ja-JP" altLang="en-US" sz="2400" dirty="0"/>
          </a:p>
        </p:txBody>
      </p:sp>
      <p:grpSp>
        <p:nvGrpSpPr>
          <p:cNvPr id="2" name="グループ化 49"/>
          <p:cNvGrpSpPr/>
          <p:nvPr/>
        </p:nvGrpSpPr>
        <p:grpSpPr>
          <a:xfrm>
            <a:off x="720000" y="2348880"/>
            <a:ext cx="3240360" cy="3240360"/>
            <a:chOff x="683568" y="2348880"/>
            <a:chExt cx="3240360" cy="3240360"/>
          </a:xfrm>
        </p:grpSpPr>
        <p:sp>
          <p:nvSpPr>
            <p:cNvPr id="6" name="正方形/長方形 5"/>
            <p:cNvSpPr/>
            <p:nvPr/>
          </p:nvSpPr>
          <p:spPr>
            <a:xfrm>
              <a:off x="683928" y="2348880"/>
              <a:ext cx="3240000" cy="3240000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noFill/>
              </a:endParaRPr>
            </a:p>
          </p:txBody>
        </p:sp>
        <p:grpSp>
          <p:nvGrpSpPr>
            <p:cNvPr id="3" name="グループ化 48"/>
            <p:cNvGrpSpPr/>
            <p:nvPr/>
          </p:nvGrpSpPr>
          <p:grpSpPr>
            <a:xfrm>
              <a:off x="683568" y="2348880"/>
              <a:ext cx="3240360" cy="3240360"/>
              <a:chOff x="4211960" y="2348880"/>
              <a:chExt cx="3240360" cy="3240360"/>
            </a:xfrm>
          </p:grpSpPr>
          <p:grpSp>
            <p:nvGrpSpPr>
              <p:cNvPr id="7" name="グループ化 27"/>
              <p:cNvGrpSpPr/>
              <p:nvPr/>
            </p:nvGrpSpPr>
            <p:grpSpPr>
              <a:xfrm>
                <a:off x="4211960" y="2348880"/>
                <a:ext cx="3240000" cy="3240360"/>
                <a:chOff x="4211960" y="2348880"/>
                <a:chExt cx="3240000" cy="3240360"/>
              </a:xfrm>
            </p:grpSpPr>
            <p:cxnSp>
              <p:nvCxnSpPr>
                <p:cNvPr id="8" name="直線コネクタ 7"/>
                <p:cNvCxnSpPr/>
                <p:nvPr/>
              </p:nvCxnSpPr>
              <p:spPr>
                <a:xfrm>
                  <a:off x="4211960" y="234888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直線コネクタ 8"/>
                <p:cNvCxnSpPr/>
                <p:nvPr/>
              </p:nvCxnSpPr>
              <p:spPr>
                <a:xfrm>
                  <a:off x="4211960" y="253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線コネクタ 9"/>
                <p:cNvCxnSpPr/>
                <p:nvPr/>
              </p:nvCxnSpPr>
              <p:spPr>
                <a:xfrm>
                  <a:off x="4211960" y="271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線コネクタ 10"/>
                <p:cNvCxnSpPr/>
                <p:nvPr/>
              </p:nvCxnSpPr>
              <p:spPr>
                <a:xfrm>
                  <a:off x="4211960" y="289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線コネクタ 11"/>
                <p:cNvCxnSpPr/>
                <p:nvPr/>
              </p:nvCxnSpPr>
              <p:spPr>
                <a:xfrm>
                  <a:off x="4211960" y="325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線コネクタ 12"/>
                <p:cNvCxnSpPr/>
                <p:nvPr/>
              </p:nvCxnSpPr>
              <p:spPr>
                <a:xfrm>
                  <a:off x="4211960" y="307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線コネクタ 13"/>
                <p:cNvCxnSpPr/>
                <p:nvPr/>
              </p:nvCxnSpPr>
              <p:spPr>
                <a:xfrm>
                  <a:off x="4211960" y="343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線コネクタ 14"/>
                <p:cNvCxnSpPr/>
                <p:nvPr/>
              </p:nvCxnSpPr>
              <p:spPr>
                <a:xfrm>
                  <a:off x="4211960" y="361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線コネクタ 15"/>
                <p:cNvCxnSpPr/>
                <p:nvPr/>
              </p:nvCxnSpPr>
              <p:spPr>
                <a:xfrm>
                  <a:off x="4211960" y="397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線コネクタ 16"/>
                <p:cNvCxnSpPr/>
                <p:nvPr/>
              </p:nvCxnSpPr>
              <p:spPr>
                <a:xfrm>
                  <a:off x="4211960" y="378904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線コネクタ 17"/>
                <p:cNvCxnSpPr/>
                <p:nvPr/>
              </p:nvCxnSpPr>
              <p:spPr>
                <a:xfrm>
                  <a:off x="4211960" y="414908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線コネクタ 18"/>
                <p:cNvCxnSpPr/>
                <p:nvPr/>
              </p:nvCxnSpPr>
              <p:spPr>
                <a:xfrm>
                  <a:off x="4211960" y="433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線コネクタ 19"/>
                <p:cNvCxnSpPr/>
                <p:nvPr/>
              </p:nvCxnSpPr>
              <p:spPr>
                <a:xfrm>
                  <a:off x="4211960" y="451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線コネクタ 20"/>
                <p:cNvCxnSpPr/>
                <p:nvPr/>
              </p:nvCxnSpPr>
              <p:spPr>
                <a:xfrm>
                  <a:off x="4211960" y="469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線コネクタ 22"/>
                <p:cNvCxnSpPr/>
                <p:nvPr/>
              </p:nvCxnSpPr>
              <p:spPr>
                <a:xfrm>
                  <a:off x="4211960" y="487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線コネクタ 23"/>
                <p:cNvCxnSpPr/>
                <p:nvPr/>
              </p:nvCxnSpPr>
              <p:spPr>
                <a:xfrm>
                  <a:off x="4211960" y="505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線コネクタ 24"/>
                <p:cNvCxnSpPr/>
                <p:nvPr/>
              </p:nvCxnSpPr>
              <p:spPr>
                <a:xfrm>
                  <a:off x="4211960" y="523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線コネクタ 25"/>
                <p:cNvCxnSpPr/>
                <p:nvPr/>
              </p:nvCxnSpPr>
              <p:spPr>
                <a:xfrm>
                  <a:off x="4211960" y="541080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線コネクタ 26"/>
                <p:cNvCxnSpPr/>
                <p:nvPr/>
              </p:nvCxnSpPr>
              <p:spPr>
                <a:xfrm>
                  <a:off x="4211960" y="558924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グループ化 28"/>
              <p:cNvGrpSpPr/>
              <p:nvPr/>
            </p:nvGrpSpPr>
            <p:grpSpPr>
              <a:xfrm rot="5400000">
                <a:off x="4212140" y="2349060"/>
                <a:ext cx="3240000" cy="3240360"/>
                <a:chOff x="4211960" y="2348880"/>
                <a:chExt cx="3240000" cy="3240360"/>
              </a:xfrm>
            </p:grpSpPr>
            <p:cxnSp>
              <p:nvCxnSpPr>
                <p:cNvPr id="30" name="直線コネクタ 29"/>
                <p:cNvCxnSpPr/>
                <p:nvPr/>
              </p:nvCxnSpPr>
              <p:spPr>
                <a:xfrm>
                  <a:off x="4211960" y="234888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線コネクタ 30"/>
                <p:cNvCxnSpPr/>
                <p:nvPr/>
              </p:nvCxnSpPr>
              <p:spPr>
                <a:xfrm>
                  <a:off x="4211960" y="253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線コネクタ 31"/>
                <p:cNvCxnSpPr/>
                <p:nvPr/>
              </p:nvCxnSpPr>
              <p:spPr>
                <a:xfrm>
                  <a:off x="4211960" y="271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線コネクタ 32"/>
                <p:cNvCxnSpPr/>
                <p:nvPr/>
              </p:nvCxnSpPr>
              <p:spPr>
                <a:xfrm>
                  <a:off x="4211960" y="289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線コネクタ 33"/>
                <p:cNvCxnSpPr/>
                <p:nvPr/>
              </p:nvCxnSpPr>
              <p:spPr>
                <a:xfrm>
                  <a:off x="4211960" y="325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線コネクタ 34"/>
                <p:cNvCxnSpPr/>
                <p:nvPr/>
              </p:nvCxnSpPr>
              <p:spPr>
                <a:xfrm>
                  <a:off x="4211960" y="307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線コネクタ 35"/>
                <p:cNvCxnSpPr/>
                <p:nvPr/>
              </p:nvCxnSpPr>
              <p:spPr>
                <a:xfrm>
                  <a:off x="4211960" y="343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線コネクタ 36"/>
                <p:cNvCxnSpPr/>
                <p:nvPr/>
              </p:nvCxnSpPr>
              <p:spPr>
                <a:xfrm>
                  <a:off x="4211960" y="361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線コネクタ 37"/>
                <p:cNvCxnSpPr/>
                <p:nvPr/>
              </p:nvCxnSpPr>
              <p:spPr>
                <a:xfrm>
                  <a:off x="4211960" y="397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線コネクタ 38"/>
                <p:cNvCxnSpPr/>
                <p:nvPr/>
              </p:nvCxnSpPr>
              <p:spPr>
                <a:xfrm>
                  <a:off x="4211960" y="378904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線コネクタ 39"/>
                <p:cNvCxnSpPr/>
                <p:nvPr/>
              </p:nvCxnSpPr>
              <p:spPr>
                <a:xfrm>
                  <a:off x="4211960" y="414908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線コネクタ 40"/>
                <p:cNvCxnSpPr/>
                <p:nvPr/>
              </p:nvCxnSpPr>
              <p:spPr>
                <a:xfrm>
                  <a:off x="4211960" y="433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線コネクタ 41"/>
                <p:cNvCxnSpPr/>
                <p:nvPr/>
              </p:nvCxnSpPr>
              <p:spPr>
                <a:xfrm>
                  <a:off x="4211960" y="451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線コネクタ 42"/>
                <p:cNvCxnSpPr/>
                <p:nvPr/>
              </p:nvCxnSpPr>
              <p:spPr>
                <a:xfrm>
                  <a:off x="4211960" y="469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線コネクタ 43"/>
                <p:cNvCxnSpPr/>
                <p:nvPr/>
              </p:nvCxnSpPr>
              <p:spPr>
                <a:xfrm>
                  <a:off x="4211960" y="487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線コネクタ 44"/>
                <p:cNvCxnSpPr/>
                <p:nvPr/>
              </p:nvCxnSpPr>
              <p:spPr>
                <a:xfrm>
                  <a:off x="4211960" y="505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線コネクタ 45"/>
                <p:cNvCxnSpPr/>
                <p:nvPr/>
              </p:nvCxnSpPr>
              <p:spPr>
                <a:xfrm>
                  <a:off x="4211960" y="523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線コネクタ 46"/>
                <p:cNvCxnSpPr/>
                <p:nvPr/>
              </p:nvCxnSpPr>
              <p:spPr>
                <a:xfrm>
                  <a:off x="4211960" y="541080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線コネクタ 47"/>
                <p:cNvCxnSpPr/>
                <p:nvPr/>
              </p:nvCxnSpPr>
              <p:spPr>
                <a:xfrm>
                  <a:off x="4211960" y="558924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8" name="グループ化 50"/>
          <p:cNvGrpSpPr/>
          <p:nvPr/>
        </p:nvGrpSpPr>
        <p:grpSpPr>
          <a:xfrm>
            <a:off x="5220000" y="2348880"/>
            <a:ext cx="3240360" cy="3240360"/>
            <a:chOff x="683568" y="2348880"/>
            <a:chExt cx="3240360" cy="3240360"/>
          </a:xfrm>
        </p:grpSpPr>
        <p:sp>
          <p:nvSpPr>
            <p:cNvPr id="52" name="正方形/長方形 51"/>
            <p:cNvSpPr/>
            <p:nvPr/>
          </p:nvSpPr>
          <p:spPr>
            <a:xfrm>
              <a:off x="683928" y="2348880"/>
              <a:ext cx="3240000" cy="3240000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noFill/>
              </a:endParaRPr>
            </a:p>
          </p:txBody>
        </p:sp>
        <p:grpSp>
          <p:nvGrpSpPr>
            <p:cNvPr id="29" name="グループ化 48"/>
            <p:cNvGrpSpPr/>
            <p:nvPr/>
          </p:nvGrpSpPr>
          <p:grpSpPr>
            <a:xfrm>
              <a:off x="683568" y="2348880"/>
              <a:ext cx="3240360" cy="3240360"/>
              <a:chOff x="4211960" y="2348880"/>
              <a:chExt cx="3240360" cy="3240360"/>
            </a:xfrm>
          </p:grpSpPr>
          <p:grpSp>
            <p:nvGrpSpPr>
              <p:cNvPr id="225" name="グループ化 27"/>
              <p:cNvGrpSpPr/>
              <p:nvPr/>
            </p:nvGrpSpPr>
            <p:grpSpPr>
              <a:xfrm>
                <a:off x="4211960" y="2348880"/>
                <a:ext cx="3240000" cy="3240360"/>
                <a:chOff x="4211960" y="2348880"/>
                <a:chExt cx="3240000" cy="3240360"/>
              </a:xfrm>
            </p:grpSpPr>
            <p:cxnSp>
              <p:nvCxnSpPr>
                <p:cNvPr id="75" name="直線コネクタ 74"/>
                <p:cNvCxnSpPr/>
                <p:nvPr/>
              </p:nvCxnSpPr>
              <p:spPr>
                <a:xfrm>
                  <a:off x="4211960" y="234888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線コネクタ 75"/>
                <p:cNvCxnSpPr/>
                <p:nvPr/>
              </p:nvCxnSpPr>
              <p:spPr>
                <a:xfrm>
                  <a:off x="4211960" y="253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線コネクタ 76"/>
                <p:cNvCxnSpPr/>
                <p:nvPr/>
              </p:nvCxnSpPr>
              <p:spPr>
                <a:xfrm>
                  <a:off x="4211960" y="271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線コネクタ 77"/>
                <p:cNvCxnSpPr/>
                <p:nvPr/>
              </p:nvCxnSpPr>
              <p:spPr>
                <a:xfrm>
                  <a:off x="4211960" y="289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線コネクタ 78"/>
                <p:cNvCxnSpPr/>
                <p:nvPr/>
              </p:nvCxnSpPr>
              <p:spPr>
                <a:xfrm>
                  <a:off x="4211960" y="325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線コネクタ 79"/>
                <p:cNvCxnSpPr/>
                <p:nvPr/>
              </p:nvCxnSpPr>
              <p:spPr>
                <a:xfrm>
                  <a:off x="4211960" y="307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線コネクタ 80"/>
                <p:cNvCxnSpPr/>
                <p:nvPr/>
              </p:nvCxnSpPr>
              <p:spPr>
                <a:xfrm>
                  <a:off x="4211960" y="343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線コネクタ 81"/>
                <p:cNvCxnSpPr/>
                <p:nvPr/>
              </p:nvCxnSpPr>
              <p:spPr>
                <a:xfrm>
                  <a:off x="4211960" y="361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線コネクタ 82"/>
                <p:cNvCxnSpPr/>
                <p:nvPr/>
              </p:nvCxnSpPr>
              <p:spPr>
                <a:xfrm>
                  <a:off x="4211960" y="397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線コネクタ 83"/>
                <p:cNvCxnSpPr/>
                <p:nvPr/>
              </p:nvCxnSpPr>
              <p:spPr>
                <a:xfrm>
                  <a:off x="4211960" y="378904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線コネクタ 84"/>
                <p:cNvCxnSpPr/>
                <p:nvPr/>
              </p:nvCxnSpPr>
              <p:spPr>
                <a:xfrm>
                  <a:off x="4211960" y="414908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線コネクタ 85"/>
                <p:cNvCxnSpPr/>
                <p:nvPr/>
              </p:nvCxnSpPr>
              <p:spPr>
                <a:xfrm>
                  <a:off x="4211960" y="433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線コネクタ 86"/>
                <p:cNvCxnSpPr/>
                <p:nvPr/>
              </p:nvCxnSpPr>
              <p:spPr>
                <a:xfrm>
                  <a:off x="4211960" y="451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線コネクタ 87"/>
                <p:cNvCxnSpPr/>
                <p:nvPr/>
              </p:nvCxnSpPr>
              <p:spPr>
                <a:xfrm>
                  <a:off x="4211960" y="469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線コネクタ 88"/>
                <p:cNvCxnSpPr/>
                <p:nvPr/>
              </p:nvCxnSpPr>
              <p:spPr>
                <a:xfrm>
                  <a:off x="4211960" y="487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線コネクタ 89"/>
                <p:cNvCxnSpPr/>
                <p:nvPr/>
              </p:nvCxnSpPr>
              <p:spPr>
                <a:xfrm>
                  <a:off x="4211960" y="505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線コネクタ 90"/>
                <p:cNvCxnSpPr/>
                <p:nvPr/>
              </p:nvCxnSpPr>
              <p:spPr>
                <a:xfrm>
                  <a:off x="4211960" y="523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線コネクタ 91"/>
                <p:cNvCxnSpPr/>
                <p:nvPr/>
              </p:nvCxnSpPr>
              <p:spPr>
                <a:xfrm>
                  <a:off x="4211960" y="541080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直線コネクタ 92"/>
                <p:cNvCxnSpPr/>
                <p:nvPr/>
              </p:nvCxnSpPr>
              <p:spPr>
                <a:xfrm>
                  <a:off x="4211960" y="558924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6" name="グループ化 28"/>
              <p:cNvGrpSpPr/>
              <p:nvPr/>
            </p:nvGrpSpPr>
            <p:grpSpPr>
              <a:xfrm rot="5400000">
                <a:off x="4212140" y="2349060"/>
                <a:ext cx="3240000" cy="3240360"/>
                <a:chOff x="4211960" y="2348880"/>
                <a:chExt cx="3240000" cy="3240360"/>
              </a:xfrm>
            </p:grpSpPr>
            <p:cxnSp>
              <p:nvCxnSpPr>
                <p:cNvPr id="56" name="直線コネクタ 55"/>
                <p:cNvCxnSpPr/>
                <p:nvPr/>
              </p:nvCxnSpPr>
              <p:spPr>
                <a:xfrm>
                  <a:off x="4211960" y="234888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線コネクタ 56"/>
                <p:cNvCxnSpPr/>
                <p:nvPr/>
              </p:nvCxnSpPr>
              <p:spPr>
                <a:xfrm>
                  <a:off x="4211960" y="253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線コネクタ 57"/>
                <p:cNvCxnSpPr/>
                <p:nvPr/>
              </p:nvCxnSpPr>
              <p:spPr>
                <a:xfrm>
                  <a:off x="4211960" y="271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線コネクタ 58"/>
                <p:cNvCxnSpPr/>
                <p:nvPr/>
              </p:nvCxnSpPr>
              <p:spPr>
                <a:xfrm>
                  <a:off x="4211960" y="289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線コネクタ 59"/>
                <p:cNvCxnSpPr/>
                <p:nvPr/>
              </p:nvCxnSpPr>
              <p:spPr>
                <a:xfrm>
                  <a:off x="4211960" y="325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線コネクタ 60"/>
                <p:cNvCxnSpPr/>
                <p:nvPr/>
              </p:nvCxnSpPr>
              <p:spPr>
                <a:xfrm>
                  <a:off x="4211960" y="307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線コネクタ 61"/>
                <p:cNvCxnSpPr/>
                <p:nvPr/>
              </p:nvCxnSpPr>
              <p:spPr>
                <a:xfrm>
                  <a:off x="4211960" y="343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線コネクタ 62"/>
                <p:cNvCxnSpPr/>
                <p:nvPr/>
              </p:nvCxnSpPr>
              <p:spPr>
                <a:xfrm>
                  <a:off x="4211960" y="361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線コネクタ 63"/>
                <p:cNvCxnSpPr/>
                <p:nvPr/>
              </p:nvCxnSpPr>
              <p:spPr>
                <a:xfrm>
                  <a:off x="4211960" y="397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線コネクタ 64"/>
                <p:cNvCxnSpPr/>
                <p:nvPr/>
              </p:nvCxnSpPr>
              <p:spPr>
                <a:xfrm>
                  <a:off x="4211960" y="378904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線コネクタ 65"/>
                <p:cNvCxnSpPr/>
                <p:nvPr/>
              </p:nvCxnSpPr>
              <p:spPr>
                <a:xfrm>
                  <a:off x="4211960" y="414908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線コネクタ 66"/>
                <p:cNvCxnSpPr/>
                <p:nvPr/>
              </p:nvCxnSpPr>
              <p:spPr>
                <a:xfrm>
                  <a:off x="4211960" y="433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線コネクタ 67"/>
                <p:cNvCxnSpPr/>
                <p:nvPr/>
              </p:nvCxnSpPr>
              <p:spPr>
                <a:xfrm>
                  <a:off x="4211960" y="451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線コネクタ 68"/>
                <p:cNvCxnSpPr/>
                <p:nvPr/>
              </p:nvCxnSpPr>
              <p:spPr>
                <a:xfrm>
                  <a:off x="4211960" y="469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線コネクタ 69"/>
                <p:cNvCxnSpPr/>
                <p:nvPr/>
              </p:nvCxnSpPr>
              <p:spPr>
                <a:xfrm>
                  <a:off x="4211960" y="487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線コネクタ 70"/>
                <p:cNvCxnSpPr/>
                <p:nvPr/>
              </p:nvCxnSpPr>
              <p:spPr>
                <a:xfrm>
                  <a:off x="4211960" y="505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線コネクタ 71"/>
                <p:cNvCxnSpPr/>
                <p:nvPr/>
              </p:nvCxnSpPr>
              <p:spPr>
                <a:xfrm>
                  <a:off x="4211960" y="523076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線コネクタ 72"/>
                <p:cNvCxnSpPr/>
                <p:nvPr/>
              </p:nvCxnSpPr>
              <p:spPr>
                <a:xfrm>
                  <a:off x="4211960" y="541080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線コネクタ 73"/>
                <p:cNvCxnSpPr/>
                <p:nvPr/>
              </p:nvCxnSpPr>
              <p:spPr>
                <a:xfrm>
                  <a:off x="4211960" y="5589240"/>
                  <a:ext cx="32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94" name="テキスト ボックス 93"/>
          <p:cNvSpPr txBox="1"/>
          <p:nvPr/>
        </p:nvSpPr>
        <p:spPr>
          <a:xfrm>
            <a:off x="791580" y="188721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i="1" dirty="0" smtClean="0">
                <a:solidFill>
                  <a:srgbClr val="FF0000"/>
                </a:solidFill>
              </a:rPr>
              <a:t>E.g. Number of </a:t>
            </a:r>
            <a:r>
              <a:rPr lang="en-US" altLang="ja-JP" sz="2400" i="1" dirty="0" err="1" smtClean="0">
                <a:solidFill>
                  <a:srgbClr val="FF0000"/>
                </a:solidFill>
              </a:rPr>
              <a:t>spaxels</a:t>
            </a:r>
            <a:r>
              <a:rPr lang="en-US" altLang="ja-JP" sz="2400" i="1" dirty="0" smtClean="0">
                <a:solidFill>
                  <a:srgbClr val="FF0000"/>
                </a:solidFill>
              </a:rPr>
              <a:t> to be routed  to spectrographs = 64.</a:t>
            </a:r>
            <a:endParaRPr kumimoji="1" lang="ja-JP" altLang="en-US" sz="2400" i="1" dirty="0">
              <a:solidFill>
                <a:srgbClr val="FF0000"/>
              </a:solidFill>
            </a:endParaRPr>
          </a:p>
        </p:txBody>
      </p:sp>
      <p:grpSp>
        <p:nvGrpSpPr>
          <p:cNvPr id="227" name="グループ化 118"/>
          <p:cNvGrpSpPr/>
          <p:nvPr/>
        </p:nvGrpSpPr>
        <p:grpSpPr>
          <a:xfrm>
            <a:off x="1260000" y="2348880"/>
            <a:ext cx="720040" cy="721544"/>
            <a:chOff x="1187624" y="5733256"/>
            <a:chExt cx="720040" cy="721544"/>
          </a:xfrm>
        </p:grpSpPr>
        <p:grpSp>
          <p:nvGrpSpPr>
            <p:cNvPr id="228" name="グループ化 102"/>
            <p:cNvGrpSpPr/>
            <p:nvPr/>
          </p:nvGrpSpPr>
          <p:grpSpPr>
            <a:xfrm>
              <a:off x="1187624" y="5914800"/>
              <a:ext cx="720040" cy="180000"/>
              <a:chOff x="1187624" y="5949280"/>
              <a:chExt cx="720040" cy="180000"/>
            </a:xfrm>
          </p:grpSpPr>
          <p:sp>
            <p:nvSpPr>
              <p:cNvPr id="99" name="正方形/長方形 98"/>
              <p:cNvSpPr/>
              <p:nvPr/>
            </p:nvSpPr>
            <p:spPr>
              <a:xfrm>
                <a:off x="118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正方形/長方形 99"/>
              <p:cNvSpPr/>
              <p:nvPr/>
            </p:nvSpPr>
            <p:spPr>
              <a:xfrm>
                <a:off x="136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" name="正方形/長方形 100"/>
              <p:cNvSpPr/>
              <p:nvPr/>
            </p:nvSpPr>
            <p:spPr>
              <a:xfrm>
                <a:off x="154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正方形/長方形 101"/>
              <p:cNvSpPr/>
              <p:nvPr/>
            </p:nvSpPr>
            <p:spPr>
              <a:xfrm>
                <a:off x="172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9" name="グループ化 103"/>
            <p:cNvGrpSpPr/>
            <p:nvPr/>
          </p:nvGrpSpPr>
          <p:grpSpPr>
            <a:xfrm>
              <a:off x="1187624" y="6094800"/>
              <a:ext cx="720040" cy="180000"/>
              <a:chOff x="1187624" y="5949280"/>
              <a:chExt cx="720040" cy="180000"/>
            </a:xfrm>
          </p:grpSpPr>
          <p:sp>
            <p:nvSpPr>
              <p:cNvPr id="105" name="正方形/長方形 104"/>
              <p:cNvSpPr/>
              <p:nvPr/>
            </p:nvSpPr>
            <p:spPr>
              <a:xfrm>
                <a:off x="118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" name="正方形/長方形 105"/>
              <p:cNvSpPr/>
              <p:nvPr/>
            </p:nvSpPr>
            <p:spPr>
              <a:xfrm>
                <a:off x="136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" name="正方形/長方形 106"/>
              <p:cNvSpPr/>
              <p:nvPr/>
            </p:nvSpPr>
            <p:spPr>
              <a:xfrm>
                <a:off x="154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" name="正方形/長方形 107"/>
              <p:cNvSpPr/>
              <p:nvPr/>
            </p:nvSpPr>
            <p:spPr>
              <a:xfrm>
                <a:off x="172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46" name="グループ化 108"/>
            <p:cNvGrpSpPr/>
            <p:nvPr/>
          </p:nvGrpSpPr>
          <p:grpSpPr>
            <a:xfrm>
              <a:off x="1187624" y="6274800"/>
              <a:ext cx="720040" cy="180000"/>
              <a:chOff x="1187624" y="5949280"/>
              <a:chExt cx="720040" cy="180000"/>
            </a:xfrm>
          </p:grpSpPr>
          <p:sp>
            <p:nvSpPr>
              <p:cNvPr id="110" name="正方形/長方形 109"/>
              <p:cNvSpPr/>
              <p:nvPr/>
            </p:nvSpPr>
            <p:spPr>
              <a:xfrm>
                <a:off x="118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正方形/長方形 110"/>
              <p:cNvSpPr/>
              <p:nvPr/>
            </p:nvSpPr>
            <p:spPr>
              <a:xfrm>
                <a:off x="136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" name="正方形/長方形 111"/>
              <p:cNvSpPr/>
              <p:nvPr/>
            </p:nvSpPr>
            <p:spPr>
              <a:xfrm>
                <a:off x="154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" name="正方形/長方形 112"/>
              <p:cNvSpPr/>
              <p:nvPr/>
            </p:nvSpPr>
            <p:spPr>
              <a:xfrm>
                <a:off x="172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47" name="グループ化 113"/>
            <p:cNvGrpSpPr/>
            <p:nvPr/>
          </p:nvGrpSpPr>
          <p:grpSpPr>
            <a:xfrm>
              <a:off x="1187624" y="5733256"/>
              <a:ext cx="720040" cy="180000"/>
              <a:chOff x="1187624" y="5949280"/>
              <a:chExt cx="720040" cy="180000"/>
            </a:xfrm>
          </p:grpSpPr>
          <p:sp>
            <p:nvSpPr>
              <p:cNvPr id="115" name="正方形/長方形 114"/>
              <p:cNvSpPr/>
              <p:nvPr/>
            </p:nvSpPr>
            <p:spPr>
              <a:xfrm>
                <a:off x="118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" name="正方形/長方形 115"/>
              <p:cNvSpPr/>
              <p:nvPr/>
            </p:nvSpPr>
            <p:spPr>
              <a:xfrm>
                <a:off x="136762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" name="正方形/長方形 116"/>
              <p:cNvSpPr/>
              <p:nvPr/>
            </p:nvSpPr>
            <p:spPr>
              <a:xfrm>
                <a:off x="154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" name="正方形/長方形 117"/>
              <p:cNvSpPr/>
              <p:nvPr/>
            </p:nvSpPr>
            <p:spPr>
              <a:xfrm>
                <a:off x="1727664" y="5949280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249" name="グループ化 102"/>
          <p:cNvGrpSpPr/>
          <p:nvPr/>
        </p:nvGrpSpPr>
        <p:grpSpPr>
          <a:xfrm>
            <a:off x="3059872" y="4510424"/>
            <a:ext cx="720040" cy="180000"/>
            <a:chOff x="1187624" y="5949280"/>
            <a:chExt cx="720040" cy="180000"/>
          </a:xfrm>
        </p:grpSpPr>
        <p:sp>
          <p:nvSpPr>
            <p:cNvPr id="137" name="正方形/長方形 136"/>
            <p:cNvSpPr/>
            <p:nvPr/>
          </p:nvSpPr>
          <p:spPr>
            <a:xfrm>
              <a:off x="1187624" y="5949280"/>
              <a:ext cx="180000" cy="18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正方形/長方形 137"/>
            <p:cNvSpPr/>
            <p:nvPr/>
          </p:nvSpPr>
          <p:spPr>
            <a:xfrm>
              <a:off x="1367624" y="5949280"/>
              <a:ext cx="180000" cy="18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正方形/長方形 138"/>
            <p:cNvSpPr/>
            <p:nvPr/>
          </p:nvSpPr>
          <p:spPr>
            <a:xfrm>
              <a:off x="1547664" y="5949280"/>
              <a:ext cx="180000" cy="18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正方形/長方形 139"/>
            <p:cNvSpPr/>
            <p:nvPr/>
          </p:nvSpPr>
          <p:spPr>
            <a:xfrm>
              <a:off x="1727664" y="5949280"/>
              <a:ext cx="180000" cy="18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0" name="グループ化 103"/>
          <p:cNvGrpSpPr/>
          <p:nvPr/>
        </p:nvGrpSpPr>
        <p:grpSpPr>
          <a:xfrm>
            <a:off x="3059872" y="4690424"/>
            <a:ext cx="720040" cy="180000"/>
            <a:chOff x="1187624" y="5949280"/>
            <a:chExt cx="720040" cy="180000"/>
          </a:xfrm>
        </p:grpSpPr>
        <p:sp>
          <p:nvSpPr>
            <p:cNvPr id="133" name="正方形/長方形 132"/>
            <p:cNvSpPr/>
            <p:nvPr/>
          </p:nvSpPr>
          <p:spPr>
            <a:xfrm>
              <a:off x="1187624" y="5949280"/>
              <a:ext cx="180000" cy="18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正方形/長方形 133"/>
            <p:cNvSpPr/>
            <p:nvPr/>
          </p:nvSpPr>
          <p:spPr>
            <a:xfrm>
              <a:off x="1367624" y="5949280"/>
              <a:ext cx="180000" cy="18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正方形/長方形 134"/>
            <p:cNvSpPr/>
            <p:nvPr/>
          </p:nvSpPr>
          <p:spPr>
            <a:xfrm>
              <a:off x="1547664" y="5949280"/>
              <a:ext cx="180000" cy="18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正方形/長方形 135"/>
            <p:cNvSpPr/>
            <p:nvPr/>
          </p:nvSpPr>
          <p:spPr>
            <a:xfrm>
              <a:off x="1727664" y="5949280"/>
              <a:ext cx="180000" cy="18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7" name="グループ化 108"/>
          <p:cNvGrpSpPr/>
          <p:nvPr/>
        </p:nvGrpSpPr>
        <p:grpSpPr>
          <a:xfrm>
            <a:off x="3059872" y="4870424"/>
            <a:ext cx="720040" cy="180000"/>
            <a:chOff x="1187624" y="5949280"/>
            <a:chExt cx="720040" cy="180000"/>
          </a:xfrm>
        </p:grpSpPr>
        <p:sp>
          <p:nvSpPr>
            <p:cNvPr id="129" name="正方形/長方形 128"/>
            <p:cNvSpPr/>
            <p:nvPr/>
          </p:nvSpPr>
          <p:spPr>
            <a:xfrm>
              <a:off x="1187624" y="5949280"/>
              <a:ext cx="180000" cy="18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正方形/長方形 129"/>
            <p:cNvSpPr/>
            <p:nvPr/>
          </p:nvSpPr>
          <p:spPr>
            <a:xfrm>
              <a:off x="1367624" y="5949280"/>
              <a:ext cx="180000" cy="18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正方形/長方形 130"/>
            <p:cNvSpPr/>
            <p:nvPr/>
          </p:nvSpPr>
          <p:spPr>
            <a:xfrm>
              <a:off x="1547664" y="5949280"/>
              <a:ext cx="180000" cy="18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正方形/長方形 131"/>
            <p:cNvSpPr/>
            <p:nvPr/>
          </p:nvSpPr>
          <p:spPr>
            <a:xfrm>
              <a:off x="1727664" y="5949280"/>
              <a:ext cx="180000" cy="18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5" name="正方形/長方形 124"/>
          <p:cNvSpPr/>
          <p:nvPr/>
        </p:nvSpPr>
        <p:spPr>
          <a:xfrm>
            <a:off x="2519792" y="3978000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正方形/長方形 125"/>
          <p:cNvSpPr/>
          <p:nvPr/>
        </p:nvSpPr>
        <p:spPr>
          <a:xfrm>
            <a:off x="2519792" y="4158000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正方形/長方形 126"/>
          <p:cNvSpPr/>
          <p:nvPr/>
        </p:nvSpPr>
        <p:spPr>
          <a:xfrm>
            <a:off x="3779912" y="4682753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正方形/長方形 127"/>
          <p:cNvSpPr/>
          <p:nvPr/>
        </p:nvSpPr>
        <p:spPr>
          <a:xfrm>
            <a:off x="2879832" y="4689160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正方形/長方形 159"/>
          <p:cNvSpPr/>
          <p:nvPr/>
        </p:nvSpPr>
        <p:spPr>
          <a:xfrm>
            <a:off x="2890840" y="3248744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正方形/長方形 160"/>
          <p:cNvSpPr/>
          <p:nvPr/>
        </p:nvSpPr>
        <p:spPr>
          <a:xfrm>
            <a:off x="3419872" y="3068960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正方形/長方形 156"/>
          <p:cNvSpPr/>
          <p:nvPr/>
        </p:nvSpPr>
        <p:spPr>
          <a:xfrm>
            <a:off x="3059832" y="2708920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正方形/長方形 149"/>
          <p:cNvSpPr/>
          <p:nvPr/>
        </p:nvSpPr>
        <p:spPr>
          <a:xfrm>
            <a:off x="3239832" y="3068960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正方形/長方形 150"/>
          <p:cNvSpPr/>
          <p:nvPr/>
        </p:nvSpPr>
        <p:spPr>
          <a:xfrm>
            <a:off x="3239832" y="2888960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正方形/長方形 151"/>
          <p:cNvSpPr/>
          <p:nvPr/>
        </p:nvSpPr>
        <p:spPr>
          <a:xfrm>
            <a:off x="3419872" y="2888960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正方形/長方形 152"/>
          <p:cNvSpPr/>
          <p:nvPr/>
        </p:nvSpPr>
        <p:spPr>
          <a:xfrm>
            <a:off x="3059832" y="2888960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正方形/長方形 157"/>
          <p:cNvSpPr/>
          <p:nvPr/>
        </p:nvSpPr>
        <p:spPr>
          <a:xfrm>
            <a:off x="2530800" y="3248744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正方形/長方形 158"/>
          <p:cNvSpPr/>
          <p:nvPr/>
        </p:nvSpPr>
        <p:spPr>
          <a:xfrm>
            <a:off x="2710800" y="3248744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正方形/長方形 153"/>
          <p:cNvSpPr/>
          <p:nvPr/>
        </p:nvSpPr>
        <p:spPr>
          <a:xfrm>
            <a:off x="2530800" y="3428744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正方形/長方形 154"/>
          <p:cNvSpPr/>
          <p:nvPr/>
        </p:nvSpPr>
        <p:spPr>
          <a:xfrm>
            <a:off x="2710800" y="3428744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正方形/長方形 155"/>
          <p:cNvSpPr/>
          <p:nvPr/>
        </p:nvSpPr>
        <p:spPr>
          <a:xfrm>
            <a:off x="2890840" y="3428744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正方形/長方形 145"/>
          <p:cNvSpPr/>
          <p:nvPr/>
        </p:nvSpPr>
        <p:spPr>
          <a:xfrm>
            <a:off x="2530800" y="3067200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正方形/長方形 146"/>
          <p:cNvSpPr/>
          <p:nvPr/>
        </p:nvSpPr>
        <p:spPr>
          <a:xfrm>
            <a:off x="2710800" y="3067200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正方形/長方形 147"/>
          <p:cNvSpPr/>
          <p:nvPr/>
        </p:nvSpPr>
        <p:spPr>
          <a:xfrm>
            <a:off x="2890840" y="3067200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正方形/長方形 148"/>
          <p:cNvSpPr/>
          <p:nvPr/>
        </p:nvSpPr>
        <p:spPr>
          <a:xfrm>
            <a:off x="3239832" y="2708920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正方形/長方形 178"/>
          <p:cNvSpPr/>
          <p:nvPr/>
        </p:nvSpPr>
        <p:spPr>
          <a:xfrm>
            <a:off x="1079632" y="4157960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正方形/長方形 179"/>
          <p:cNvSpPr/>
          <p:nvPr/>
        </p:nvSpPr>
        <p:spPr>
          <a:xfrm>
            <a:off x="1259632" y="4339504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正方形/長方形 180"/>
          <p:cNvSpPr/>
          <p:nvPr/>
        </p:nvSpPr>
        <p:spPr>
          <a:xfrm>
            <a:off x="1439672" y="4339504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正方形/長方形 181"/>
          <p:cNvSpPr/>
          <p:nvPr/>
        </p:nvSpPr>
        <p:spPr>
          <a:xfrm>
            <a:off x="1979712" y="4878040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正方形/長方形 174"/>
          <p:cNvSpPr/>
          <p:nvPr/>
        </p:nvSpPr>
        <p:spPr>
          <a:xfrm>
            <a:off x="1079632" y="4338000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正方形/長方形 175"/>
          <p:cNvSpPr/>
          <p:nvPr/>
        </p:nvSpPr>
        <p:spPr>
          <a:xfrm>
            <a:off x="1259632" y="4519504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正方形/長方形 176"/>
          <p:cNvSpPr/>
          <p:nvPr/>
        </p:nvSpPr>
        <p:spPr>
          <a:xfrm>
            <a:off x="1439672" y="4519504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正方形/長方形 177"/>
          <p:cNvSpPr/>
          <p:nvPr/>
        </p:nvSpPr>
        <p:spPr>
          <a:xfrm>
            <a:off x="1619672" y="4519504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正方形/長方形 170"/>
          <p:cNvSpPr/>
          <p:nvPr/>
        </p:nvSpPr>
        <p:spPr>
          <a:xfrm>
            <a:off x="1799712" y="4878040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正方形/長方形 171"/>
          <p:cNvSpPr/>
          <p:nvPr/>
        </p:nvSpPr>
        <p:spPr>
          <a:xfrm>
            <a:off x="1979712" y="4699504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正方形/長方形 172"/>
          <p:cNvSpPr/>
          <p:nvPr/>
        </p:nvSpPr>
        <p:spPr>
          <a:xfrm>
            <a:off x="1439672" y="4699504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正方形/長方形 173"/>
          <p:cNvSpPr/>
          <p:nvPr/>
        </p:nvSpPr>
        <p:spPr>
          <a:xfrm>
            <a:off x="1619672" y="4699504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正方形/長方形 166"/>
          <p:cNvSpPr/>
          <p:nvPr/>
        </p:nvSpPr>
        <p:spPr>
          <a:xfrm>
            <a:off x="1079632" y="3977960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正方形/長方形 167"/>
          <p:cNvSpPr/>
          <p:nvPr/>
        </p:nvSpPr>
        <p:spPr>
          <a:xfrm>
            <a:off x="1259632" y="4157960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正方形/長方形 168"/>
          <p:cNvSpPr/>
          <p:nvPr/>
        </p:nvSpPr>
        <p:spPr>
          <a:xfrm>
            <a:off x="2340000" y="4158000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正方形/長方形 169"/>
          <p:cNvSpPr/>
          <p:nvPr/>
        </p:nvSpPr>
        <p:spPr>
          <a:xfrm>
            <a:off x="1799712" y="4698040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正方形/長方形 199"/>
          <p:cNvSpPr/>
          <p:nvPr/>
        </p:nvSpPr>
        <p:spPr>
          <a:xfrm>
            <a:off x="6300232" y="3430424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正方形/長方形 200"/>
          <p:cNvSpPr/>
          <p:nvPr/>
        </p:nvSpPr>
        <p:spPr>
          <a:xfrm>
            <a:off x="6480232" y="3430424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正方形/長方形 201"/>
          <p:cNvSpPr/>
          <p:nvPr/>
        </p:nvSpPr>
        <p:spPr>
          <a:xfrm>
            <a:off x="6660272" y="3430424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正方形/長方形 202"/>
          <p:cNvSpPr/>
          <p:nvPr/>
        </p:nvSpPr>
        <p:spPr>
          <a:xfrm>
            <a:off x="6840272" y="3430424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正方形/長方形 195"/>
          <p:cNvSpPr/>
          <p:nvPr/>
        </p:nvSpPr>
        <p:spPr>
          <a:xfrm>
            <a:off x="6300232" y="3610424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正方形/長方形 196"/>
          <p:cNvSpPr/>
          <p:nvPr/>
        </p:nvSpPr>
        <p:spPr>
          <a:xfrm>
            <a:off x="6480232" y="3610424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/>
          <p:cNvSpPr/>
          <p:nvPr/>
        </p:nvSpPr>
        <p:spPr>
          <a:xfrm>
            <a:off x="6660272" y="3610424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正方形/長方形 198"/>
          <p:cNvSpPr/>
          <p:nvPr/>
        </p:nvSpPr>
        <p:spPr>
          <a:xfrm>
            <a:off x="6840272" y="3610424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正方形/長方形 191"/>
          <p:cNvSpPr/>
          <p:nvPr/>
        </p:nvSpPr>
        <p:spPr>
          <a:xfrm>
            <a:off x="6300232" y="3790424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正方形/長方形 192"/>
          <p:cNvSpPr/>
          <p:nvPr/>
        </p:nvSpPr>
        <p:spPr>
          <a:xfrm>
            <a:off x="6480232" y="3790424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正方形/長方形 193"/>
          <p:cNvSpPr/>
          <p:nvPr/>
        </p:nvSpPr>
        <p:spPr>
          <a:xfrm>
            <a:off x="6660272" y="3790424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正方形/長方形 194"/>
          <p:cNvSpPr/>
          <p:nvPr/>
        </p:nvSpPr>
        <p:spPr>
          <a:xfrm>
            <a:off x="6840272" y="3790424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正方形/長方形 187"/>
          <p:cNvSpPr/>
          <p:nvPr/>
        </p:nvSpPr>
        <p:spPr>
          <a:xfrm>
            <a:off x="6300232" y="3248880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正方形/長方形 188"/>
          <p:cNvSpPr/>
          <p:nvPr/>
        </p:nvSpPr>
        <p:spPr>
          <a:xfrm>
            <a:off x="6480232" y="3248880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正方形/長方形 189"/>
          <p:cNvSpPr/>
          <p:nvPr/>
        </p:nvSpPr>
        <p:spPr>
          <a:xfrm>
            <a:off x="6660272" y="3248880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正方形/長方形 190"/>
          <p:cNvSpPr/>
          <p:nvPr/>
        </p:nvSpPr>
        <p:spPr>
          <a:xfrm>
            <a:off x="6840272" y="3248880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正方形/長方形 220"/>
          <p:cNvSpPr/>
          <p:nvPr/>
        </p:nvSpPr>
        <p:spPr>
          <a:xfrm>
            <a:off x="7020272" y="3430424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正方形/長方形 221"/>
          <p:cNvSpPr/>
          <p:nvPr/>
        </p:nvSpPr>
        <p:spPr>
          <a:xfrm>
            <a:off x="7200272" y="3430424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正方形/長方形 222"/>
          <p:cNvSpPr/>
          <p:nvPr/>
        </p:nvSpPr>
        <p:spPr>
          <a:xfrm>
            <a:off x="7380312" y="3430424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正方形/長方形 223"/>
          <p:cNvSpPr/>
          <p:nvPr/>
        </p:nvSpPr>
        <p:spPr>
          <a:xfrm>
            <a:off x="7740352" y="3970800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正方形/長方形 216"/>
          <p:cNvSpPr/>
          <p:nvPr/>
        </p:nvSpPr>
        <p:spPr>
          <a:xfrm>
            <a:off x="7020272" y="3610424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217"/>
          <p:cNvSpPr/>
          <p:nvPr/>
        </p:nvSpPr>
        <p:spPr>
          <a:xfrm>
            <a:off x="7200272" y="3610424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正方形/長方形 218"/>
          <p:cNvSpPr/>
          <p:nvPr/>
        </p:nvSpPr>
        <p:spPr>
          <a:xfrm>
            <a:off x="7380312" y="3610424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正方形/長方形 219"/>
          <p:cNvSpPr/>
          <p:nvPr/>
        </p:nvSpPr>
        <p:spPr>
          <a:xfrm>
            <a:off x="7740352" y="4150800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正方形/長方形 212"/>
          <p:cNvSpPr/>
          <p:nvPr/>
        </p:nvSpPr>
        <p:spPr>
          <a:xfrm>
            <a:off x="7020272" y="3790424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正方形/長方形 213"/>
          <p:cNvSpPr/>
          <p:nvPr/>
        </p:nvSpPr>
        <p:spPr>
          <a:xfrm>
            <a:off x="7200272" y="3790424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正方形/長方形 214"/>
          <p:cNvSpPr/>
          <p:nvPr/>
        </p:nvSpPr>
        <p:spPr>
          <a:xfrm>
            <a:off x="7380312" y="3790424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正方形/長方形 215"/>
          <p:cNvSpPr/>
          <p:nvPr/>
        </p:nvSpPr>
        <p:spPr>
          <a:xfrm>
            <a:off x="7560312" y="3790424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正方形/長方形 208"/>
          <p:cNvSpPr/>
          <p:nvPr/>
        </p:nvSpPr>
        <p:spPr>
          <a:xfrm>
            <a:off x="7020272" y="3248880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209"/>
          <p:cNvSpPr/>
          <p:nvPr/>
        </p:nvSpPr>
        <p:spPr>
          <a:xfrm>
            <a:off x="7200272" y="3248880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正方形/長方形 210"/>
          <p:cNvSpPr/>
          <p:nvPr/>
        </p:nvSpPr>
        <p:spPr>
          <a:xfrm>
            <a:off x="7200312" y="4689160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正方形/長方形 211"/>
          <p:cNvSpPr/>
          <p:nvPr/>
        </p:nvSpPr>
        <p:spPr>
          <a:xfrm>
            <a:off x="6480232" y="3068960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正方形/長方形 241"/>
          <p:cNvSpPr/>
          <p:nvPr/>
        </p:nvSpPr>
        <p:spPr>
          <a:xfrm>
            <a:off x="7020272" y="4150424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正方形/長方形 242"/>
          <p:cNvSpPr/>
          <p:nvPr/>
        </p:nvSpPr>
        <p:spPr>
          <a:xfrm>
            <a:off x="7200272" y="4150424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正方形/長方形 243"/>
          <p:cNvSpPr/>
          <p:nvPr/>
        </p:nvSpPr>
        <p:spPr>
          <a:xfrm>
            <a:off x="7380312" y="4150424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正方形/長方形 244"/>
          <p:cNvSpPr/>
          <p:nvPr/>
        </p:nvSpPr>
        <p:spPr>
          <a:xfrm>
            <a:off x="7560312" y="4150424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正方形/長方形 237"/>
          <p:cNvSpPr/>
          <p:nvPr/>
        </p:nvSpPr>
        <p:spPr>
          <a:xfrm>
            <a:off x="7020272" y="4330424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正方形/長方形 238"/>
          <p:cNvSpPr/>
          <p:nvPr/>
        </p:nvSpPr>
        <p:spPr>
          <a:xfrm>
            <a:off x="7200272" y="4330424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正方形/長方形 239"/>
          <p:cNvSpPr/>
          <p:nvPr/>
        </p:nvSpPr>
        <p:spPr>
          <a:xfrm>
            <a:off x="7380312" y="4330424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正方形/長方形 240"/>
          <p:cNvSpPr/>
          <p:nvPr/>
        </p:nvSpPr>
        <p:spPr>
          <a:xfrm>
            <a:off x="7560312" y="4330424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正方形/長方形 233"/>
          <p:cNvSpPr/>
          <p:nvPr/>
        </p:nvSpPr>
        <p:spPr>
          <a:xfrm>
            <a:off x="7020272" y="4510424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正方形/長方形 234"/>
          <p:cNvSpPr/>
          <p:nvPr/>
        </p:nvSpPr>
        <p:spPr>
          <a:xfrm>
            <a:off x="7200272" y="4510424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正方形/長方形 235"/>
          <p:cNvSpPr/>
          <p:nvPr/>
        </p:nvSpPr>
        <p:spPr>
          <a:xfrm>
            <a:off x="7380312" y="4510424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正方形/長方形 236"/>
          <p:cNvSpPr/>
          <p:nvPr/>
        </p:nvSpPr>
        <p:spPr>
          <a:xfrm>
            <a:off x="7560312" y="4510424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正方形/長方形 229"/>
          <p:cNvSpPr/>
          <p:nvPr/>
        </p:nvSpPr>
        <p:spPr>
          <a:xfrm>
            <a:off x="7020272" y="3968880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正方形/長方形 230"/>
          <p:cNvSpPr/>
          <p:nvPr/>
        </p:nvSpPr>
        <p:spPr>
          <a:xfrm>
            <a:off x="7200272" y="3968880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正方形/長方形 231"/>
          <p:cNvSpPr/>
          <p:nvPr/>
        </p:nvSpPr>
        <p:spPr>
          <a:xfrm>
            <a:off x="7380312" y="3968880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/>
          <p:cNvSpPr/>
          <p:nvPr/>
        </p:nvSpPr>
        <p:spPr>
          <a:xfrm>
            <a:off x="7560312" y="3968880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正方形/長方形 262"/>
          <p:cNvSpPr/>
          <p:nvPr/>
        </p:nvSpPr>
        <p:spPr>
          <a:xfrm>
            <a:off x="6120192" y="3429040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正方形/長方形 263"/>
          <p:cNvSpPr/>
          <p:nvPr/>
        </p:nvSpPr>
        <p:spPr>
          <a:xfrm>
            <a:off x="6480232" y="4150424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正方形/長方形 264"/>
          <p:cNvSpPr/>
          <p:nvPr/>
        </p:nvSpPr>
        <p:spPr>
          <a:xfrm>
            <a:off x="6660272" y="4150424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正方形/長方形 265"/>
          <p:cNvSpPr/>
          <p:nvPr/>
        </p:nvSpPr>
        <p:spPr>
          <a:xfrm>
            <a:off x="6840272" y="4150424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正方形/長方形 258"/>
          <p:cNvSpPr/>
          <p:nvPr/>
        </p:nvSpPr>
        <p:spPr>
          <a:xfrm>
            <a:off x="6120192" y="3609040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正方形/長方形 259"/>
          <p:cNvSpPr/>
          <p:nvPr/>
        </p:nvSpPr>
        <p:spPr>
          <a:xfrm>
            <a:off x="6480232" y="4330424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正方形/長方形 260"/>
          <p:cNvSpPr/>
          <p:nvPr/>
        </p:nvSpPr>
        <p:spPr>
          <a:xfrm>
            <a:off x="6660272" y="4330424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正方形/長方形 261"/>
          <p:cNvSpPr/>
          <p:nvPr/>
        </p:nvSpPr>
        <p:spPr>
          <a:xfrm>
            <a:off x="6840272" y="4330424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正方形/長方形 254"/>
          <p:cNvSpPr/>
          <p:nvPr/>
        </p:nvSpPr>
        <p:spPr>
          <a:xfrm>
            <a:off x="7380312" y="4689160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正方形/長方形 255"/>
          <p:cNvSpPr/>
          <p:nvPr/>
        </p:nvSpPr>
        <p:spPr>
          <a:xfrm>
            <a:off x="6660232" y="3068960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正方形/長方形 256"/>
          <p:cNvSpPr/>
          <p:nvPr/>
        </p:nvSpPr>
        <p:spPr>
          <a:xfrm>
            <a:off x="6660272" y="4510424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正方形/長方形 257"/>
          <p:cNvSpPr/>
          <p:nvPr/>
        </p:nvSpPr>
        <p:spPr>
          <a:xfrm>
            <a:off x="6840272" y="4510424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正方形/長方形 250"/>
          <p:cNvSpPr/>
          <p:nvPr/>
        </p:nvSpPr>
        <p:spPr>
          <a:xfrm>
            <a:off x="6300232" y="3968880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正方形/長方形 251"/>
          <p:cNvSpPr/>
          <p:nvPr/>
        </p:nvSpPr>
        <p:spPr>
          <a:xfrm>
            <a:off x="6480232" y="3968880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正方形/長方形 252"/>
          <p:cNvSpPr/>
          <p:nvPr/>
        </p:nvSpPr>
        <p:spPr>
          <a:xfrm>
            <a:off x="6660272" y="3968880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正方形/長方形 253"/>
          <p:cNvSpPr/>
          <p:nvPr/>
        </p:nvSpPr>
        <p:spPr>
          <a:xfrm>
            <a:off x="6840272" y="3968880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テキスト ボックス 268"/>
          <p:cNvSpPr txBox="1"/>
          <p:nvPr/>
        </p:nvSpPr>
        <p:spPr>
          <a:xfrm>
            <a:off x="0" y="558924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Both will be in choice on </a:t>
            </a:r>
            <a:r>
              <a:rPr lang="en-US" altLang="ja-JP" sz="2400" dirty="0" err="1" smtClean="0"/>
              <a:t>SuFAIFS</a:t>
            </a:r>
            <a:r>
              <a:rPr lang="en-US" altLang="ja-JP" sz="2400" dirty="0" smtClean="0"/>
              <a:t>: </a:t>
            </a:r>
            <a:r>
              <a:rPr lang="en-US" altLang="ja-JP" sz="2400" dirty="0" smtClean="0">
                <a:solidFill>
                  <a:srgbClr val="FF0000"/>
                </a:solidFill>
              </a:rPr>
              <a:t>“</a:t>
            </a:r>
            <a:r>
              <a:rPr lang="en-US" altLang="ja-JP" sz="2400" i="1" dirty="0" smtClean="0">
                <a:solidFill>
                  <a:srgbClr val="FF0000"/>
                </a:solidFill>
                <a:sym typeface="Wingdings" pitchFamily="2" charset="2"/>
              </a:rPr>
              <a:t>Diverse Field Spectroscopy (DFS)”</a:t>
            </a:r>
            <a:endParaRPr kumimoji="1" lang="ja-JP" altLang="en-US" sz="2400" i="1" dirty="0">
              <a:solidFill>
                <a:srgbClr val="FF0000"/>
              </a:solidFill>
            </a:endParaRPr>
          </a:p>
        </p:txBody>
      </p:sp>
      <p:sp>
        <p:nvSpPr>
          <p:cNvPr id="268" name="テキスト ボックス 267"/>
          <p:cNvSpPr txBox="1"/>
          <p:nvPr/>
        </p:nvSpPr>
        <p:spPr>
          <a:xfrm>
            <a:off x="-36512" y="5982379"/>
            <a:ext cx="9180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sym typeface="Wingdings" pitchFamily="2" charset="2"/>
              </a:rPr>
              <a:t>Selected </a:t>
            </a:r>
            <a:r>
              <a:rPr lang="en-US" altLang="ja-JP" sz="2400" dirty="0" err="1" smtClean="0">
                <a:sym typeface="Wingdings" pitchFamily="2" charset="2"/>
              </a:rPr>
              <a:t>spaxels</a:t>
            </a:r>
            <a:r>
              <a:rPr lang="en-US" altLang="ja-JP" sz="2400" dirty="0" smtClean="0">
                <a:sym typeface="Wingdings" pitchFamily="2" charset="2"/>
              </a:rPr>
              <a:t> may be </a:t>
            </a:r>
            <a:r>
              <a:rPr lang="en-US" altLang="ja-JP" sz="2400" dirty="0" smtClean="0">
                <a:sym typeface="Wingdings" pitchFamily="2" charset="2"/>
              </a:rPr>
              <a:t>distributed</a:t>
            </a:r>
            <a:r>
              <a:rPr lang="en-US" altLang="ja-JP" sz="2400" dirty="0" smtClean="0">
                <a:sym typeface="Wingdings" pitchFamily="2" charset="2"/>
              </a:rPr>
              <a:t> </a:t>
            </a:r>
            <a:r>
              <a:rPr lang="en-US" altLang="ja-JP" sz="2400" dirty="0" smtClean="0">
                <a:sym typeface="Wingdings" pitchFamily="2" charset="2"/>
              </a:rPr>
              <a:t>to more than one spectrographs</a:t>
            </a:r>
          </a:p>
          <a:p>
            <a:pPr algn="ctr"/>
            <a:r>
              <a:rPr lang="en-US" altLang="ja-JP" sz="2400" dirty="0" smtClean="0">
                <a:sym typeface="Wingdings" pitchFamily="2" charset="2"/>
              </a:rPr>
              <a:t> Possibility of </a:t>
            </a:r>
            <a:r>
              <a:rPr lang="en-US" altLang="ja-JP" sz="2400" i="1" dirty="0" smtClean="0">
                <a:solidFill>
                  <a:srgbClr val="FF0000"/>
                </a:solidFill>
                <a:sym typeface="Wingdings" pitchFamily="2" charset="2"/>
              </a:rPr>
              <a:t>additional versatility to spectral domain</a:t>
            </a:r>
            <a:r>
              <a:rPr lang="en-US" altLang="ja-JP" sz="2400" dirty="0" smtClean="0">
                <a:sym typeface="Wingdings" pitchFamily="2" charset="2"/>
              </a:rPr>
              <a:t>.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テキスト ボックス 290"/>
          <p:cNvSpPr txBox="1"/>
          <p:nvPr/>
        </p:nvSpPr>
        <p:spPr>
          <a:xfrm>
            <a:off x="323528" y="965041"/>
            <a:ext cx="8496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ja-JP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“Diverse Field Spectroscopy” was proposed as an arbitrary combination of multi-IFU &amp; complete IFS to efficiently address astronomical objects on sky.</a:t>
            </a:r>
            <a:r>
              <a:rPr lang="en-US" altLang="ja-JP" sz="2400" dirty="0">
                <a:latin typeface="Arial" pitchFamily="34" charset="0"/>
                <a:cs typeface="Arial" pitchFamily="34" charset="0"/>
              </a:rPr>
              <a:t/>
            </a:r>
            <a:br>
              <a:rPr lang="en-US" altLang="ja-JP" sz="2400" dirty="0">
                <a:latin typeface="Arial" pitchFamily="34" charset="0"/>
                <a:cs typeface="Arial" pitchFamily="34" charset="0"/>
              </a:rPr>
            </a:b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altLang="ja-JP" sz="2400" dirty="0" smtClean="0">
                <a:latin typeface="Arial" pitchFamily="34" charset="0"/>
                <a:cs typeface="Arial" pitchFamily="34" charset="0"/>
              </a:rPr>
            </a:b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altLang="ja-JP" sz="2400" dirty="0" smtClean="0">
                <a:latin typeface="Arial" pitchFamily="34" charset="0"/>
                <a:cs typeface="Arial" pitchFamily="34" charset="0"/>
              </a:rPr>
            </a:br>
            <a:endParaRPr lang="en-US" altLang="ja-JP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 Designing &amp; prototyping switching layer (cascading fiber switches or signal fiber switch + incoherent fiber remapping) mainly with a Rolling grant (for R&amp;D). There are collaborations with other areas (telecom, photonics, etc) outside astronomy.</a:t>
            </a:r>
          </a:p>
          <a:p>
            <a:endParaRPr lang="en-US" altLang="ja-JP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 Adding an idea to share a single focal plane with (existing) several spectrographs, a collaboration for instrument proposal to Subaru has recently started (ear-mid 2010).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History &amp; current status </a:t>
            </a:r>
            <a:endParaRPr kumimoji="1" lang="ja-JP" alt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99592" y="2204864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ja-JP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Allington</a:t>
            </a:r>
            <a:r>
              <a:rPr lang="en-US" altLang="ja-JP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-Smith (2007, MNRAS, 376, 1099)</a:t>
            </a:r>
            <a:br>
              <a:rPr lang="en-US" altLang="ja-JP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ja-JP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Murray &amp; </a:t>
            </a:r>
            <a:r>
              <a:rPr lang="en-US" altLang="ja-JP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Allington</a:t>
            </a:r>
            <a:r>
              <a:rPr lang="en-US" altLang="ja-JP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-Smith (2009, MNRAS, 399, 209)</a:t>
            </a:r>
            <a:br>
              <a:rPr lang="en-US" altLang="ja-JP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ja-JP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ja-JP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Poppett</a:t>
            </a:r>
            <a:r>
              <a:rPr lang="en-US" altLang="ja-JP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ja-JP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Allington</a:t>
            </a:r>
            <a:r>
              <a:rPr lang="en-US" altLang="ja-JP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-Smith &amp; Murray (2010, MNRAS,  399, 443)</a:t>
            </a:r>
            <a:endParaRPr kumimoji="1" lang="ja-JP" alt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8"/>
          <p:cNvSpPr>
            <a:spLocks noChangeArrowheads="1"/>
          </p:cNvSpPr>
          <p:nvPr/>
        </p:nvSpPr>
        <p:spPr bwMode="auto">
          <a:xfrm rot="6371274">
            <a:off x="3390900" y="2835275"/>
            <a:ext cx="265113" cy="334963"/>
          </a:xfrm>
          <a:prstGeom prst="can">
            <a:avLst>
              <a:gd name="adj" fmla="val 3158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195" name="Freeform 2"/>
          <p:cNvSpPr>
            <a:spLocks/>
          </p:cNvSpPr>
          <p:nvPr/>
        </p:nvSpPr>
        <p:spPr bwMode="auto">
          <a:xfrm>
            <a:off x="4225925" y="4171950"/>
            <a:ext cx="736600" cy="487363"/>
          </a:xfrm>
          <a:custGeom>
            <a:avLst/>
            <a:gdLst>
              <a:gd name="T0" fmla="*/ 22 w 464"/>
              <a:gd name="T1" fmla="*/ 0 h 282"/>
              <a:gd name="T2" fmla="*/ 26 w 464"/>
              <a:gd name="T3" fmla="*/ 198 h 282"/>
              <a:gd name="T4" fmla="*/ 178 w 464"/>
              <a:gd name="T5" fmla="*/ 270 h 282"/>
              <a:gd name="T6" fmla="*/ 464 w 464"/>
              <a:gd name="T7" fmla="*/ 270 h 282"/>
              <a:gd name="T8" fmla="*/ 0 60000 65536"/>
              <a:gd name="T9" fmla="*/ 0 60000 65536"/>
              <a:gd name="T10" fmla="*/ 0 60000 65536"/>
              <a:gd name="T11" fmla="*/ 0 60000 65536"/>
              <a:gd name="T12" fmla="*/ 0 w 464"/>
              <a:gd name="T13" fmla="*/ 0 h 282"/>
              <a:gd name="T14" fmla="*/ 464 w 464"/>
              <a:gd name="T15" fmla="*/ 282 h 2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4" h="282">
                <a:moveTo>
                  <a:pt x="22" y="0"/>
                </a:moveTo>
                <a:cubicBezTo>
                  <a:pt x="23" y="33"/>
                  <a:pt x="0" y="153"/>
                  <a:pt x="26" y="198"/>
                </a:cubicBezTo>
                <a:cubicBezTo>
                  <a:pt x="50" y="247"/>
                  <a:pt x="105" y="258"/>
                  <a:pt x="178" y="270"/>
                </a:cubicBezTo>
                <a:cubicBezTo>
                  <a:pt x="251" y="282"/>
                  <a:pt x="405" y="270"/>
                  <a:pt x="464" y="270"/>
                </a:cubicBezTo>
              </a:path>
            </a:pathLst>
          </a:custGeom>
          <a:noFill/>
          <a:ln w="76200" cmpd="sng">
            <a:solidFill>
              <a:srgbClr val="FF66FF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ja-JP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196" name="Freeform 3"/>
          <p:cNvSpPr>
            <a:spLocks/>
          </p:cNvSpPr>
          <p:nvPr/>
        </p:nvSpPr>
        <p:spPr bwMode="auto">
          <a:xfrm>
            <a:off x="4111625" y="4189413"/>
            <a:ext cx="731838" cy="588962"/>
          </a:xfrm>
          <a:custGeom>
            <a:avLst/>
            <a:gdLst>
              <a:gd name="T0" fmla="*/ 27 w 461"/>
              <a:gd name="T1" fmla="*/ 0 h 341"/>
              <a:gd name="T2" fmla="*/ 24 w 461"/>
              <a:gd name="T3" fmla="*/ 215 h 341"/>
              <a:gd name="T4" fmla="*/ 170 w 461"/>
              <a:gd name="T5" fmla="*/ 321 h 341"/>
              <a:gd name="T6" fmla="*/ 461 w 461"/>
              <a:gd name="T7" fmla="*/ 335 h 341"/>
              <a:gd name="T8" fmla="*/ 0 60000 65536"/>
              <a:gd name="T9" fmla="*/ 0 60000 65536"/>
              <a:gd name="T10" fmla="*/ 0 60000 65536"/>
              <a:gd name="T11" fmla="*/ 0 60000 65536"/>
              <a:gd name="T12" fmla="*/ 0 w 461"/>
              <a:gd name="T13" fmla="*/ 0 h 341"/>
              <a:gd name="T14" fmla="*/ 461 w 461"/>
              <a:gd name="T15" fmla="*/ 341 h 3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1" h="341">
                <a:moveTo>
                  <a:pt x="27" y="0"/>
                </a:moveTo>
                <a:cubicBezTo>
                  <a:pt x="27" y="36"/>
                  <a:pt x="0" y="161"/>
                  <a:pt x="24" y="215"/>
                </a:cubicBezTo>
                <a:cubicBezTo>
                  <a:pt x="48" y="269"/>
                  <a:pt x="97" y="301"/>
                  <a:pt x="170" y="321"/>
                </a:cubicBezTo>
                <a:cubicBezTo>
                  <a:pt x="243" y="341"/>
                  <a:pt x="401" y="332"/>
                  <a:pt x="461" y="335"/>
                </a:cubicBezTo>
              </a:path>
            </a:pathLst>
          </a:custGeom>
          <a:noFill/>
          <a:ln w="76200" cmpd="sng">
            <a:solidFill>
              <a:srgbClr val="FF66FF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ja-JP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197" name="Freeform 4"/>
          <p:cNvSpPr>
            <a:spLocks/>
          </p:cNvSpPr>
          <p:nvPr/>
        </p:nvSpPr>
        <p:spPr bwMode="auto">
          <a:xfrm>
            <a:off x="3732213" y="4083050"/>
            <a:ext cx="885825" cy="995363"/>
          </a:xfrm>
          <a:custGeom>
            <a:avLst/>
            <a:gdLst>
              <a:gd name="T0" fmla="*/ 31 w 558"/>
              <a:gd name="T1" fmla="*/ 0 h 627"/>
              <a:gd name="T2" fmla="*/ 29 w 558"/>
              <a:gd name="T3" fmla="*/ 363 h 627"/>
              <a:gd name="T4" fmla="*/ 205 w 558"/>
              <a:gd name="T5" fmla="*/ 558 h 627"/>
              <a:gd name="T6" fmla="*/ 558 w 558"/>
              <a:gd name="T7" fmla="*/ 627 h 627"/>
              <a:gd name="T8" fmla="*/ 0 60000 65536"/>
              <a:gd name="T9" fmla="*/ 0 60000 65536"/>
              <a:gd name="T10" fmla="*/ 0 60000 65536"/>
              <a:gd name="T11" fmla="*/ 0 60000 65536"/>
              <a:gd name="T12" fmla="*/ 0 w 558"/>
              <a:gd name="T13" fmla="*/ 0 h 627"/>
              <a:gd name="T14" fmla="*/ 558 w 558"/>
              <a:gd name="T15" fmla="*/ 627 h 6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8" h="627">
                <a:moveTo>
                  <a:pt x="31" y="0"/>
                </a:moveTo>
                <a:cubicBezTo>
                  <a:pt x="31" y="60"/>
                  <a:pt x="0" y="270"/>
                  <a:pt x="29" y="363"/>
                </a:cubicBezTo>
                <a:cubicBezTo>
                  <a:pt x="58" y="456"/>
                  <a:pt x="117" y="514"/>
                  <a:pt x="205" y="558"/>
                </a:cubicBezTo>
                <a:cubicBezTo>
                  <a:pt x="293" y="602"/>
                  <a:pt x="485" y="613"/>
                  <a:pt x="558" y="627"/>
                </a:cubicBezTo>
              </a:path>
            </a:pathLst>
          </a:custGeom>
          <a:noFill/>
          <a:ln w="76200" cmpd="sng">
            <a:solidFill>
              <a:srgbClr val="FF66FF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ja-JP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198" name="Freeform 5"/>
          <p:cNvSpPr>
            <a:spLocks/>
          </p:cNvSpPr>
          <p:nvPr/>
        </p:nvSpPr>
        <p:spPr bwMode="auto">
          <a:xfrm>
            <a:off x="3873500" y="4075113"/>
            <a:ext cx="817563" cy="817562"/>
          </a:xfrm>
          <a:custGeom>
            <a:avLst/>
            <a:gdLst>
              <a:gd name="T0" fmla="*/ 31 w 515"/>
              <a:gd name="T1" fmla="*/ 0 h 473"/>
              <a:gd name="T2" fmla="*/ 28 w 515"/>
              <a:gd name="T3" fmla="*/ 285 h 473"/>
              <a:gd name="T4" fmla="*/ 199 w 515"/>
              <a:gd name="T5" fmla="*/ 437 h 473"/>
              <a:gd name="T6" fmla="*/ 515 w 515"/>
              <a:gd name="T7" fmla="*/ 473 h 473"/>
              <a:gd name="T8" fmla="*/ 0 60000 65536"/>
              <a:gd name="T9" fmla="*/ 0 60000 65536"/>
              <a:gd name="T10" fmla="*/ 0 60000 65536"/>
              <a:gd name="T11" fmla="*/ 0 60000 65536"/>
              <a:gd name="T12" fmla="*/ 0 w 515"/>
              <a:gd name="T13" fmla="*/ 0 h 473"/>
              <a:gd name="T14" fmla="*/ 515 w 515"/>
              <a:gd name="T15" fmla="*/ 473 h 4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5" h="473">
                <a:moveTo>
                  <a:pt x="31" y="0"/>
                </a:moveTo>
                <a:cubicBezTo>
                  <a:pt x="31" y="47"/>
                  <a:pt x="0" y="212"/>
                  <a:pt x="28" y="285"/>
                </a:cubicBezTo>
                <a:cubicBezTo>
                  <a:pt x="56" y="358"/>
                  <a:pt x="118" y="406"/>
                  <a:pt x="199" y="437"/>
                </a:cubicBezTo>
                <a:cubicBezTo>
                  <a:pt x="280" y="468"/>
                  <a:pt x="449" y="466"/>
                  <a:pt x="515" y="473"/>
                </a:cubicBezTo>
              </a:path>
            </a:pathLst>
          </a:custGeom>
          <a:noFill/>
          <a:ln w="76200" cmpd="sng">
            <a:solidFill>
              <a:srgbClr val="FF66FF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ja-JP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2579688" y="3857625"/>
            <a:ext cx="3678237" cy="708025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  <a:alpha val="32001"/>
                </a:schemeClr>
              </a:gs>
              <a:gs pos="50000">
                <a:schemeClr val="bg2">
                  <a:alpha val="32001"/>
                </a:schemeClr>
              </a:gs>
              <a:gs pos="100000">
                <a:schemeClr val="bg2">
                  <a:gamma/>
                  <a:shade val="46275"/>
                  <a:invGamma/>
                  <a:alpha val="32001"/>
                </a:schemeClr>
              </a:gs>
            </a:gsLst>
            <a:lin ang="0" scaled="1"/>
          </a:gradFill>
          <a:ln w="762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 rot="21532430" flipV="1">
            <a:off x="3322638" y="2957513"/>
            <a:ext cx="473075" cy="979487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>
              <a:alpha val="78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74053" dir="12657825" algn="ctr" rotWithShape="0">
              <a:schemeClr val="bg2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 flipH="1" flipV="1">
            <a:off x="4273550" y="4081463"/>
            <a:ext cx="1982788" cy="1346200"/>
          </a:xfrm>
          <a:prstGeom prst="cube">
            <a:avLst>
              <a:gd name="adj" fmla="val 43634"/>
            </a:avLst>
          </a:prstGeom>
          <a:solidFill>
            <a:schemeClr val="bg2">
              <a:alpha val="16862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02" name="Line 12"/>
          <p:cNvSpPr>
            <a:spLocks noChangeShapeType="1"/>
          </p:cNvSpPr>
          <p:nvPr/>
        </p:nvSpPr>
        <p:spPr bwMode="auto">
          <a:xfrm rot="627399">
            <a:off x="4178300" y="1798638"/>
            <a:ext cx="274638" cy="976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ja-JP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03" name="Line 13"/>
          <p:cNvSpPr>
            <a:spLocks noChangeShapeType="1"/>
          </p:cNvSpPr>
          <p:nvPr/>
        </p:nvSpPr>
        <p:spPr bwMode="auto">
          <a:xfrm rot="627399" flipV="1">
            <a:off x="4449763" y="1847850"/>
            <a:ext cx="268287" cy="9763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ja-JP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590" name="AutoShape 14"/>
          <p:cNvSpPr>
            <a:spLocks noChangeArrowheads="1"/>
          </p:cNvSpPr>
          <p:nvPr/>
        </p:nvSpPr>
        <p:spPr bwMode="auto">
          <a:xfrm rot="627399">
            <a:off x="4076700" y="1768475"/>
            <a:ext cx="746125" cy="1135063"/>
          </a:xfrm>
          <a:custGeom>
            <a:avLst/>
            <a:gdLst>
              <a:gd name="G0" fmla="+- 3447 0 0"/>
              <a:gd name="G1" fmla="+- 21600 0 3447"/>
              <a:gd name="G2" fmla="*/ 3447 1 2"/>
              <a:gd name="G3" fmla="+- 21600 0 G2"/>
              <a:gd name="G4" fmla="+/ 3447 21600 2"/>
              <a:gd name="G5" fmla="+/ G1 0 2"/>
              <a:gd name="G6" fmla="*/ 21600 21600 3447"/>
              <a:gd name="G7" fmla="*/ G6 1 2"/>
              <a:gd name="G8" fmla="+- 21600 0 G7"/>
              <a:gd name="G9" fmla="*/ 21600 1 2"/>
              <a:gd name="G10" fmla="+- 3447 0 G9"/>
              <a:gd name="G11" fmla="?: G10 G8 0"/>
              <a:gd name="G12" fmla="?: G10 G7 21600"/>
              <a:gd name="T0" fmla="*/ 19876 w 21600"/>
              <a:gd name="T1" fmla="*/ 10800 h 21600"/>
              <a:gd name="T2" fmla="*/ 10800 w 21600"/>
              <a:gd name="T3" fmla="*/ 21600 h 21600"/>
              <a:gd name="T4" fmla="*/ 1724 w 21600"/>
              <a:gd name="T5" fmla="*/ 10800 h 21600"/>
              <a:gd name="T6" fmla="*/ 10800 w 21600"/>
              <a:gd name="T7" fmla="*/ 0 h 21600"/>
              <a:gd name="T8" fmla="*/ 3524 w 21600"/>
              <a:gd name="T9" fmla="*/ 3524 h 21600"/>
              <a:gd name="T10" fmla="*/ 18076 w 21600"/>
              <a:gd name="T11" fmla="*/ 1807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47" y="21600"/>
                </a:lnTo>
                <a:lnTo>
                  <a:pt x="18153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FBF23F">
                  <a:gamma/>
                  <a:shade val="46275"/>
                  <a:invGamma/>
                  <a:alpha val="53999"/>
                </a:srgbClr>
              </a:gs>
              <a:gs pos="50000">
                <a:srgbClr val="FBF23F">
                  <a:alpha val="34000"/>
                </a:srgbClr>
              </a:gs>
              <a:gs pos="100000">
                <a:srgbClr val="FBF23F">
                  <a:gamma/>
                  <a:shade val="46275"/>
                  <a:invGamma/>
                  <a:alpha val="53999"/>
                </a:srgbClr>
              </a:gs>
            </a:gsLst>
            <a:lin ang="0" scaled="1"/>
          </a:gradFill>
          <a:ln w="9525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591" name="AutoShape 15"/>
          <p:cNvSpPr>
            <a:spLocks noChangeArrowheads="1"/>
          </p:cNvSpPr>
          <p:nvPr/>
        </p:nvSpPr>
        <p:spPr bwMode="auto">
          <a:xfrm rot="627399">
            <a:off x="3970338" y="2903538"/>
            <a:ext cx="571500" cy="668337"/>
          </a:xfrm>
          <a:custGeom>
            <a:avLst/>
            <a:gdLst>
              <a:gd name="G0" fmla="+- 3660 0 0"/>
              <a:gd name="G1" fmla="+- 21600 0 3660"/>
              <a:gd name="G2" fmla="*/ 3660 1 2"/>
              <a:gd name="G3" fmla="+- 21600 0 G2"/>
              <a:gd name="G4" fmla="+/ 3660 21600 2"/>
              <a:gd name="G5" fmla="+/ G1 0 2"/>
              <a:gd name="G6" fmla="*/ 21600 21600 3660"/>
              <a:gd name="G7" fmla="*/ G6 1 2"/>
              <a:gd name="G8" fmla="+- 21600 0 G7"/>
              <a:gd name="G9" fmla="*/ 21600 1 2"/>
              <a:gd name="G10" fmla="+- 3660 0 G9"/>
              <a:gd name="G11" fmla="?: G10 G8 0"/>
              <a:gd name="G12" fmla="?: G10 G7 21600"/>
              <a:gd name="T0" fmla="*/ 19770 w 21600"/>
              <a:gd name="T1" fmla="*/ 10800 h 21600"/>
              <a:gd name="T2" fmla="*/ 10800 w 21600"/>
              <a:gd name="T3" fmla="*/ 21600 h 21600"/>
              <a:gd name="T4" fmla="*/ 1830 w 21600"/>
              <a:gd name="T5" fmla="*/ 10800 h 21600"/>
              <a:gd name="T6" fmla="*/ 10800 w 21600"/>
              <a:gd name="T7" fmla="*/ 0 h 21600"/>
              <a:gd name="T8" fmla="*/ 3630 w 21600"/>
              <a:gd name="T9" fmla="*/ 3630 h 21600"/>
              <a:gd name="T10" fmla="*/ 17970 w 21600"/>
              <a:gd name="T11" fmla="*/ 1797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660" y="21600"/>
                </a:lnTo>
                <a:lnTo>
                  <a:pt x="1794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FBF23F">
                  <a:gamma/>
                  <a:shade val="46275"/>
                  <a:invGamma/>
                  <a:alpha val="53999"/>
                </a:srgbClr>
              </a:gs>
              <a:gs pos="50000">
                <a:srgbClr val="FBF23F">
                  <a:alpha val="58000"/>
                </a:srgbClr>
              </a:gs>
              <a:gs pos="100000">
                <a:srgbClr val="FBF23F">
                  <a:gamma/>
                  <a:shade val="46275"/>
                  <a:invGamma/>
                  <a:alpha val="53999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592" name="AutoShape 16"/>
          <p:cNvSpPr>
            <a:spLocks noChangeArrowheads="1"/>
          </p:cNvSpPr>
          <p:nvPr/>
        </p:nvSpPr>
        <p:spPr bwMode="auto">
          <a:xfrm rot="627399" flipV="1">
            <a:off x="3611563" y="1679575"/>
            <a:ext cx="1728787" cy="1223963"/>
          </a:xfrm>
          <a:custGeom>
            <a:avLst/>
            <a:gdLst>
              <a:gd name="G0" fmla="+- 7279 0 0"/>
              <a:gd name="G1" fmla="+- 21600 0 7279"/>
              <a:gd name="G2" fmla="*/ 7279 1 2"/>
              <a:gd name="G3" fmla="+- 21600 0 G2"/>
              <a:gd name="G4" fmla="+/ 7279 21600 2"/>
              <a:gd name="G5" fmla="+/ G1 0 2"/>
              <a:gd name="G6" fmla="*/ 21600 21600 7279"/>
              <a:gd name="G7" fmla="*/ G6 1 2"/>
              <a:gd name="G8" fmla="+- 21600 0 G7"/>
              <a:gd name="G9" fmla="*/ 21600 1 2"/>
              <a:gd name="G10" fmla="+- 7279 0 G9"/>
              <a:gd name="G11" fmla="?: G10 G8 0"/>
              <a:gd name="G12" fmla="?: G10 G7 21600"/>
              <a:gd name="T0" fmla="*/ 17960 w 21600"/>
              <a:gd name="T1" fmla="*/ 10800 h 21600"/>
              <a:gd name="T2" fmla="*/ 10800 w 21600"/>
              <a:gd name="T3" fmla="*/ 21600 h 21600"/>
              <a:gd name="T4" fmla="*/ 3640 w 21600"/>
              <a:gd name="T5" fmla="*/ 10800 h 21600"/>
              <a:gd name="T6" fmla="*/ 10800 w 21600"/>
              <a:gd name="T7" fmla="*/ 0 h 21600"/>
              <a:gd name="T8" fmla="*/ 5440 w 21600"/>
              <a:gd name="T9" fmla="*/ 5440 h 21600"/>
              <a:gd name="T10" fmla="*/ 16160 w 21600"/>
              <a:gd name="T11" fmla="*/ 1616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279" y="21600"/>
                </a:lnTo>
                <a:lnTo>
                  <a:pt x="14321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FBF23F">
                  <a:gamma/>
                  <a:shade val="46275"/>
                  <a:invGamma/>
                  <a:alpha val="53999"/>
                </a:srgbClr>
              </a:gs>
              <a:gs pos="50000">
                <a:srgbClr val="FBF23F">
                  <a:alpha val="33000"/>
                </a:srgbClr>
              </a:gs>
              <a:gs pos="100000">
                <a:srgbClr val="FBF23F">
                  <a:gamma/>
                  <a:shade val="46275"/>
                  <a:invGamma/>
                  <a:alpha val="53999"/>
                </a:srgbClr>
              </a:gs>
            </a:gsLst>
            <a:lin ang="0" scaled="1"/>
          </a:gradFill>
          <a:ln w="9525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593" name="AutoShape 17"/>
          <p:cNvSpPr>
            <a:spLocks noChangeArrowheads="1"/>
          </p:cNvSpPr>
          <p:nvPr/>
        </p:nvSpPr>
        <p:spPr bwMode="auto">
          <a:xfrm rot="627399">
            <a:off x="3430588" y="2784475"/>
            <a:ext cx="1728787" cy="6477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smtClean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 rot="627399">
            <a:off x="3890963" y="1824038"/>
            <a:ext cx="1112837" cy="1141412"/>
            <a:chOff x="2727" y="774"/>
            <a:chExt cx="701" cy="719"/>
          </a:xfrm>
        </p:grpSpPr>
        <p:sp>
          <p:nvSpPr>
            <p:cNvPr id="9096" name="Line 19"/>
            <p:cNvSpPr>
              <a:spLocks noChangeShapeType="1"/>
            </p:cNvSpPr>
            <p:nvPr/>
          </p:nvSpPr>
          <p:spPr bwMode="auto">
            <a:xfrm flipH="1">
              <a:off x="2727" y="774"/>
              <a:ext cx="171" cy="719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097" name="Line 20"/>
            <p:cNvSpPr>
              <a:spLocks noChangeShapeType="1"/>
            </p:cNvSpPr>
            <p:nvPr/>
          </p:nvSpPr>
          <p:spPr bwMode="auto">
            <a:xfrm flipV="1">
              <a:off x="2727" y="800"/>
              <a:ext cx="344" cy="693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098" name="Line 21"/>
            <p:cNvSpPr>
              <a:spLocks noChangeShapeType="1"/>
            </p:cNvSpPr>
            <p:nvPr/>
          </p:nvSpPr>
          <p:spPr bwMode="auto">
            <a:xfrm>
              <a:off x="3240" y="774"/>
              <a:ext cx="188" cy="719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099" name="Line 22"/>
            <p:cNvSpPr>
              <a:spLocks noChangeShapeType="1"/>
            </p:cNvSpPr>
            <p:nvPr/>
          </p:nvSpPr>
          <p:spPr bwMode="auto">
            <a:xfrm flipH="1" flipV="1">
              <a:off x="3071" y="800"/>
              <a:ext cx="357" cy="693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8215" name="Oval 23"/>
          <p:cNvSpPr>
            <a:spLocks noChangeArrowheads="1"/>
          </p:cNvSpPr>
          <p:nvPr/>
        </p:nvSpPr>
        <p:spPr bwMode="auto">
          <a:xfrm rot="627399">
            <a:off x="4054475" y="2819400"/>
            <a:ext cx="574675" cy="7461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600" name="AutoShape 24"/>
          <p:cNvSpPr>
            <a:spLocks noChangeArrowheads="1"/>
          </p:cNvSpPr>
          <p:nvPr/>
        </p:nvSpPr>
        <p:spPr bwMode="auto">
          <a:xfrm rot="627399">
            <a:off x="3714750" y="212725"/>
            <a:ext cx="1728788" cy="2752725"/>
          </a:xfrm>
          <a:prstGeom prst="can">
            <a:avLst>
              <a:gd name="adj" fmla="val 13991"/>
            </a:avLst>
          </a:prstGeom>
          <a:gradFill rotWithShape="1">
            <a:gsLst>
              <a:gs pos="0">
                <a:srgbClr val="FBF23F">
                  <a:gamma/>
                  <a:shade val="46275"/>
                  <a:invGamma/>
                  <a:alpha val="53999"/>
                </a:srgbClr>
              </a:gs>
              <a:gs pos="50000">
                <a:srgbClr val="FBF23F">
                  <a:alpha val="31000"/>
                </a:srgbClr>
              </a:gs>
              <a:gs pos="100000">
                <a:srgbClr val="FBF23F">
                  <a:gamma/>
                  <a:shade val="46275"/>
                  <a:invGamma/>
                  <a:alpha val="53999"/>
                </a:srgbClr>
              </a:gs>
            </a:gsLst>
            <a:lin ang="0" scaled="1"/>
          </a:grad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i="1" smtClean="0">
              <a:solidFill>
                <a:srgbClr val="FFFFFF"/>
              </a:solidFill>
            </a:endParaRPr>
          </a:p>
        </p:txBody>
      </p:sp>
      <p:sp>
        <p:nvSpPr>
          <p:cNvPr id="24601" name="AutoShape 25"/>
          <p:cNvSpPr>
            <a:spLocks noChangeArrowheads="1"/>
          </p:cNvSpPr>
          <p:nvPr/>
        </p:nvSpPr>
        <p:spPr bwMode="auto">
          <a:xfrm rot="627399">
            <a:off x="4186238" y="1535113"/>
            <a:ext cx="746125" cy="338137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20" name="AutoShape 26"/>
          <p:cNvSpPr>
            <a:spLocks noChangeArrowheads="1"/>
          </p:cNvSpPr>
          <p:nvPr/>
        </p:nvSpPr>
        <p:spPr bwMode="auto">
          <a:xfrm rot="6371274">
            <a:off x="4849813" y="3132138"/>
            <a:ext cx="265112" cy="334962"/>
          </a:xfrm>
          <a:prstGeom prst="can">
            <a:avLst>
              <a:gd name="adj" fmla="val 3158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21" name="Rectangle 27"/>
          <p:cNvSpPr>
            <a:spLocks noChangeArrowheads="1"/>
          </p:cNvSpPr>
          <p:nvPr/>
        </p:nvSpPr>
        <p:spPr bwMode="auto">
          <a:xfrm>
            <a:off x="3786188" y="0"/>
            <a:ext cx="2292350" cy="609600"/>
          </a:xfrm>
          <a:prstGeom prst="rect">
            <a:avLst/>
          </a:prstGeom>
          <a:solidFill>
            <a:srgbClr val="0A071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604" name="AutoShape 28"/>
          <p:cNvSpPr>
            <a:spLocks noChangeArrowheads="1"/>
          </p:cNvSpPr>
          <p:nvPr/>
        </p:nvSpPr>
        <p:spPr bwMode="auto">
          <a:xfrm rot="21178015" flipV="1">
            <a:off x="4845050" y="3276600"/>
            <a:ext cx="520700" cy="128111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74053" dir="12657825" algn="ctr" rotWithShape="0">
              <a:schemeClr val="bg2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3" name="Group 882"/>
          <p:cNvGrpSpPr>
            <a:grpSpLocks/>
          </p:cNvGrpSpPr>
          <p:nvPr/>
        </p:nvGrpSpPr>
        <p:grpSpPr bwMode="auto">
          <a:xfrm>
            <a:off x="4510088" y="4557713"/>
            <a:ext cx="1489075" cy="717550"/>
            <a:chOff x="2841" y="2871"/>
            <a:chExt cx="938" cy="452"/>
          </a:xfrm>
        </p:grpSpPr>
        <p:sp>
          <p:nvSpPr>
            <p:cNvPr id="9091" name="AutoShape 10"/>
            <p:cNvSpPr>
              <a:spLocks noChangeArrowheads="1"/>
            </p:cNvSpPr>
            <p:nvPr/>
          </p:nvSpPr>
          <p:spPr bwMode="auto">
            <a:xfrm>
              <a:off x="3081" y="2871"/>
              <a:ext cx="262" cy="209"/>
            </a:xfrm>
            <a:prstGeom prst="cube">
              <a:avLst>
                <a:gd name="adj" fmla="val 25000"/>
              </a:avLst>
            </a:prstGeom>
            <a:solidFill>
              <a:srgbClr val="33CC33"/>
            </a:solidFill>
            <a:ln w="9525">
              <a:solidFill>
                <a:srgbClr val="66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092" name="AutoShape 11"/>
            <p:cNvSpPr>
              <a:spLocks noChangeArrowheads="1"/>
            </p:cNvSpPr>
            <p:nvPr/>
          </p:nvSpPr>
          <p:spPr bwMode="auto">
            <a:xfrm>
              <a:off x="3002" y="2948"/>
              <a:ext cx="262" cy="209"/>
            </a:xfrm>
            <a:prstGeom prst="cube">
              <a:avLst>
                <a:gd name="adj" fmla="val 25000"/>
              </a:avLst>
            </a:prstGeom>
            <a:solidFill>
              <a:srgbClr val="33CC33"/>
            </a:solidFill>
            <a:ln w="9525">
              <a:solidFill>
                <a:srgbClr val="66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093" name="AutoShape 29"/>
            <p:cNvSpPr>
              <a:spLocks noChangeArrowheads="1"/>
            </p:cNvSpPr>
            <p:nvPr/>
          </p:nvSpPr>
          <p:spPr bwMode="auto">
            <a:xfrm>
              <a:off x="2918" y="3024"/>
              <a:ext cx="262" cy="209"/>
            </a:xfrm>
            <a:prstGeom prst="cube">
              <a:avLst>
                <a:gd name="adj" fmla="val 25000"/>
              </a:avLst>
            </a:prstGeom>
            <a:solidFill>
              <a:srgbClr val="33CC33"/>
            </a:solidFill>
            <a:ln w="9525">
              <a:solidFill>
                <a:srgbClr val="66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094" name="AutoShape 30"/>
            <p:cNvSpPr>
              <a:spLocks noChangeArrowheads="1"/>
            </p:cNvSpPr>
            <p:nvPr/>
          </p:nvSpPr>
          <p:spPr bwMode="auto">
            <a:xfrm>
              <a:off x="2841" y="3100"/>
              <a:ext cx="262" cy="209"/>
            </a:xfrm>
            <a:prstGeom prst="cube">
              <a:avLst>
                <a:gd name="adj" fmla="val 25000"/>
              </a:avLst>
            </a:prstGeom>
            <a:solidFill>
              <a:srgbClr val="33CC33"/>
            </a:solidFill>
            <a:ln w="9525">
              <a:solidFill>
                <a:srgbClr val="66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095" name="AutoShape 31"/>
            <p:cNvSpPr>
              <a:spLocks noChangeArrowheads="1"/>
            </p:cNvSpPr>
            <p:nvPr/>
          </p:nvSpPr>
          <p:spPr bwMode="auto">
            <a:xfrm>
              <a:off x="3136" y="2873"/>
              <a:ext cx="643" cy="450"/>
            </a:xfrm>
            <a:prstGeom prst="cube">
              <a:avLst>
                <a:gd name="adj" fmla="val 57778"/>
              </a:avLst>
            </a:prstGeom>
            <a:solidFill>
              <a:srgbClr val="33CC33"/>
            </a:solidFill>
            <a:ln w="9525">
              <a:solidFill>
                <a:srgbClr val="66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8224" name="AutoShape 33"/>
          <p:cNvSpPr>
            <a:spLocks noChangeArrowheads="1"/>
          </p:cNvSpPr>
          <p:nvPr/>
        </p:nvSpPr>
        <p:spPr bwMode="auto">
          <a:xfrm>
            <a:off x="4279900" y="4075113"/>
            <a:ext cx="1982788" cy="1346200"/>
          </a:xfrm>
          <a:prstGeom prst="cube">
            <a:avLst>
              <a:gd name="adj" fmla="val 43634"/>
            </a:avLst>
          </a:prstGeom>
          <a:solidFill>
            <a:schemeClr val="bg2">
              <a:alpha val="16862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smtClean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678238" y="3324225"/>
            <a:ext cx="901700" cy="915988"/>
            <a:chOff x="2460" y="2001"/>
            <a:chExt cx="568" cy="577"/>
          </a:xfrm>
        </p:grpSpPr>
        <p:sp>
          <p:nvSpPr>
            <p:cNvPr id="9076" name="AutoShape 35"/>
            <p:cNvSpPr>
              <a:spLocks noChangeArrowheads="1"/>
            </p:cNvSpPr>
            <p:nvPr/>
          </p:nvSpPr>
          <p:spPr bwMode="auto">
            <a:xfrm rot="743638">
              <a:off x="2529" y="2312"/>
              <a:ext cx="257" cy="177"/>
            </a:xfrm>
            <a:prstGeom prst="cube">
              <a:avLst>
                <a:gd name="adj" fmla="val 25000"/>
              </a:avLst>
            </a:prstGeom>
            <a:solidFill>
              <a:srgbClr val="FF66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077" name="AutoShape 36"/>
            <p:cNvSpPr>
              <a:spLocks noChangeArrowheads="1"/>
            </p:cNvSpPr>
            <p:nvPr/>
          </p:nvSpPr>
          <p:spPr bwMode="auto">
            <a:xfrm rot="743638">
              <a:off x="2738" y="2362"/>
              <a:ext cx="256" cy="177"/>
            </a:xfrm>
            <a:prstGeom prst="cube">
              <a:avLst>
                <a:gd name="adj" fmla="val 25000"/>
              </a:avLst>
            </a:prstGeom>
            <a:solidFill>
              <a:srgbClr val="FF66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078" name="AutoShape 37"/>
            <p:cNvSpPr>
              <a:spLocks noChangeArrowheads="1"/>
            </p:cNvSpPr>
            <p:nvPr/>
          </p:nvSpPr>
          <p:spPr bwMode="auto">
            <a:xfrm rot="743638">
              <a:off x="2460" y="2354"/>
              <a:ext cx="257" cy="177"/>
            </a:xfrm>
            <a:prstGeom prst="cube">
              <a:avLst>
                <a:gd name="adj" fmla="val 25000"/>
              </a:avLst>
            </a:prstGeom>
            <a:solidFill>
              <a:srgbClr val="FF66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079" name="AutoShape 38"/>
            <p:cNvSpPr>
              <a:spLocks noChangeArrowheads="1"/>
            </p:cNvSpPr>
            <p:nvPr/>
          </p:nvSpPr>
          <p:spPr bwMode="auto">
            <a:xfrm rot="743638">
              <a:off x="2670" y="2401"/>
              <a:ext cx="257" cy="177"/>
            </a:xfrm>
            <a:prstGeom prst="cube">
              <a:avLst>
                <a:gd name="adj" fmla="val 25000"/>
              </a:avLst>
            </a:prstGeom>
            <a:solidFill>
              <a:srgbClr val="FF66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080" name="AutoShape 39"/>
            <p:cNvSpPr>
              <a:spLocks noChangeArrowheads="1"/>
            </p:cNvSpPr>
            <p:nvPr/>
          </p:nvSpPr>
          <p:spPr bwMode="auto">
            <a:xfrm rot="627399">
              <a:off x="2636" y="2110"/>
              <a:ext cx="322" cy="150"/>
            </a:xfrm>
            <a:prstGeom prst="can">
              <a:avLst>
                <a:gd name="adj" fmla="val 31481"/>
              </a:avLst>
            </a:prstGeom>
            <a:gradFill rotWithShape="1">
              <a:gsLst>
                <a:gs pos="0">
                  <a:srgbClr val="2F4776"/>
                </a:gs>
                <a:gs pos="50000">
                  <a:srgbClr val="6699FF"/>
                </a:gs>
                <a:gs pos="100000">
                  <a:srgbClr val="2F4776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4616" name="Freeform 40"/>
            <p:cNvSpPr>
              <a:spLocks/>
            </p:cNvSpPr>
            <p:nvPr/>
          </p:nvSpPr>
          <p:spPr bwMode="auto">
            <a:xfrm>
              <a:off x="2475" y="2191"/>
              <a:ext cx="541" cy="274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0" y="181"/>
                </a:cxn>
                <a:cxn ang="0">
                  <a:pos x="413" y="274"/>
                </a:cxn>
                <a:cxn ang="0">
                  <a:pos x="541" y="197"/>
                </a:cxn>
                <a:cxn ang="0">
                  <a:pos x="473" y="63"/>
                </a:cxn>
                <a:cxn ang="0">
                  <a:pos x="429" y="66"/>
                </a:cxn>
                <a:cxn ang="0">
                  <a:pos x="304" y="48"/>
                </a:cxn>
                <a:cxn ang="0">
                  <a:pos x="232" y="33"/>
                </a:cxn>
                <a:cxn ang="0">
                  <a:pos x="188" y="21"/>
                </a:cxn>
                <a:cxn ang="0">
                  <a:pos x="155" y="0"/>
                </a:cxn>
              </a:cxnLst>
              <a:rect l="0" t="0" r="r" b="b"/>
              <a:pathLst>
                <a:path w="541" h="274">
                  <a:moveTo>
                    <a:pt x="155" y="0"/>
                  </a:moveTo>
                  <a:cubicBezTo>
                    <a:pt x="155" y="0"/>
                    <a:pt x="81" y="103"/>
                    <a:pt x="0" y="181"/>
                  </a:cubicBezTo>
                  <a:cubicBezTo>
                    <a:pt x="185" y="224"/>
                    <a:pt x="262" y="243"/>
                    <a:pt x="413" y="274"/>
                  </a:cubicBezTo>
                  <a:cubicBezTo>
                    <a:pt x="484" y="244"/>
                    <a:pt x="496" y="212"/>
                    <a:pt x="541" y="197"/>
                  </a:cubicBezTo>
                  <a:cubicBezTo>
                    <a:pt x="503" y="127"/>
                    <a:pt x="473" y="63"/>
                    <a:pt x="473" y="63"/>
                  </a:cubicBezTo>
                  <a:lnTo>
                    <a:pt x="429" y="66"/>
                  </a:lnTo>
                  <a:lnTo>
                    <a:pt x="304" y="48"/>
                  </a:lnTo>
                  <a:lnTo>
                    <a:pt x="232" y="33"/>
                  </a:lnTo>
                  <a:lnTo>
                    <a:pt x="188" y="21"/>
                  </a:lnTo>
                  <a:lnTo>
                    <a:pt x="155" y="0"/>
                  </a:lnTo>
                  <a:close/>
                </a:path>
              </a:pathLst>
            </a:custGeom>
            <a:gradFill rotWithShape="1">
              <a:gsLst>
                <a:gs pos="0">
                  <a:srgbClr val="6699FF">
                    <a:gamma/>
                    <a:shade val="46275"/>
                    <a:invGamma/>
                  </a:srgbClr>
                </a:gs>
                <a:gs pos="50000">
                  <a:srgbClr val="6699FF">
                    <a:alpha val="89000"/>
                  </a:srgbClr>
                </a:gs>
                <a:gs pos="100000">
                  <a:srgbClr val="6699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084" name="Line 41"/>
            <p:cNvSpPr>
              <a:spLocks noChangeShapeType="1"/>
            </p:cNvSpPr>
            <p:nvPr/>
          </p:nvSpPr>
          <p:spPr bwMode="auto">
            <a:xfrm flipH="1" flipV="1">
              <a:off x="2593" y="2001"/>
              <a:ext cx="75" cy="396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085" name="Line 42"/>
            <p:cNvSpPr>
              <a:spLocks noChangeShapeType="1"/>
            </p:cNvSpPr>
            <p:nvPr/>
          </p:nvSpPr>
          <p:spPr bwMode="auto">
            <a:xfrm flipV="1">
              <a:off x="2668" y="2078"/>
              <a:ext cx="340" cy="319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086" name="Line 43"/>
            <p:cNvSpPr>
              <a:spLocks noChangeShapeType="1"/>
            </p:cNvSpPr>
            <p:nvPr/>
          </p:nvSpPr>
          <p:spPr bwMode="auto">
            <a:xfrm flipH="1">
              <a:off x="2998" y="2078"/>
              <a:ext cx="30" cy="278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087" name="Line 44"/>
            <p:cNvSpPr>
              <a:spLocks noChangeShapeType="1"/>
            </p:cNvSpPr>
            <p:nvPr/>
          </p:nvSpPr>
          <p:spPr bwMode="auto">
            <a:xfrm flipH="1" flipV="1">
              <a:off x="2559" y="2001"/>
              <a:ext cx="0" cy="311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088" name="Line 45"/>
            <p:cNvSpPr>
              <a:spLocks noChangeShapeType="1"/>
            </p:cNvSpPr>
            <p:nvPr/>
          </p:nvSpPr>
          <p:spPr bwMode="auto">
            <a:xfrm flipV="1">
              <a:off x="2689" y="2030"/>
              <a:ext cx="53" cy="69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089" name="Line 46"/>
            <p:cNvSpPr>
              <a:spLocks noChangeShapeType="1"/>
            </p:cNvSpPr>
            <p:nvPr/>
          </p:nvSpPr>
          <p:spPr bwMode="auto">
            <a:xfrm flipH="1" flipV="1">
              <a:off x="2948" y="2226"/>
              <a:ext cx="50" cy="13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090" name="Line 47"/>
            <p:cNvSpPr>
              <a:spLocks noChangeShapeType="1"/>
            </p:cNvSpPr>
            <p:nvPr/>
          </p:nvSpPr>
          <p:spPr bwMode="auto">
            <a:xfrm flipH="1" flipV="1">
              <a:off x="2886" y="2057"/>
              <a:ext cx="26" cy="8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8226" name="Oval 48"/>
          <p:cNvSpPr>
            <a:spLocks noChangeArrowheads="1"/>
          </p:cNvSpPr>
          <p:nvPr/>
        </p:nvSpPr>
        <p:spPr bwMode="auto">
          <a:xfrm>
            <a:off x="5006975" y="3222625"/>
            <a:ext cx="153988" cy="2444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27" name="AutoShape 49"/>
          <p:cNvSpPr>
            <a:spLocks noChangeArrowheads="1"/>
          </p:cNvSpPr>
          <p:nvPr/>
        </p:nvSpPr>
        <p:spPr bwMode="auto">
          <a:xfrm rot="5353">
            <a:off x="2913063" y="561975"/>
            <a:ext cx="3803650" cy="506413"/>
          </a:xfrm>
          <a:prstGeom prst="parallelogram">
            <a:avLst>
              <a:gd name="adj" fmla="val 74275"/>
            </a:avLst>
          </a:prstGeom>
          <a:solidFill>
            <a:srgbClr val="0A0115">
              <a:alpha val="5686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28" name="Freeform 50"/>
          <p:cNvSpPr>
            <a:spLocks/>
          </p:cNvSpPr>
          <p:nvPr/>
        </p:nvSpPr>
        <p:spPr bwMode="auto">
          <a:xfrm>
            <a:off x="3887788" y="565150"/>
            <a:ext cx="1800225" cy="231775"/>
          </a:xfrm>
          <a:custGeom>
            <a:avLst/>
            <a:gdLst>
              <a:gd name="T0" fmla="*/ 27 w 1134"/>
              <a:gd name="T1" fmla="*/ 0 h 146"/>
              <a:gd name="T2" fmla="*/ 0 w 1134"/>
              <a:gd name="T3" fmla="*/ 119 h 146"/>
              <a:gd name="T4" fmla="*/ 107 w 1134"/>
              <a:gd name="T5" fmla="*/ 77 h 146"/>
              <a:gd name="T6" fmla="*/ 356 w 1134"/>
              <a:gd name="T7" fmla="*/ 54 h 146"/>
              <a:gd name="T8" fmla="*/ 558 w 1134"/>
              <a:gd name="T9" fmla="*/ 54 h 146"/>
              <a:gd name="T10" fmla="*/ 751 w 1134"/>
              <a:gd name="T11" fmla="*/ 56 h 146"/>
              <a:gd name="T12" fmla="*/ 914 w 1134"/>
              <a:gd name="T13" fmla="*/ 72 h 146"/>
              <a:gd name="T14" fmla="*/ 1023 w 1134"/>
              <a:gd name="T15" fmla="*/ 90 h 146"/>
              <a:gd name="T16" fmla="*/ 1090 w 1134"/>
              <a:gd name="T17" fmla="*/ 116 h 146"/>
              <a:gd name="T18" fmla="*/ 1107 w 1134"/>
              <a:gd name="T19" fmla="*/ 146 h 146"/>
              <a:gd name="T20" fmla="*/ 1134 w 1134"/>
              <a:gd name="T21" fmla="*/ 5 h 14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34"/>
              <a:gd name="T34" fmla="*/ 0 h 146"/>
              <a:gd name="T35" fmla="*/ 1134 w 1134"/>
              <a:gd name="T36" fmla="*/ 146 h 14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34" h="146">
                <a:moveTo>
                  <a:pt x="27" y="0"/>
                </a:moveTo>
                <a:lnTo>
                  <a:pt x="0" y="119"/>
                </a:lnTo>
                <a:lnTo>
                  <a:pt x="107" y="77"/>
                </a:lnTo>
                <a:lnTo>
                  <a:pt x="356" y="54"/>
                </a:lnTo>
                <a:lnTo>
                  <a:pt x="558" y="54"/>
                </a:lnTo>
                <a:lnTo>
                  <a:pt x="751" y="56"/>
                </a:lnTo>
                <a:lnTo>
                  <a:pt x="914" y="72"/>
                </a:lnTo>
                <a:lnTo>
                  <a:pt x="1023" y="90"/>
                </a:lnTo>
                <a:lnTo>
                  <a:pt x="1090" y="116"/>
                </a:lnTo>
                <a:lnTo>
                  <a:pt x="1107" y="146"/>
                </a:lnTo>
                <a:lnTo>
                  <a:pt x="1134" y="5"/>
                </a:lnTo>
              </a:path>
            </a:pathLst>
          </a:custGeom>
          <a:solidFill>
            <a:srgbClr val="0A0115">
              <a:alpha val="56862"/>
            </a:srgbClr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ja-JP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29" name="Oval 51"/>
          <p:cNvSpPr>
            <a:spLocks noChangeArrowheads="1"/>
          </p:cNvSpPr>
          <p:nvPr/>
        </p:nvSpPr>
        <p:spPr bwMode="auto">
          <a:xfrm>
            <a:off x="3851275" y="630238"/>
            <a:ext cx="1738313" cy="265112"/>
          </a:xfrm>
          <a:prstGeom prst="ellipse">
            <a:avLst/>
          </a:prstGeom>
          <a:solidFill>
            <a:srgbClr val="0A0115"/>
          </a:solidFill>
          <a:ln w="9525">
            <a:solidFill>
              <a:srgbClr val="0A0115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30" name="Text Box 54"/>
          <p:cNvSpPr txBox="1">
            <a:spLocks noChangeArrowheads="1"/>
          </p:cNvSpPr>
          <p:nvPr/>
        </p:nvSpPr>
        <p:spPr bwMode="auto">
          <a:xfrm>
            <a:off x="671513" y="3857625"/>
            <a:ext cx="2071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0" lang="en-GB" altLang="ja-JP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Primary feed</a:t>
            </a:r>
          </a:p>
        </p:txBody>
      </p:sp>
      <p:sp>
        <p:nvSpPr>
          <p:cNvPr id="8231" name="Line 55"/>
          <p:cNvSpPr>
            <a:spLocks noChangeShapeType="1"/>
          </p:cNvSpPr>
          <p:nvPr/>
        </p:nvSpPr>
        <p:spPr bwMode="auto">
          <a:xfrm flipV="1">
            <a:off x="2163763" y="3735388"/>
            <a:ext cx="1514475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ja-JP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32" name="Text Box 56"/>
          <p:cNvSpPr txBox="1">
            <a:spLocks noChangeArrowheads="1"/>
          </p:cNvSpPr>
          <p:nvPr/>
        </p:nvSpPr>
        <p:spPr bwMode="auto">
          <a:xfrm>
            <a:off x="1358900" y="4411663"/>
            <a:ext cx="1173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0" lang="en-GB" altLang="ja-JP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Switcher</a:t>
            </a:r>
          </a:p>
        </p:txBody>
      </p:sp>
      <p:sp>
        <p:nvSpPr>
          <p:cNvPr id="8233" name="Text Box 57"/>
          <p:cNvSpPr txBox="1">
            <a:spLocks noChangeArrowheads="1"/>
          </p:cNvSpPr>
          <p:nvPr/>
        </p:nvSpPr>
        <p:spPr bwMode="auto">
          <a:xfrm>
            <a:off x="957263" y="4892675"/>
            <a:ext cx="2071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0" lang="en-GB" altLang="ja-JP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Spectrograph feed</a:t>
            </a:r>
          </a:p>
        </p:txBody>
      </p:sp>
      <p:sp>
        <p:nvSpPr>
          <p:cNvPr id="8234" name="Line 58"/>
          <p:cNvSpPr>
            <a:spLocks noChangeShapeType="1"/>
          </p:cNvSpPr>
          <p:nvPr/>
        </p:nvSpPr>
        <p:spPr bwMode="auto">
          <a:xfrm flipV="1">
            <a:off x="2479675" y="4060825"/>
            <a:ext cx="1087438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ja-JP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35" name="Line 59"/>
          <p:cNvSpPr>
            <a:spLocks noChangeShapeType="1"/>
          </p:cNvSpPr>
          <p:nvPr/>
        </p:nvSpPr>
        <p:spPr bwMode="auto">
          <a:xfrm flipV="1">
            <a:off x="3028950" y="4659313"/>
            <a:ext cx="649288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ja-JP" altLang="en-US" smtClean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5" name="Group 886"/>
          <p:cNvGrpSpPr>
            <a:grpSpLocks/>
          </p:cNvGrpSpPr>
          <p:nvPr/>
        </p:nvGrpSpPr>
        <p:grpSpPr bwMode="auto">
          <a:xfrm>
            <a:off x="1358900" y="1798638"/>
            <a:ext cx="2727325" cy="1827212"/>
            <a:chOff x="856" y="1133"/>
            <a:chExt cx="1718" cy="1151"/>
          </a:xfrm>
        </p:grpSpPr>
        <p:sp>
          <p:nvSpPr>
            <p:cNvPr id="8957" name="Text Box 178"/>
            <p:cNvSpPr txBox="1">
              <a:spLocks noChangeArrowheads="1"/>
            </p:cNvSpPr>
            <p:nvPr/>
          </p:nvSpPr>
          <p:spPr bwMode="auto">
            <a:xfrm>
              <a:off x="856" y="1133"/>
              <a:ext cx="9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GB" altLang="ja-JP" sz="1400" smtClean="0">
                  <a:solidFill>
                    <a:srgbClr val="FFFFFF"/>
                  </a:solidFill>
                  <a:latin typeface="Arial" charset="0"/>
                  <a:ea typeface="ＭＳ Ｐゴシック" charset="-128"/>
                </a:rPr>
                <a:t>Telescope focus</a:t>
              </a:r>
            </a:p>
          </p:txBody>
        </p:sp>
        <p:sp>
          <p:nvSpPr>
            <p:cNvPr id="8958" name="Line 185"/>
            <p:cNvSpPr>
              <a:spLocks noChangeShapeType="1"/>
            </p:cNvSpPr>
            <p:nvPr/>
          </p:nvSpPr>
          <p:spPr bwMode="auto">
            <a:xfrm>
              <a:off x="1625" y="2064"/>
              <a:ext cx="949" cy="2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959" name="Rectangle 186"/>
            <p:cNvSpPr>
              <a:spLocks noChangeArrowheads="1"/>
            </p:cNvSpPr>
            <p:nvPr/>
          </p:nvSpPr>
          <p:spPr bwMode="auto">
            <a:xfrm>
              <a:off x="898" y="1354"/>
              <a:ext cx="832" cy="830"/>
            </a:xfrm>
            <a:prstGeom prst="rect">
              <a:avLst/>
            </a:prstGeom>
            <a:solidFill>
              <a:srgbClr val="0D2658"/>
            </a:solidFill>
            <a:ln w="9525">
              <a:solidFill>
                <a:srgbClr val="0A011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960" name="Oval 187"/>
            <p:cNvSpPr>
              <a:spLocks noChangeArrowheads="1"/>
            </p:cNvSpPr>
            <p:nvPr/>
          </p:nvSpPr>
          <p:spPr bwMode="auto">
            <a:xfrm>
              <a:off x="900" y="1352"/>
              <a:ext cx="832" cy="832"/>
            </a:xfrm>
            <a:prstGeom prst="ellipse">
              <a:avLst/>
            </a:prstGeom>
            <a:solidFill>
              <a:srgbClr val="0A0115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4764" name="AutoShape 188"/>
            <p:cNvSpPr>
              <a:spLocks noChangeArrowheads="1"/>
            </p:cNvSpPr>
            <p:nvPr/>
          </p:nvSpPr>
          <p:spPr bwMode="auto">
            <a:xfrm>
              <a:off x="1260" y="1506"/>
              <a:ext cx="107" cy="95"/>
            </a:xfrm>
            <a:prstGeom prst="star5">
              <a:avLst/>
            </a:prstGeom>
            <a:solidFill>
              <a:srgbClr val="FBF23F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962" name="AutoShape 189"/>
            <p:cNvSpPr>
              <a:spLocks noChangeArrowheads="1"/>
            </p:cNvSpPr>
            <p:nvPr/>
          </p:nvSpPr>
          <p:spPr bwMode="auto">
            <a:xfrm>
              <a:off x="1043" y="1738"/>
              <a:ext cx="138" cy="167"/>
            </a:xfrm>
            <a:prstGeom prst="star4">
              <a:avLst>
                <a:gd name="adj" fmla="val 12500"/>
              </a:avLst>
            </a:prstGeom>
            <a:solidFill>
              <a:srgbClr val="FBF23F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963" name="AutoShape 190"/>
            <p:cNvSpPr>
              <a:spLocks noChangeArrowheads="1"/>
            </p:cNvSpPr>
            <p:nvPr/>
          </p:nvSpPr>
          <p:spPr bwMode="auto">
            <a:xfrm>
              <a:off x="1461" y="1821"/>
              <a:ext cx="138" cy="167"/>
            </a:xfrm>
            <a:prstGeom prst="star4">
              <a:avLst>
                <a:gd name="adj" fmla="val 12500"/>
              </a:avLst>
            </a:prstGeom>
            <a:solidFill>
              <a:srgbClr val="FBF23F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6" name="Group 191"/>
            <p:cNvGrpSpPr>
              <a:grpSpLocks/>
            </p:cNvGrpSpPr>
            <p:nvPr/>
          </p:nvGrpSpPr>
          <p:grpSpPr bwMode="auto">
            <a:xfrm>
              <a:off x="1316" y="1354"/>
              <a:ext cx="416" cy="830"/>
              <a:chOff x="2024" y="1962"/>
              <a:chExt cx="280" cy="559"/>
            </a:xfrm>
          </p:grpSpPr>
          <p:grpSp>
            <p:nvGrpSpPr>
              <p:cNvPr id="7" name="Group 192"/>
              <p:cNvGrpSpPr>
                <a:grpSpLocks/>
              </p:cNvGrpSpPr>
              <p:nvPr/>
            </p:nvGrpSpPr>
            <p:grpSpPr bwMode="auto">
              <a:xfrm>
                <a:off x="2024" y="1962"/>
                <a:ext cx="56" cy="559"/>
                <a:chOff x="2024" y="1962"/>
                <a:chExt cx="56" cy="559"/>
              </a:xfrm>
            </p:grpSpPr>
            <p:sp>
              <p:nvSpPr>
                <p:cNvPr id="9066" name="Rectangle 193"/>
                <p:cNvSpPr>
                  <a:spLocks noChangeArrowheads="1"/>
                </p:cNvSpPr>
                <p:nvPr/>
              </p:nvSpPr>
              <p:spPr bwMode="auto">
                <a:xfrm>
                  <a:off x="2024" y="2018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67" name="Rectangle 194"/>
                <p:cNvSpPr>
                  <a:spLocks noChangeArrowheads="1"/>
                </p:cNvSpPr>
                <p:nvPr/>
              </p:nvSpPr>
              <p:spPr bwMode="auto">
                <a:xfrm>
                  <a:off x="2024" y="2074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68" name="Rectangle 195"/>
                <p:cNvSpPr>
                  <a:spLocks noChangeArrowheads="1"/>
                </p:cNvSpPr>
                <p:nvPr/>
              </p:nvSpPr>
              <p:spPr bwMode="auto">
                <a:xfrm>
                  <a:off x="2024" y="2130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69" name="Rectangle 196"/>
                <p:cNvSpPr>
                  <a:spLocks noChangeArrowheads="1"/>
                </p:cNvSpPr>
                <p:nvPr/>
              </p:nvSpPr>
              <p:spPr bwMode="auto">
                <a:xfrm>
                  <a:off x="2024" y="2186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70" name="Rectangle 197"/>
                <p:cNvSpPr>
                  <a:spLocks noChangeArrowheads="1"/>
                </p:cNvSpPr>
                <p:nvPr/>
              </p:nvSpPr>
              <p:spPr bwMode="auto">
                <a:xfrm>
                  <a:off x="2024" y="2242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71" name="Rectangle 198"/>
                <p:cNvSpPr>
                  <a:spLocks noChangeArrowheads="1"/>
                </p:cNvSpPr>
                <p:nvPr/>
              </p:nvSpPr>
              <p:spPr bwMode="auto">
                <a:xfrm>
                  <a:off x="2024" y="2298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72" name="Rectangle 199"/>
                <p:cNvSpPr>
                  <a:spLocks noChangeArrowheads="1"/>
                </p:cNvSpPr>
                <p:nvPr/>
              </p:nvSpPr>
              <p:spPr bwMode="auto">
                <a:xfrm>
                  <a:off x="2024" y="2354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73" name="Rectangle 200"/>
                <p:cNvSpPr>
                  <a:spLocks noChangeArrowheads="1"/>
                </p:cNvSpPr>
                <p:nvPr/>
              </p:nvSpPr>
              <p:spPr bwMode="auto">
                <a:xfrm>
                  <a:off x="2024" y="2410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74" name="Rectangle 201"/>
                <p:cNvSpPr>
                  <a:spLocks noChangeArrowheads="1"/>
                </p:cNvSpPr>
                <p:nvPr/>
              </p:nvSpPr>
              <p:spPr bwMode="auto">
                <a:xfrm>
                  <a:off x="2024" y="2465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75" name="Rectangle 202"/>
                <p:cNvSpPr>
                  <a:spLocks noChangeArrowheads="1"/>
                </p:cNvSpPr>
                <p:nvPr/>
              </p:nvSpPr>
              <p:spPr bwMode="auto">
                <a:xfrm>
                  <a:off x="2024" y="1962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8" name="Group 203"/>
              <p:cNvGrpSpPr>
                <a:grpSpLocks/>
              </p:cNvGrpSpPr>
              <p:nvPr/>
            </p:nvGrpSpPr>
            <p:grpSpPr bwMode="auto">
              <a:xfrm>
                <a:off x="2080" y="1962"/>
                <a:ext cx="56" cy="559"/>
                <a:chOff x="2024" y="1962"/>
                <a:chExt cx="56" cy="559"/>
              </a:xfrm>
            </p:grpSpPr>
            <p:sp>
              <p:nvSpPr>
                <p:cNvPr id="9056" name="Rectangle 204"/>
                <p:cNvSpPr>
                  <a:spLocks noChangeArrowheads="1"/>
                </p:cNvSpPr>
                <p:nvPr/>
              </p:nvSpPr>
              <p:spPr bwMode="auto">
                <a:xfrm>
                  <a:off x="2024" y="2018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57" name="Rectangle 205"/>
                <p:cNvSpPr>
                  <a:spLocks noChangeArrowheads="1"/>
                </p:cNvSpPr>
                <p:nvPr/>
              </p:nvSpPr>
              <p:spPr bwMode="auto">
                <a:xfrm>
                  <a:off x="2024" y="2074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58" name="Rectangle 206"/>
                <p:cNvSpPr>
                  <a:spLocks noChangeArrowheads="1"/>
                </p:cNvSpPr>
                <p:nvPr/>
              </p:nvSpPr>
              <p:spPr bwMode="auto">
                <a:xfrm>
                  <a:off x="2024" y="2130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59" name="Rectangle 207"/>
                <p:cNvSpPr>
                  <a:spLocks noChangeArrowheads="1"/>
                </p:cNvSpPr>
                <p:nvPr/>
              </p:nvSpPr>
              <p:spPr bwMode="auto">
                <a:xfrm>
                  <a:off x="2024" y="2186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60" name="Rectangle 208"/>
                <p:cNvSpPr>
                  <a:spLocks noChangeArrowheads="1"/>
                </p:cNvSpPr>
                <p:nvPr/>
              </p:nvSpPr>
              <p:spPr bwMode="auto">
                <a:xfrm>
                  <a:off x="2024" y="2242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61" name="Rectangle 209"/>
                <p:cNvSpPr>
                  <a:spLocks noChangeArrowheads="1"/>
                </p:cNvSpPr>
                <p:nvPr/>
              </p:nvSpPr>
              <p:spPr bwMode="auto">
                <a:xfrm>
                  <a:off x="2024" y="2298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62" name="Rectangle 210"/>
                <p:cNvSpPr>
                  <a:spLocks noChangeArrowheads="1"/>
                </p:cNvSpPr>
                <p:nvPr/>
              </p:nvSpPr>
              <p:spPr bwMode="auto">
                <a:xfrm>
                  <a:off x="2024" y="2354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63" name="Rectangle 211"/>
                <p:cNvSpPr>
                  <a:spLocks noChangeArrowheads="1"/>
                </p:cNvSpPr>
                <p:nvPr/>
              </p:nvSpPr>
              <p:spPr bwMode="auto">
                <a:xfrm>
                  <a:off x="2024" y="2410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64" name="Rectangle 212"/>
                <p:cNvSpPr>
                  <a:spLocks noChangeArrowheads="1"/>
                </p:cNvSpPr>
                <p:nvPr/>
              </p:nvSpPr>
              <p:spPr bwMode="auto">
                <a:xfrm>
                  <a:off x="2024" y="2465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65" name="Rectangle 213"/>
                <p:cNvSpPr>
                  <a:spLocks noChangeArrowheads="1"/>
                </p:cNvSpPr>
                <p:nvPr/>
              </p:nvSpPr>
              <p:spPr bwMode="auto">
                <a:xfrm>
                  <a:off x="2024" y="1962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9" name="Group 214"/>
              <p:cNvGrpSpPr>
                <a:grpSpLocks/>
              </p:cNvGrpSpPr>
              <p:nvPr/>
            </p:nvGrpSpPr>
            <p:grpSpPr bwMode="auto">
              <a:xfrm>
                <a:off x="2136" y="1962"/>
                <a:ext cx="56" cy="559"/>
                <a:chOff x="2024" y="1962"/>
                <a:chExt cx="56" cy="559"/>
              </a:xfrm>
            </p:grpSpPr>
            <p:sp>
              <p:nvSpPr>
                <p:cNvPr id="9046" name="Rectangle 215"/>
                <p:cNvSpPr>
                  <a:spLocks noChangeArrowheads="1"/>
                </p:cNvSpPr>
                <p:nvPr/>
              </p:nvSpPr>
              <p:spPr bwMode="auto">
                <a:xfrm>
                  <a:off x="2024" y="2018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47" name="Rectangle 216"/>
                <p:cNvSpPr>
                  <a:spLocks noChangeArrowheads="1"/>
                </p:cNvSpPr>
                <p:nvPr/>
              </p:nvSpPr>
              <p:spPr bwMode="auto">
                <a:xfrm>
                  <a:off x="2024" y="2074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48" name="Rectangle 217"/>
                <p:cNvSpPr>
                  <a:spLocks noChangeArrowheads="1"/>
                </p:cNvSpPr>
                <p:nvPr/>
              </p:nvSpPr>
              <p:spPr bwMode="auto">
                <a:xfrm>
                  <a:off x="2024" y="2130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49" name="Rectangle 218"/>
                <p:cNvSpPr>
                  <a:spLocks noChangeArrowheads="1"/>
                </p:cNvSpPr>
                <p:nvPr/>
              </p:nvSpPr>
              <p:spPr bwMode="auto">
                <a:xfrm>
                  <a:off x="2024" y="2186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50" name="Rectangle 219"/>
                <p:cNvSpPr>
                  <a:spLocks noChangeArrowheads="1"/>
                </p:cNvSpPr>
                <p:nvPr/>
              </p:nvSpPr>
              <p:spPr bwMode="auto">
                <a:xfrm>
                  <a:off x="2024" y="2242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51" name="Rectangle 220"/>
                <p:cNvSpPr>
                  <a:spLocks noChangeArrowheads="1"/>
                </p:cNvSpPr>
                <p:nvPr/>
              </p:nvSpPr>
              <p:spPr bwMode="auto">
                <a:xfrm>
                  <a:off x="2024" y="2298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52" name="Rectangle 221"/>
                <p:cNvSpPr>
                  <a:spLocks noChangeArrowheads="1"/>
                </p:cNvSpPr>
                <p:nvPr/>
              </p:nvSpPr>
              <p:spPr bwMode="auto">
                <a:xfrm>
                  <a:off x="2024" y="2354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53" name="Rectangle 222"/>
                <p:cNvSpPr>
                  <a:spLocks noChangeArrowheads="1"/>
                </p:cNvSpPr>
                <p:nvPr/>
              </p:nvSpPr>
              <p:spPr bwMode="auto">
                <a:xfrm>
                  <a:off x="2024" y="2410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54" name="Rectangle 223"/>
                <p:cNvSpPr>
                  <a:spLocks noChangeArrowheads="1"/>
                </p:cNvSpPr>
                <p:nvPr/>
              </p:nvSpPr>
              <p:spPr bwMode="auto">
                <a:xfrm>
                  <a:off x="2024" y="2465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55" name="Rectangle 224"/>
                <p:cNvSpPr>
                  <a:spLocks noChangeArrowheads="1"/>
                </p:cNvSpPr>
                <p:nvPr/>
              </p:nvSpPr>
              <p:spPr bwMode="auto">
                <a:xfrm>
                  <a:off x="2024" y="1962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0" name="Group 225"/>
              <p:cNvGrpSpPr>
                <a:grpSpLocks/>
              </p:cNvGrpSpPr>
              <p:nvPr/>
            </p:nvGrpSpPr>
            <p:grpSpPr bwMode="auto">
              <a:xfrm>
                <a:off x="2192" y="1962"/>
                <a:ext cx="56" cy="559"/>
                <a:chOff x="2024" y="1962"/>
                <a:chExt cx="56" cy="559"/>
              </a:xfrm>
            </p:grpSpPr>
            <p:sp>
              <p:nvSpPr>
                <p:cNvPr id="9036" name="Rectangle 226"/>
                <p:cNvSpPr>
                  <a:spLocks noChangeArrowheads="1"/>
                </p:cNvSpPr>
                <p:nvPr/>
              </p:nvSpPr>
              <p:spPr bwMode="auto">
                <a:xfrm>
                  <a:off x="2024" y="2018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37" name="Rectangle 227"/>
                <p:cNvSpPr>
                  <a:spLocks noChangeArrowheads="1"/>
                </p:cNvSpPr>
                <p:nvPr/>
              </p:nvSpPr>
              <p:spPr bwMode="auto">
                <a:xfrm>
                  <a:off x="2024" y="2074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38" name="Rectangle 228"/>
                <p:cNvSpPr>
                  <a:spLocks noChangeArrowheads="1"/>
                </p:cNvSpPr>
                <p:nvPr/>
              </p:nvSpPr>
              <p:spPr bwMode="auto">
                <a:xfrm>
                  <a:off x="2024" y="2130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39" name="Rectangle 229"/>
                <p:cNvSpPr>
                  <a:spLocks noChangeArrowheads="1"/>
                </p:cNvSpPr>
                <p:nvPr/>
              </p:nvSpPr>
              <p:spPr bwMode="auto">
                <a:xfrm>
                  <a:off x="2024" y="2186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40" name="Rectangle 230"/>
                <p:cNvSpPr>
                  <a:spLocks noChangeArrowheads="1"/>
                </p:cNvSpPr>
                <p:nvPr/>
              </p:nvSpPr>
              <p:spPr bwMode="auto">
                <a:xfrm>
                  <a:off x="2024" y="2242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41" name="Rectangle 231"/>
                <p:cNvSpPr>
                  <a:spLocks noChangeArrowheads="1"/>
                </p:cNvSpPr>
                <p:nvPr/>
              </p:nvSpPr>
              <p:spPr bwMode="auto">
                <a:xfrm>
                  <a:off x="2024" y="2298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42" name="Rectangle 232"/>
                <p:cNvSpPr>
                  <a:spLocks noChangeArrowheads="1"/>
                </p:cNvSpPr>
                <p:nvPr/>
              </p:nvSpPr>
              <p:spPr bwMode="auto">
                <a:xfrm>
                  <a:off x="2024" y="2354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43" name="Rectangle 233"/>
                <p:cNvSpPr>
                  <a:spLocks noChangeArrowheads="1"/>
                </p:cNvSpPr>
                <p:nvPr/>
              </p:nvSpPr>
              <p:spPr bwMode="auto">
                <a:xfrm>
                  <a:off x="2024" y="2410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44" name="Rectangle 234"/>
                <p:cNvSpPr>
                  <a:spLocks noChangeArrowheads="1"/>
                </p:cNvSpPr>
                <p:nvPr/>
              </p:nvSpPr>
              <p:spPr bwMode="auto">
                <a:xfrm>
                  <a:off x="2024" y="2465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45" name="Rectangle 235"/>
                <p:cNvSpPr>
                  <a:spLocks noChangeArrowheads="1"/>
                </p:cNvSpPr>
                <p:nvPr/>
              </p:nvSpPr>
              <p:spPr bwMode="auto">
                <a:xfrm>
                  <a:off x="2024" y="1962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1" name="Group 236"/>
              <p:cNvGrpSpPr>
                <a:grpSpLocks/>
              </p:cNvGrpSpPr>
              <p:nvPr/>
            </p:nvGrpSpPr>
            <p:grpSpPr bwMode="auto">
              <a:xfrm>
                <a:off x="2248" y="1962"/>
                <a:ext cx="56" cy="559"/>
                <a:chOff x="2024" y="1962"/>
                <a:chExt cx="56" cy="559"/>
              </a:xfrm>
            </p:grpSpPr>
            <p:sp>
              <p:nvSpPr>
                <p:cNvPr id="9026" name="Rectangle 237"/>
                <p:cNvSpPr>
                  <a:spLocks noChangeArrowheads="1"/>
                </p:cNvSpPr>
                <p:nvPr/>
              </p:nvSpPr>
              <p:spPr bwMode="auto">
                <a:xfrm>
                  <a:off x="2024" y="2018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27" name="Rectangle 238"/>
                <p:cNvSpPr>
                  <a:spLocks noChangeArrowheads="1"/>
                </p:cNvSpPr>
                <p:nvPr/>
              </p:nvSpPr>
              <p:spPr bwMode="auto">
                <a:xfrm>
                  <a:off x="2024" y="2074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28" name="Rectangle 239"/>
                <p:cNvSpPr>
                  <a:spLocks noChangeArrowheads="1"/>
                </p:cNvSpPr>
                <p:nvPr/>
              </p:nvSpPr>
              <p:spPr bwMode="auto">
                <a:xfrm>
                  <a:off x="2024" y="2130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29" name="Rectangle 240"/>
                <p:cNvSpPr>
                  <a:spLocks noChangeArrowheads="1"/>
                </p:cNvSpPr>
                <p:nvPr/>
              </p:nvSpPr>
              <p:spPr bwMode="auto">
                <a:xfrm>
                  <a:off x="2024" y="2186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30" name="Rectangle 241"/>
                <p:cNvSpPr>
                  <a:spLocks noChangeArrowheads="1"/>
                </p:cNvSpPr>
                <p:nvPr/>
              </p:nvSpPr>
              <p:spPr bwMode="auto">
                <a:xfrm>
                  <a:off x="2024" y="2242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31" name="Rectangle 242"/>
                <p:cNvSpPr>
                  <a:spLocks noChangeArrowheads="1"/>
                </p:cNvSpPr>
                <p:nvPr/>
              </p:nvSpPr>
              <p:spPr bwMode="auto">
                <a:xfrm>
                  <a:off x="2024" y="2298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32" name="Rectangle 243"/>
                <p:cNvSpPr>
                  <a:spLocks noChangeArrowheads="1"/>
                </p:cNvSpPr>
                <p:nvPr/>
              </p:nvSpPr>
              <p:spPr bwMode="auto">
                <a:xfrm>
                  <a:off x="2024" y="2354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33" name="Rectangle 244"/>
                <p:cNvSpPr>
                  <a:spLocks noChangeArrowheads="1"/>
                </p:cNvSpPr>
                <p:nvPr/>
              </p:nvSpPr>
              <p:spPr bwMode="auto">
                <a:xfrm>
                  <a:off x="2024" y="2410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34" name="Rectangle 245"/>
                <p:cNvSpPr>
                  <a:spLocks noChangeArrowheads="1"/>
                </p:cNvSpPr>
                <p:nvPr/>
              </p:nvSpPr>
              <p:spPr bwMode="auto">
                <a:xfrm>
                  <a:off x="2024" y="2465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35" name="Rectangle 246"/>
                <p:cNvSpPr>
                  <a:spLocks noChangeArrowheads="1"/>
                </p:cNvSpPr>
                <p:nvPr/>
              </p:nvSpPr>
              <p:spPr bwMode="auto">
                <a:xfrm>
                  <a:off x="2024" y="1962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</p:grpSp>
        </p:grpSp>
        <p:grpSp>
          <p:nvGrpSpPr>
            <p:cNvPr id="12" name="Group 247"/>
            <p:cNvGrpSpPr>
              <a:grpSpLocks/>
            </p:cNvGrpSpPr>
            <p:nvPr/>
          </p:nvGrpSpPr>
          <p:grpSpPr bwMode="auto">
            <a:xfrm>
              <a:off x="900" y="1354"/>
              <a:ext cx="416" cy="830"/>
              <a:chOff x="2024" y="1962"/>
              <a:chExt cx="280" cy="559"/>
            </a:xfrm>
          </p:grpSpPr>
          <p:grpSp>
            <p:nvGrpSpPr>
              <p:cNvPr id="13" name="Group 248"/>
              <p:cNvGrpSpPr>
                <a:grpSpLocks/>
              </p:cNvGrpSpPr>
              <p:nvPr/>
            </p:nvGrpSpPr>
            <p:grpSpPr bwMode="auto">
              <a:xfrm>
                <a:off x="2024" y="1962"/>
                <a:ext cx="56" cy="559"/>
                <a:chOff x="2024" y="1962"/>
                <a:chExt cx="56" cy="559"/>
              </a:xfrm>
            </p:grpSpPr>
            <p:sp>
              <p:nvSpPr>
                <p:cNvPr id="9011" name="Rectangle 249"/>
                <p:cNvSpPr>
                  <a:spLocks noChangeArrowheads="1"/>
                </p:cNvSpPr>
                <p:nvPr/>
              </p:nvSpPr>
              <p:spPr bwMode="auto">
                <a:xfrm>
                  <a:off x="2024" y="2018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12" name="Rectangle 250"/>
                <p:cNvSpPr>
                  <a:spLocks noChangeArrowheads="1"/>
                </p:cNvSpPr>
                <p:nvPr/>
              </p:nvSpPr>
              <p:spPr bwMode="auto">
                <a:xfrm>
                  <a:off x="2024" y="2074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13" name="Rectangle 251"/>
                <p:cNvSpPr>
                  <a:spLocks noChangeArrowheads="1"/>
                </p:cNvSpPr>
                <p:nvPr/>
              </p:nvSpPr>
              <p:spPr bwMode="auto">
                <a:xfrm>
                  <a:off x="2024" y="2130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14" name="Rectangle 252"/>
                <p:cNvSpPr>
                  <a:spLocks noChangeArrowheads="1"/>
                </p:cNvSpPr>
                <p:nvPr/>
              </p:nvSpPr>
              <p:spPr bwMode="auto">
                <a:xfrm>
                  <a:off x="2024" y="2186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15" name="Rectangle 253"/>
                <p:cNvSpPr>
                  <a:spLocks noChangeArrowheads="1"/>
                </p:cNvSpPr>
                <p:nvPr/>
              </p:nvSpPr>
              <p:spPr bwMode="auto">
                <a:xfrm>
                  <a:off x="2024" y="2242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16" name="Rectangle 254"/>
                <p:cNvSpPr>
                  <a:spLocks noChangeArrowheads="1"/>
                </p:cNvSpPr>
                <p:nvPr/>
              </p:nvSpPr>
              <p:spPr bwMode="auto">
                <a:xfrm>
                  <a:off x="2024" y="2298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17" name="Rectangle 255"/>
                <p:cNvSpPr>
                  <a:spLocks noChangeArrowheads="1"/>
                </p:cNvSpPr>
                <p:nvPr/>
              </p:nvSpPr>
              <p:spPr bwMode="auto">
                <a:xfrm>
                  <a:off x="2024" y="2354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18" name="Rectangle 256"/>
                <p:cNvSpPr>
                  <a:spLocks noChangeArrowheads="1"/>
                </p:cNvSpPr>
                <p:nvPr/>
              </p:nvSpPr>
              <p:spPr bwMode="auto">
                <a:xfrm>
                  <a:off x="2024" y="2410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19" name="Rectangle 257"/>
                <p:cNvSpPr>
                  <a:spLocks noChangeArrowheads="1"/>
                </p:cNvSpPr>
                <p:nvPr/>
              </p:nvSpPr>
              <p:spPr bwMode="auto">
                <a:xfrm>
                  <a:off x="2024" y="2465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20" name="Rectangle 258"/>
                <p:cNvSpPr>
                  <a:spLocks noChangeArrowheads="1"/>
                </p:cNvSpPr>
                <p:nvPr/>
              </p:nvSpPr>
              <p:spPr bwMode="auto">
                <a:xfrm>
                  <a:off x="2024" y="1962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4" name="Group 259"/>
              <p:cNvGrpSpPr>
                <a:grpSpLocks/>
              </p:cNvGrpSpPr>
              <p:nvPr/>
            </p:nvGrpSpPr>
            <p:grpSpPr bwMode="auto">
              <a:xfrm>
                <a:off x="2080" y="1962"/>
                <a:ext cx="56" cy="559"/>
                <a:chOff x="2024" y="1962"/>
                <a:chExt cx="56" cy="559"/>
              </a:xfrm>
            </p:grpSpPr>
            <p:sp>
              <p:nvSpPr>
                <p:cNvPr id="9001" name="Rectangle 260"/>
                <p:cNvSpPr>
                  <a:spLocks noChangeArrowheads="1"/>
                </p:cNvSpPr>
                <p:nvPr/>
              </p:nvSpPr>
              <p:spPr bwMode="auto">
                <a:xfrm>
                  <a:off x="2024" y="2018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02" name="Rectangle 261"/>
                <p:cNvSpPr>
                  <a:spLocks noChangeArrowheads="1"/>
                </p:cNvSpPr>
                <p:nvPr/>
              </p:nvSpPr>
              <p:spPr bwMode="auto">
                <a:xfrm>
                  <a:off x="2024" y="2074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03" name="Rectangle 262"/>
                <p:cNvSpPr>
                  <a:spLocks noChangeArrowheads="1"/>
                </p:cNvSpPr>
                <p:nvPr/>
              </p:nvSpPr>
              <p:spPr bwMode="auto">
                <a:xfrm>
                  <a:off x="2024" y="2130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04" name="Rectangle 263"/>
                <p:cNvSpPr>
                  <a:spLocks noChangeArrowheads="1"/>
                </p:cNvSpPr>
                <p:nvPr/>
              </p:nvSpPr>
              <p:spPr bwMode="auto">
                <a:xfrm>
                  <a:off x="2024" y="2186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05" name="Rectangle 264"/>
                <p:cNvSpPr>
                  <a:spLocks noChangeArrowheads="1"/>
                </p:cNvSpPr>
                <p:nvPr/>
              </p:nvSpPr>
              <p:spPr bwMode="auto">
                <a:xfrm>
                  <a:off x="2024" y="2242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06" name="Rectangle 265"/>
                <p:cNvSpPr>
                  <a:spLocks noChangeArrowheads="1"/>
                </p:cNvSpPr>
                <p:nvPr/>
              </p:nvSpPr>
              <p:spPr bwMode="auto">
                <a:xfrm>
                  <a:off x="2024" y="2298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07" name="Rectangle 266"/>
                <p:cNvSpPr>
                  <a:spLocks noChangeArrowheads="1"/>
                </p:cNvSpPr>
                <p:nvPr/>
              </p:nvSpPr>
              <p:spPr bwMode="auto">
                <a:xfrm>
                  <a:off x="2024" y="2354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08" name="Rectangle 267"/>
                <p:cNvSpPr>
                  <a:spLocks noChangeArrowheads="1"/>
                </p:cNvSpPr>
                <p:nvPr/>
              </p:nvSpPr>
              <p:spPr bwMode="auto">
                <a:xfrm>
                  <a:off x="2024" y="2410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09" name="Rectangle 268"/>
                <p:cNvSpPr>
                  <a:spLocks noChangeArrowheads="1"/>
                </p:cNvSpPr>
                <p:nvPr/>
              </p:nvSpPr>
              <p:spPr bwMode="auto">
                <a:xfrm>
                  <a:off x="2024" y="2465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10" name="Rectangle 269"/>
                <p:cNvSpPr>
                  <a:spLocks noChangeArrowheads="1"/>
                </p:cNvSpPr>
                <p:nvPr/>
              </p:nvSpPr>
              <p:spPr bwMode="auto">
                <a:xfrm>
                  <a:off x="2024" y="1962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5" name="Group 270"/>
              <p:cNvGrpSpPr>
                <a:grpSpLocks/>
              </p:cNvGrpSpPr>
              <p:nvPr/>
            </p:nvGrpSpPr>
            <p:grpSpPr bwMode="auto">
              <a:xfrm>
                <a:off x="2136" y="1962"/>
                <a:ext cx="56" cy="559"/>
                <a:chOff x="2024" y="1962"/>
                <a:chExt cx="56" cy="559"/>
              </a:xfrm>
            </p:grpSpPr>
            <p:sp>
              <p:nvSpPr>
                <p:cNvPr id="8991" name="Rectangle 271"/>
                <p:cNvSpPr>
                  <a:spLocks noChangeArrowheads="1"/>
                </p:cNvSpPr>
                <p:nvPr/>
              </p:nvSpPr>
              <p:spPr bwMode="auto">
                <a:xfrm>
                  <a:off x="2024" y="2018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992" name="Rectangle 272"/>
                <p:cNvSpPr>
                  <a:spLocks noChangeArrowheads="1"/>
                </p:cNvSpPr>
                <p:nvPr/>
              </p:nvSpPr>
              <p:spPr bwMode="auto">
                <a:xfrm>
                  <a:off x="2024" y="2074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993" name="Rectangle 273"/>
                <p:cNvSpPr>
                  <a:spLocks noChangeArrowheads="1"/>
                </p:cNvSpPr>
                <p:nvPr/>
              </p:nvSpPr>
              <p:spPr bwMode="auto">
                <a:xfrm>
                  <a:off x="2024" y="2130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994" name="Rectangle 274"/>
                <p:cNvSpPr>
                  <a:spLocks noChangeArrowheads="1"/>
                </p:cNvSpPr>
                <p:nvPr/>
              </p:nvSpPr>
              <p:spPr bwMode="auto">
                <a:xfrm>
                  <a:off x="2024" y="2186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995" name="Rectangle 275"/>
                <p:cNvSpPr>
                  <a:spLocks noChangeArrowheads="1"/>
                </p:cNvSpPr>
                <p:nvPr/>
              </p:nvSpPr>
              <p:spPr bwMode="auto">
                <a:xfrm>
                  <a:off x="2024" y="2242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996" name="Rectangle 276"/>
                <p:cNvSpPr>
                  <a:spLocks noChangeArrowheads="1"/>
                </p:cNvSpPr>
                <p:nvPr/>
              </p:nvSpPr>
              <p:spPr bwMode="auto">
                <a:xfrm>
                  <a:off x="2024" y="2298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997" name="Rectangle 277"/>
                <p:cNvSpPr>
                  <a:spLocks noChangeArrowheads="1"/>
                </p:cNvSpPr>
                <p:nvPr/>
              </p:nvSpPr>
              <p:spPr bwMode="auto">
                <a:xfrm>
                  <a:off x="2024" y="2354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998" name="Rectangle 278"/>
                <p:cNvSpPr>
                  <a:spLocks noChangeArrowheads="1"/>
                </p:cNvSpPr>
                <p:nvPr/>
              </p:nvSpPr>
              <p:spPr bwMode="auto">
                <a:xfrm>
                  <a:off x="2024" y="2410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999" name="Rectangle 279"/>
                <p:cNvSpPr>
                  <a:spLocks noChangeArrowheads="1"/>
                </p:cNvSpPr>
                <p:nvPr/>
              </p:nvSpPr>
              <p:spPr bwMode="auto">
                <a:xfrm>
                  <a:off x="2024" y="2465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9000" name="Rectangle 280"/>
                <p:cNvSpPr>
                  <a:spLocks noChangeArrowheads="1"/>
                </p:cNvSpPr>
                <p:nvPr/>
              </p:nvSpPr>
              <p:spPr bwMode="auto">
                <a:xfrm>
                  <a:off x="2024" y="1962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6" name="Group 281"/>
              <p:cNvGrpSpPr>
                <a:grpSpLocks/>
              </p:cNvGrpSpPr>
              <p:nvPr/>
            </p:nvGrpSpPr>
            <p:grpSpPr bwMode="auto">
              <a:xfrm>
                <a:off x="2192" y="1962"/>
                <a:ext cx="56" cy="559"/>
                <a:chOff x="2024" y="1962"/>
                <a:chExt cx="56" cy="559"/>
              </a:xfrm>
            </p:grpSpPr>
            <p:sp>
              <p:nvSpPr>
                <p:cNvPr id="8981" name="Rectangle 282"/>
                <p:cNvSpPr>
                  <a:spLocks noChangeArrowheads="1"/>
                </p:cNvSpPr>
                <p:nvPr/>
              </p:nvSpPr>
              <p:spPr bwMode="auto">
                <a:xfrm>
                  <a:off x="2024" y="2018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982" name="Rectangle 283"/>
                <p:cNvSpPr>
                  <a:spLocks noChangeArrowheads="1"/>
                </p:cNvSpPr>
                <p:nvPr/>
              </p:nvSpPr>
              <p:spPr bwMode="auto">
                <a:xfrm>
                  <a:off x="2024" y="2074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983" name="Rectangle 284"/>
                <p:cNvSpPr>
                  <a:spLocks noChangeArrowheads="1"/>
                </p:cNvSpPr>
                <p:nvPr/>
              </p:nvSpPr>
              <p:spPr bwMode="auto">
                <a:xfrm>
                  <a:off x="2024" y="2130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984" name="Rectangle 285"/>
                <p:cNvSpPr>
                  <a:spLocks noChangeArrowheads="1"/>
                </p:cNvSpPr>
                <p:nvPr/>
              </p:nvSpPr>
              <p:spPr bwMode="auto">
                <a:xfrm>
                  <a:off x="2024" y="2186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985" name="Rectangle 286"/>
                <p:cNvSpPr>
                  <a:spLocks noChangeArrowheads="1"/>
                </p:cNvSpPr>
                <p:nvPr/>
              </p:nvSpPr>
              <p:spPr bwMode="auto">
                <a:xfrm>
                  <a:off x="2024" y="2242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986" name="Rectangle 287"/>
                <p:cNvSpPr>
                  <a:spLocks noChangeArrowheads="1"/>
                </p:cNvSpPr>
                <p:nvPr/>
              </p:nvSpPr>
              <p:spPr bwMode="auto">
                <a:xfrm>
                  <a:off x="2024" y="2298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987" name="Rectangle 288"/>
                <p:cNvSpPr>
                  <a:spLocks noChangeArrowheads="1"/>
                </p:cNvSpPr>
                <p:nvPr/>
              </p:nvSpPr>
              <p:spPr bwMode="auto">
                <a:xfrm>
                  <a:off x="2024" y="2354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988" name="Rectangle 289"/>
                <p:cNvSpPr>
                  <a:spLocks noChangeArrowheads="1"/>
                </p:cNvSpPr>
                <p:nvPr/>
              </p:nvSpPr>
              <p:spPr bwMode="auto">
                <a:xfrm>
                  <a:off x="2024" y="2410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989" name="Rectangle 290"/>
                <p:cNvSpPr>
                  <a:spLocks noChangeArrowheads="1"/>
                </p:cNvSpPr>
                <p:nvPr/>
              </p:nvSpPr>
              <p:spPr bwMode="auto">
                <a:xfrm>
                  <a:off x="2024" y="2465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990" name="Rectangle 291"/>
                <p:cNvSpPr>
                  <a:spLocks noChangeArrowheads="1"/>
                </p:cNvSpPr>
                <p:nvPr/>
              </p:nvSpPr>
              <p:spPr bwMode="auto">
                <a:xfrm>
                  <a:off x="2024" y="1962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7" name="Group 292"/>
              <p:cNvGrpSpPr>
                <a:grpSpLocks/>
              </p:cNvGrpSpPr>
              <p:nvPr/>
            </p:nvGrpSpPr>
            <p:grpSpPr bwMode="auto">
              <a:xfrm>
                <a:off x="2248" y="1962"/>
                <a:ext cx="56" cy="559"/>
                <a:chOff x="2024" y="1962"/>
                <a:chExt cx="56" cy="559"/>
              </a:xfrm>
            </p:grpSpPr>
            <p:sp>
              <p:nvSpPr>
                <p:cNvPr id="8971" name="Rectangle 293"/>
                <p:cNvSpPr>
                  <a:spLocks noChangeArrowheads="1"/>
                </p:cNvSpPr>
                <p:nvPr/>
              </p:nvSpPr>
              <p:spPr bwMode="auto">
                <a:xfrm>
                  <a:off x="2024" y="2018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972" name="Rectangle 294"/>
                <p:cNvSpPr>
                  <a:spLocks noChangeArrowheads="1"/>
                </p:cNvSpPr>
                <p:nvPr/>
              </p:nvSpPr>
              <p:spPr bwMode="auto">
                <a:xfrm>
                  <a:off x="2024" y="2074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973" name="Rectangle 295"/>
                <p:cNvSpPr>
                  <a:spLocks noChangeArrowheads="1"/>
                </p:cNvSpPr>
                <p:nvPr/>
              </p:nvSpPr>
              <p:spPr bwMode="auto">
                <a:xfrm>
                  <a:off x="2024" y="2130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974" name="Rectangle 296"/>
                <p:cNvSpPr>
                  <a:spLocks noChangeArrowheads="1"/>
                </p:cNvSpPr>
                <p:nvPr/>
              </p:nvSpPr>
              <p:spPr bwMode="auto">
                <a:xfrm>
                  <a:off x="2024" y="2186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975" name="Rectangle 297"/>
                <p:cNvSpPr>
                  <a:spLocks noChangeArrowheads="1"/>
                </p:cNvSpPr>
                <p:nvPr/>
              </p:nvSpPr>
              <p:spPr bwMode="auto">
                <a:xfrm>
                  <a:off x="2024" y="2242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976" name="Rectangle 298"/>
                <p:cNvSpPr>
                  <a:spLocks noChangeArrowheads="1"/>
                </p:cNvSpPr>
                <p:nvPr/>
              </p:nvSpPr>
              <p:spPr bwMode="auto">
                <a:xfrm>
                  <a:off x="2024" y="2298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977" name="Rectangle 299"/>
                <p:cNvSpPr>
                  <a:spLocks noChangeArrowheads="1"/>
                </p:cNvSpPr>
                <p:nvPr/>
              </p:nvSpPr>
              <p:spPr bwMode="auto">
                <a:xfrm>
                  <a:off x="2024" y="2354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978" name="Rectangle 300"/>
                <p:cNvSpPr>
                  <a:spLocks noChangeArrowheads="1"/>
                </p:cNvSpPr>
                <p:nvPr/>
              </p:nvSpPr>
              <p:spPr bwMode="auto">
                <a:xfrm>
                  <a:off x="2024" y="2410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979" name="Rectangle 301"/>
                <p:cNvSpPr>
                  <a:spLocks noChangeArrowheads="1"/>
                </p:cNvSpPr>
                <p:nvPr/>
              </p:nvSpPr>
              <p:spPr bwMode="auto">
                <a:xfrm>
                  <a:off x="2024" y="2465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980" name="Rectangle 302"/>
                <p:cNvSpPr>
                  <a:spLocks noChangeArrowheads="1"/>
                </p:cNvSpPr>
                <p:nvPr/>
              </p:nvSpPr>
              <p:spPr bwMode="auto">
                <a:xfrm>
                  <a:off x="2024" y="1962"/>
                  <a:ext cx="56" cy="56"/>
                </a:xfrm>
                <a:prstGeom prst="rect">
                  <a:avLst/>
                </a:prstGeom>
                <a:noFill/>
                <a:ln w="9525">
                  <a:solidFill>
                    <a:srgbClr val="14479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</p:grpSp>
        </p:grpSp>
      </p:grpSp>
      <p:sp>
        <p:nvSpPr>
          <p:cNvPr id="8237" name="Text Box 304"/>
          <p:cNvSpPr txBox="1">
            <a:spLocks noChangeArrowheads="1"/>
          </p:cNvSpPr>
          <p:nvPr/>
        </p:nvSpPr>
        <p:spPr bwMode="auto">
          <a:xfrm>
            <a:off x="1495425" y="5307013"/>
            <a:ext cx="2071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0" lang="en-GB" altLang="ja-JP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Spectrographs</a:t>
            </a:r>
          </a:p>
        </p:txBody>
      </p:sp>
      <p:sp>
        <p:nvSpPr>
          <p:cNvPr id="8238" name="Line 305"/>
          <p:cNvSpPr>
            <a:spLocks noChangeShapeType="1"/>
          </p:cNvSpPr>
          <p:nvPr/>
        </p:nvSpPr>
        <p:spPr bwMode="auto">
          <a:xfrm flipV="1">
            <a:off x="3105150" y="5208588"/>
            <a:ext cx="1270000" cy="185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ja-JP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882" name="AutoShape 306"/>
          <p:cNvSpPr>
            <a:spLocks noChangeArrowheads="1"/>
          </p:cNvSpPr>
          <p:nvPr/>
        </p:nvSpPr>
        <p:spPr bwMode="auto">
          <a:xfrm rot="5353">
            <a:off x="4508500" y="631825"/>
            <a:ext cx="177800" cy="150813"/>
          </a:xfrm>
          <a:prstGeom prst="star5">
            <a:avLst/>
          </a:prstGeom>
          <a:solidFill>
            <a:srgbClr val="FBF23F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40" name="AutoShape 307"/>
          <p:cNvSpPr>
            <a:spLocks noChangeArrowheads="1"/>
          </p:cNvSpPr>
          <p:nvPr/>
        </p:nvSpPr>
        <p:spPr bwMode="auto">
          <a:xfrm rot="5353">
            <a:off x="4144963" y="631825"/>
            <a:ext cx="230187" cy="265113"/>
          </a:xfrm>
          <a:prstGeom prst="star4">
            <a:avLst>
              <a:gd name="adj" fmla="val 12500"/>
            </a:avLst>
          </a:prstGeom>
          <a:solidFill>
            <a:srgbClr val="FBF23F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41" name="AutoShape 308"/>
          <p:cNvSpPr>
            <a:spLocks noChangeArrowheads="1"/>
          </p:cNvSpPr>
          <p:nvPr/>
        </p:nvSpPr>
        <p:spPr bwMode="auto">
          <a:xfrm rot="5353">
            <a:off x="4845050" y="650875"/>
            <a:ext cx="230188" cy="265113"/>
          </a:xfrm>
          <a:prstGeom prst="star4">
            <a:avLst>
              <a:gd name="adj" fmla="val 12500"/>
            </a:avLst>
          </a:prstGeom>
          <a:solidFill>
            <a:srgbClr val="FBF23F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smtClean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18" name="Group 880"/>
          <p:cNvGrpSpPr>
            <a:grpSpLocks/>
          </p:cNvGrpSpPr>
          <p:nvPr/>
        </p:nvGrpSpPr>
        <p:grpSpPr bwMode="auto">
          <a:xfrm>
            <a:off x="5438775" y="2525713"/>
            <a:ext cx="3155950" cy="4229100"/>
            <a:chOff x="3426" y="1591"/>
            <a:chExt cx="1988" cy="2664"/>
          </a:xfrm>
        </p:grpSpPr>
        <p:sp>
          <p:nvSpPr>
            <p:cNvPr id="8928" name="Line 32"/>
            <p:cNvSpPr>
              <a:spLocks noChangeShapeType="1"/>
            </p:cNvSpPr>
            <p:nvPr/>
          </p:nvSpPr>
          <p:spPr bwMode="auto">
            <a:xfrm flipH="1" flipV="1">
              <a:off x="3426" y="3157"/>
              <a:ext cx="688" cy="241"/>
            </a:xfrm>
            <a:prstGeom prst="line">
              <a:avLst/>
            </a:prstGeom>
            <a:noFill/>
            <a:ln w="38100">
              <a:solidFill>
                <a:srgbClr val="FFFF66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929" name="Text Box 183"/>
            <p:cNvSpPr txBox="1">
              <a:spLocks noChangeArrowheads="1"/>
            </p:cNvSpPr>
            <p:nvPr/>
          </p:nvSpPr>
          <p:spPr bwMode="auto">
            <a:xfrm>
              <a:off x="4016" y="3112"/>
              <a:ext cx="10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GB" altLang="ja-JP" sz="1400" smtClean="0">
                  <a:solidFill>
                    <a:srgbClr val="FFFFFF"/>
                  </a:solidFill>
                  <a:latin typeface="Arial" charset="0"/>
                  <a:ea typeface="ＭＳ Ｐゴシック" charset="-128"/>
                </a:rPr>
                <a:t>Recorded spectra</a:t>
              </a:r>
            </a:p>
          </p:txBody>
        </p:sp>
        <p:sp>
          <p:nvSpPr>
            <p:cNvPr id="8930" name="Arc 184"/>
            <p:cNvSpPr>
              <a:spLocks/>
            </p:cNvSpPr>
            <p:nvPr/>
          </p:nvSpPr>
          <p:spPr bwMode="auto">
            <a:xfrm>
              <a:off x="4780" y="1591"/>
              <a:ext cx="634" cy="1769"/>
            </a:xfrm>
            <a:custGeom>
              <a:avLst/>
              <a:gdLst>
                <a:gd name="T0" fmla="*/ 0 w 22059"/>
                <a:gd name="T1" fmla="*/ 0 h 42531"/>
                <a:gd name="T2" fmla="*/ 166 w 22059"/>
                <a:gd name="T3" fmla="*/ 1769 h 42531"/>
                <a:gd name="T4" fmla="*/ 13 w 22059"/>
                <a:gd name="T5" fmla="*/ 898 h 42531"/>
                <a:gd name="T6" fmla="*/ 0 60000 65536"/>
                <a:gd name="T7" fmla="*/ 0 60000 65536"/>
                <a:gd name="T8" fmla="*/ 0 60000 65536"/>
                <a:gd name="T9" fmla="*/ 0 w 22059"/>
                <a:gd name="T10" fmla="*/ 0 h 42531"/>
                <a:gd name="T11" fmla="*/ 22059 w 22059"/>
                <a:gd name="T12" fmla="*/ 42531 h 425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59" h="42531" fill="none" extrusionOk="0">
                  <a:moveTo>
                    <a:pt x="-1" y="4"/>
                  </a:moveTo>
                  <a:cubicBezTo>
                    <a:pt x="152" y="1"/>
                    <a:pt x="305" y="-1"/>
                    <a:pt x="459" y="0"/>
                  </a:cubicBezTo>
                  <a:cubicBezTo>
                    <a:pt x="12388" y="0"/>
                    <a:pt x="22059" y="9670"/>
                    <a:pt x="22059" y="21600"/>
                  </a:cubicBezTo>
                  <a:cubicBezTo>
                    <a:pt x="22059" y="31475"/>
                    <a:pt x="15361" y="40093"/>
                    <a:pt x="5792" y="42531"/>
                  </a:cubicBezTo>
                </a:path>
                <a:path w="22059" h="42531" stroke="0" extrusionOk="0">
                  <a:moveTo>
                    <a:pt x="-1" y="4"/>
                  </a:moveTo>
                  <a:cubicBezTo>
                    <a:pt x="152" y="1"/>
                    <a:pt x="305" y="-1"/>
                    <a:pt x="459" y="0"/>
                  </a:cubicBezTo>
                  <a:cubicBezTo>
                    <a:pt x="12388" y="0"/>
                    <a:pt x="22059" y="9670"/>
                    <a:pt x="22059" y="21600"/>
                  </a:cubicBezTo>
                  <a:cubicBezTo>
                    <a:pt x="22059" y="31475"/>
                    <a:pt x="15361" y="40093"/>
                    <a:pt x="5792" y="42531"/>
                  </a:cubicBezTo>
                  <a:lnTo>
                    <a:pt x="459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9" name="Group 309"/>
            <p:cNvGrpSpPr>
              <a:grpSpLocks/>
            </p:cNvGrpSpPr>
            <p:nvPr/>
          </p:nvGrpSpPr>
          <p:grpSpPr bwMode="auto">
            <a:xfrm>
              <a:off x="3999" y="3309"/>
              <a:ext cx="1054" cy="946"/>
              <a:chOff x="3993" y="3230"/>
              <a:chExt cx="1054" cy="946"/>
            </a:xfrm>
          </p:grpSpPr>
          <p:sp>
            <p:nvSpPr>
              <p:cNvPr id="8932" name="Rectangle 310"/>
              <p:cNvSpPr>
                <a:spLocks noChangeArrowheads="1"/>
              </p:cNvSpPr>
              <p:nvPr/>
            </p:nvSpPr>
            <p:spPr bwMode="auto">
              <a:xfrm>
                <a:off x="3993" y="3230"/>
                <a:ext cx="1054" cy="9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4887" name="Rectangle 311"/>
              <p:cNvSpPr>
                <a:spLocks noChangeArrowheads="1"/>
              </p:cNvSpPr>
              <p:nvPr/>
            </p:nvSpPr>
            <p:spPr bwMode="auto">
              <a:xfrm>
                <a:off x="4524" y="3340"/>
                <a:ext cx="83" cy="748"/>
              </a:xfrm>
              <a:prstGeom prst="rect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93700"/>
                    </a:srgbClr>
                  </a:gs>
                  <a:gs pos="35001">
                    <a:srgbClr val="1A8D48">
                      <a:alpha val="89500"/>
                    </a:srgbClr>
                  </a:gs>
                  <a:gs pos="52000">
                    <a:srgbClr val="FFFF00">
                      <a:alpha val="84400"/>
                    </a:srgbClr>
                  </a:gs>
                  <a:gs pos="73000">
                    <a:srgbClr val="EE3F17">
                      <a:alpha val="78100"/>
                    </a:srgbClr>
                  </a:gs>
                  <a:gs pos="88000">
                    <a:srgbClr val="E81766">
                      <a:alpha val="73600"/>
                    </a:srgbClr>
                  </a:gs>
                  <a:gs pos="100000">
                    <a:srgbClr val="A603AB">
                      <a:alpha val="70000"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4888" name="Rectangle 312"/>
              <p:cNvSpPr>
                <a:spLocks noChangeArrowheads="1"/>
              </p:cNvSpPr>
              <p:nvPr/>
            </p:nvSpPr>
            <p:spPr bwMode="auto">
              <a:xfrm>
                <a:off x="4607" y="3340"/>
                <a:ext cx="83" cy="748"/>
              </a:xfrm>
              <a:prstGeom prst="rect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93700"/>
                    </a:srgbClr>
                  </a:gs>
                  <a:gs pos="35001">
                    <a:srgbClr val="1A8D48">
                      <a:alpha val="89500"/>
                    </a:srgbClr>
                  </a:gs>
                  <a:gs pos="52000">
                    <a:srgbClr val="FFFF00">
                      <a:alpha val="84400"/>
                    </a:srgbClr>
                  </a:gs>
                  <a:gs pos="73000">
                    <a:srgbClr val="EE3F17">
                      <a:alpha val="78100"/>
                    </a:srgbClr>
                  </a:gs>
                  <a:gs pos="88000">
                    <a:srgbClr val="E81766">
                      <a:alpha val="73600"/>
                    </a:srgbClr>
                  </a:gs>
                  <a:gs pos="100000">
                    <a:srgbClr val="A603AB">
                      <a:alpha val="70000"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4889" name="Rectangle 313"/>
              <p:cNvSpPr>
                <a:spLocks noChangeArrowheads="1"/>
              </p:cNvSpPr>
              <p:nvPr/>
            </p:nvSpPr>
            <p:spPr bwMode="auto">
              <a:xfrm>
                <a:off x="4690" y="3340"/>
                <a:ext cx="84" cy="748"/>
              </a:xfrm>
              <a:prstGeom prst="rect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93700"/>
                    </a:srgbClr>
                  </a:gs>
                  <a:gs pos="35001">
                    <a:srgbClr val="1A8D48">
                      <a:alpha val="89500"/>
                    </a:srgbClr>
                  </a:gs>
                  <a:gs pos="52000">
                    <a:srgbClr val="FFFF00">
                      <a:alpha val="84400"/>
                    </a:srgbClr>
                  </a:gs>
                  <a:gs pos="73000">
                    <a:srgbClr val="EE3F17">
                      <a:alpha val="78100"/>
                    </a:srgbClr>
                  </a:gs>
                  <a:gs pos="88000">
                    <a:srgbClr val="E81766">
                      <a:alpha val="73600"/>
                    </a:srgbClr>
                  </a:gs>
                  <a:gs pos="100000">
                    <a:srgbClr val="A603AB">
                      <a:alpha val="70000"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4890" name="Rectangle 314"/>
              <p:cNvSpPr>
                <a:spLocks noChangeArrowheads="1"/>
              </p:cNvSpPr>
              <p:nvPr/>
            </p:nvSpPr>
            <p:spPr bwMode="auto">
              <a:xfrm>
                <a:off x="4774" y="3340"/>
                <a:ext cx="83" cy="748"/>
              </a:xfrm>
              <a:prstGeom prst="rect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93700"/>
                    </a:srgbClr>
                  </a:gs>
                  <a:gs pos="35001">
                    <a:srgbClr val="1A8D48">
                      <a:alpha val="89500"/>
                    </a:srgbClr>
                  </a:gs>
                  <a:gs pos="52000">
                    <a:srgbClr val="FFFF00">
                      <a:alpha val="84400"/>
                    </a:srgbClr>
                  </a:gs>
                  <a:gs pos="73000">
                    <a:srgbClr val="EE3F17">
                      <a:alpha val="78100"/>
                    </a:srgbClr>
                  </a:gs>
                  <a:gs pos="88000">
                    <a:srgbClr val="E81766">
                      <a:alpha val="73600"/>
                    </a:srgbClr>
                  </a:gs>
                  <a:gs pos="100000">
                    <a:srgbClr val="A603AB">
                      <a:alpha val="70000"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8945" name="Rectangle 315"/>
              <p:cNvSpPr>
                <a:spLocks noChangeArrowheads="1"/>
              </p:cNvSpPr>
              <p:nvPr/>
            </p:nvSpPr>
            <p:spPr bwMode="auto">
              <a:xfrm>
                <a:off x="4857" y="3340"/>
                <a:ext cx="83" cy="748"/>
              </a:xfrm>
              <a:prstGeom prst="rect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4892" name="Rectangle 316"/>
              <p:cNvSpPr>
                <a:spLocks noChangeArrowheads="1"/>
              </p:cNvSpPr>
              <p:nvPr/>
            </p:nvSpPr>
            <p:spPr bwMode="auto">
              <a:xfrm>
                <a:off x="4108" y="3340"/>
                <a:ext cx="83" cy="748"/>
              </a:xfrm>
              <a:prstGeom prst="rect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93700"/>
                    </a:srgbClr>
                  </a:gs>
                  <a:gs pos="35001">
                    <a:srgbClr val="1A8D48">
                      <a:alpha val="89500"/>
                    </a:srgbClr>
                  </a:gs>
                  <a:gs pos="52000">
                    <a:srgbClr val="FFFF00">
                      <a:alpha val="84400"/>
                    </a:srgbClr>
                  </a:gs>
                  <a:gs pos="73000">
                    <a:srgbClr val="EE3F17">
                      <a:alpha val="78100"/>
                    </a:srgbClr>
                  </a:gs>
                  <a:gs pos="88000">
                    <a:srgbClr val="E81766">
                      <a:alpha val="73600"/>
                    </a:srgbClr>
                  </a:gs>
                  <a:gs pos="100000">
                    <a:srgbClr val="A603AB">
                      <a:alpha val="70000"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4893" name="Rectangle 317"/>
              <p:cNvSpPr>
                <a:spLocks noChangeArrowheads="1"/>
              </p:cNvSpPr>
              <p:nvPr/>
            </p:nvSpPr>
            <p:spPr bwMode="auto">
              <a:xfrm>
                <a:off x="4191" y="3340"/>
                <a:ext cx="83" cy="748"/>
              </a:xfrm>
              <a:prstGeom prst="rect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93700"/>
                    </a:srgbClr>
                  </a:gs>
                  <a:gs pos="35001">
                    <a:srgbClr val="1A8D48">
                      <a:alpha val="89500"/>
                    </a:srgbClr>
                  </a:gs>
                  <a:gs pos="52000">
                    <a:srgbClr val="FFFF00">
                      <a:alpha val="84400"/>
                    </a:srgbClr>
                  </a:gs>
                  <a:gs pos="73000">
                    <a:srgbClr val="EE3F17">
                      <a:alpha val="78100"/>
                    </a:srgbClr>
                  </a:gs>
                  <a:gs pos="88000">
                    <a:srgbClr val="E81766">
                      <a:alpha val="73600"/>
                    </a:srgbClr>
                  </a:gs>
                  <a:gs pos="100000">
                    <a:srgbClr val="A603AB">
                      <a:alpha val="70000"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8952" name="Rectangle 318"/>
              <p:cNvSpPr>
                <a:spLocks noChangeArrowheads="1"/>
              </p:cNvSpPr>
              <p:nvPr/>
            </p:nvSpPr>
            <p:spPr bwMode="auto">
              <a:xfrm>
                <a:off x="4274" y="3340"/>
                <a:ext cx="84" cy="748"/>
              </a:xfrm>
              <a:prstGeom prst="rect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4895" name="Rectangle 319"/>
              <p:cNvSpPr>
                <a:spLocks noChangeArrowheads="1"/>
              </p:cNvSpPr>
              <p:nvPr/>
            </p:nvSpPr>
            <p:spPr bwMode="auto">
              <a:xfrm>
                <a:off x="4358" y="3340"/>
                <a:ext cx="83" cy="748"/>
              </a:xfrm>
              <a:prstGeom prst="rect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>
                      <a:alpha val="93700"/>
                    </a:srgbClr>
                  </a:gs>
                  <a:gs pos="35001">
                    <a:srgbClr val="1A8D48">
                      <a:alpha val="89500"/>
                    </a:srgbClr>
                  </a:gs>
                  <a:gs pos="52000">
                    <a:srgbClr val="FFFF00">
                      <a:alpha val="84400"/>
                    </a:srgbClr>
                  </a:gs>
                  <a:gs pos="73000">
                    <a:srgbClr val="EE3F17">
                      <a:alpha val="78100"/>
                    </a:srgbClr>
                  </a:gs>
                  <a:gs pos="88000">
                    <a:srgbClr val="E81766">
                      <a:alpha val="73600"/>
                    </a:srgbClr>
                  </a:gs>
                  <a:gs pos="100000">
                    <a:srgbClr val="A603AB">
                      <a:alpha val="70000"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8956" name="Rectangle 320"/>
              <p:cNvSpPr>
                <a:spLocks noChangeArrowheads="1"/>
              </p:cNvSpPr>
              <p:nvPr/>
            </p:nvSpPr>
            <p:spPr bwMode="auto">
              <a:xfrm>
                <a:off x="4441" y="3340"/>
                <a:ext cx="83" cy="748"/>
              </a:xfrm>
              <a:prstGeom prst="rect">
                <a:avLst/>
              </a:prstGeom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20" name="Group 879"/>
          <p:cNvGrpSpPr>
            <a:grpSpLocks/>
          </p:cNvGrpSpPr>
          <p:nvPr/>
        </p:nvGrpSpPr>
        <p:grpSpPr bwMode="auto">
          <a:xfrm>
            <a:off x="3476625" y="5078413"/>
            <a:ext cx="1673225" cy="1376362"/>
            <a:chOff x="2190" y="3199"/>
            <a:chExt cx="1054" cy="867"/>
          </a:xfrm>
        </p:grpSpPr>
        <p:sp>
          <p:nvSpPr>
            <p:cNvPr id="8906" name="Text Box 180"/>
            <p:cNvSpPr txBox="1">
              <a:spLocks noChangeArrowheads="1"/>
            </p:cNvSpPr>
            <p:nvPr/>
          </p:nvSpPr>
          <p:spPr bwMode="auto">
            <a:xfrm>
              <a:off x="2260" y="3874"/>
              <a:ext cx="95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GB" altLang="ja-JP" sz="1400" smtClean="0">
                  <a:solidFill>
                    <a:srgbClr val="FFFFFF"/>
                  </a:solidFill>
                  <a:latin typeface="Arial" charset="0"/>
                  <a:ea typeface="ＭＳ Ｐゴシック" charset="-128"/>
                </a:rPr>
                <a:t>Spectrograph slit</a:t>
              </a:r>
            </a:p>
          </p:txBody>
        </p:sp>
        <p:sp>
          <p:nvSpPr>
            <p:cNvPr id="8907" name="Line 303"/>
            <p:cNvSpPr>
              <a:spLocks noChangeShapeType="1"/>
            </p:cNvSpPr>
            <p:nvPr/>
          </p:nvSpPr>
          <p:spPr bwMode="auto">
            <a:xfrm flipV="1">
              <a:off x="2662" y="3199"/>
              <a:ext cx="256" cy="477"/>
            </a:xfrm>
            <a:prstGeom prst="line">
              <a:avLst/>
            </a:prstGeom>
            <a:noFill/>
            <a:ln w="38100">
              <a:solidFill>
                <a:srgbClr val="FFFF66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21" name="Group 321"/>
            <p:cNvGrpSpPr>
              <a:grpSpLocks/>
            </p:cNvGrpSpPr>
            <p:nvPr/>
          </p:nvGrpSpPr>
          <p:grpSpPr bwMode="auto">
            <a:xfrm>
              <a:off x="2190" y="3574"/>
              <a:ext cx="1054" cy="300"/>
              <a:chOff x="2190" y="3574"/>
              <a:chExt cx="1054" cy="300"/>
            </a:xfrm>
          </p:grpSpPr>
          <p:sp>
            <p:nvSpPr>
              <p:cNvPr id="8910" name="Rectangle 322"/>
              <p:cNvSpPr>
                <a:spLocks noChangeArrowheads="1"/>
              </p:cNvSpPr>
              <p:nvPr/>
            </p:nvSpPr>
            <p:spPr bwMode="auto">
              <a:xfrm>
                <a:off x="2190" y="3574"/>
                <a:ext cx="1054" cy="3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8911" name="Rectangle 323"/>
              <p:cNvSpPr>
                <a:spLocks noChangeArrowheads="1"/>
              </p:cNvSpPr>
              <p:nvPr/>
            </p:nvSpPr>
            <p:spPr bwMode="auto">
              <a:xfrm>
                <a:off x="2802" y="3688"/>
                <a:ext cx="83" cy="83"/>
              </a:xfrm>
              <a:prstGeom prst="rect">
                <a:avLst/>
              </a:prstGeom>
              <a:solidFill>
                <a:srgbClr val="0A0115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8912" name="Rectangle 324"/>
              <p:cNvSpPr>
                <a:spLocks noChangeArrowheads="1"/>
              </p:cNvSpPr>
              <p:nvPr/>
            </p:nvSpPr>
            <p:spPr bwMode="auto">
              <a:xfrm>
                <a:off x="2885" y="3688"/>
                <a:ext cx="84" cy="83"/>
              </a:xfrm>
              <a:prstGeom prst="rect">
                <a:avLst/>
              </a:prstGeom>
              <a:solidFill>
                <a:srgbClr val="0A0115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8913" name="Rectangle 325"/>
              <p:cNvSpPr>
                <a:spLocks noChangeArrowheads="1"/>
              </p:cNvSpPr>
              <p:nvPr/>
            </p:nvSpPr>
            <p:spPr bwMode="auto">
              <a:xfrm>
                <a:off x="3052" y="3688"/>
                <a:ext cx="83" cy="83"/>
              </a:xfrm>
              <a:prstGeom prst="rect">
                <a:avLst/>
              </a:prstGeom>
              <a:solidFill>
                <a:srgbClr val="0A0115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8914" name="Rectangle 326"/>
              <p:cNvSpPr>
                <a:spLocks noChangeArrowheads="1"/>
              </p:cNvSpPr>
              <p:nvPr/>
            </p:nvSpPr>
            <p:spPr bwMode="auto">
              <a:xfrm>
                <a:off x="2303" y="3688"/>
                <a:ext cx="83" cy="83"/>
              </a:xfrm>
              <a:prstGeom prst="rect">
                <a:avLst/>
              </a:prstGeom>
              <a:solidFill>
                <a:srgbClr val="0A0115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8915" name="Rectangle 327"/>
              <p:cNvSpPr>
                <a:spLocks noChangeArrowheads="1"/>
              </p:cNvSpPr>
              <p:nvPr/>
            </p:nvSpPr>
            <p:spPr bwMode="auto">
              <a:xfrm>
                <a:off x="2469" y="3688"/>
                <a:ext cx="84" cy="83"/>
              </a:xfrm>
              <a:prstGeom prst="rect">
                <a:avLst/>
              </a:prstGeom>
              <a:solidFill>
                <a:srgbClr val="0A0115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8916" name="Rectangle 328"/>
              <p:cNvSpPr>
                <a:spLocks noChangeArrowheads="1"/>
              </p:cNvSpPr>
              <p:nvPr/>
            </p:nvSpPr>
            <p:spPr bwMode="auto">
              <a:xfrm>
                <a:off x="2636" y="3688"/>
                <a:ext cx="83" cy="83"/>
              </a:xfrm>
              <a:prstGeom prst="rect">
                <a:avLst/>
              </a:prstGeom>
              <a:solidFill>
                <a:srgbClr val="0A0115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4905" name="AutoShape 329"/>
              <p:cNvSpPr>
                <a:spLocks noChangeArrowheads="1"/>
              </p:cNvSpPr>
              <p:nvPr/>
            </p:nvSpPr>
            <p:spPr bwMode="auto">
              <a:xfrm>
                <a:off x="2638" y="3676"/>
                <a:ext cx="107" cy="95"/>
              </a:xfrm>
              <a:prstGeom prst="star5">
                <a:avLst/>
              </a:prstGeom>
              <a:solidFill>
                <a:srgbClr val="FBF23F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8918" name="AutoShape 330"/>
              <p:cNvSpPr>
                <a:spLocks noChangeArrowheads="1"/>
              </p:cNvSpPr>
              <p:nvPr/>
            </p:nvSpPr>
            <p:spPr bwMode="auto">
              <a:xfrm>
                <a:off x="3013" y="3646"/>
                <a:ext cx="138" cy="167"/>
              </a:xfrm>
              <a:prstGeom prst="star4">
                <a:avLst>
                  <a:gd name="adj" fmla="val 12319"/>
                </a:avLst>
              </a:prstGeom>
              <a:solidFill>
                <a:srgbClr val="FBF23F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8919" name="AutoShape 331"/>
              <p:cNvSpPr>
                <a:spLocks noChangeArrowheads="1"/>
              </p:cNvSpPr>
              <p:nvPr/>
            </p:nvSpPr>
            <p:spPr bwMode="auto">
              <a:xfrm>
                <a:off x="2426" y="3646"/>
                <a:ext cx="138" cy="167"/>
              </a:xfrm>
              <a:prstGeom prst="star4">
                <a:avLst>
                  <a:gd name="adj" fmla="val 12319"/>
                </a:avLst>
              </a:prstGeom>
              <a:solidFill>
                <a:srgbClr val="FBF23F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8920" name="Rectangle 332"/>
              <p:cNvSpPr>
                <a:spLocks noChangeArrowheads="1"/>
              </p:cNvSpPr>
              <p:nvPr/>
            </p:nvSpPr>
            <p:spPr bwMode="auto">
              <a:xfrm>
                <a:off x="2251" y="3628"/>
                <a:ext cx="950" cy="5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8921" name="Rectangle 333"/>
              <p:cNvSpPr>
                <a:spLocks noChangeArrowheads="1"/>
              </p:cNvSpPr>
              <p:nvPr/>
            </p:nvSpPr>
            <p:spPr bwMode="auto">
              <a:xfrm>
                <a:off x="2275" y="3778"/>
                <a:ext cx="950" cy="5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8922" name="Rectangle 334"/>
              <p:cNvSpPr>
                <a:spLocks noChangeArrowheads="1"/>
              </p:cNvSpPr>
              <p:nvPr/>
            </p:nvSpPr>
            <p:spPr bwMode="auto">
              <a:xfrm>
                <a:off x="2553" y="3688"/>
                <a:ext cx="83" cy="83"/>
              </a:xfrm>
              <a:prstGeom prst="rect">
                <a:avLst/>
              </a:prstGeom>
              <a:solidFill>
                <a:srgbClr val="0A0115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8923" name="Rectangle 335"/>
              <p:cNvSpPr>
                <a:spLocks noChangeArrowheads="1"/>
              </p:cNvSpPr>
              <p:nvPr/>
            </p:nvSpPr>
            <p:spPr bwMode="auto">
              <a:xfrm>
                <a:off x="2719" y="3688"/>
                <a:ext cx="83" cy="83"/>
              </a:xfrm>
              <a:prstGeom prst="rect">
                <a:avLst/>
              </a:prstGeom>
              <a:solidFill>
                <a:srgbClr val="0A0115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8924" name="Rectangle 336"/>
              <p:cNvSpPr>
                <a:spLocks noChangeArrowheads="1"/>
              </p:cNvSpPr>
              <p:nvPr/>
            </p:nvSpPr>
            <p:spPr bwMode="auto">
              <a:xfrm>
                <a:off x="2969" y="3688"/>
                <a:ext cx="83" cy="83"/>
              </a:xfrm>
              <a:prstGeom prst="rect">
                <a:avLst/>
              </a:prstGeom>
              <a:solidFill>
                <a:srgbClr val="0A0115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8925" name="Rectangle 337"/>
              <p:cNvSpPr>
                <a:spLocks noChangeArrowheads="1"/>
              </p:cNvSpPr>
              <p:nvPr/>
            </p:nvSpPr>
            <p:spPr bwMode="auto">
              <a:xfrm>
                <a:off x="3141" y="3678"/>
                <a:ext cx="56" cy="9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8926" name="Rectangle 338"/>
              <p:cNvSpPr>
                <a:spLocks noChangeArrowheads="1"/>
              </p:cNvSpPr>
              <p:nvPr/>
            </p:nvSpPr>
            <p:spPr bwMode="auto">
              <a:xfrm>
                <a:off x="2386" y="3688"/>
                <a:ext cx="83" cy="83"/>
              </a:xfrm>
              <a:prstGeom prst="rect">
                <a:avLst/>
              </a:prstGeom>
              <a:solidFill>
                <a:srgbClr val="0A0115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8927" name="Rectangle 339"/>
              <p:cNvSpPr>
                <a:spLocks noChangeArrowheads="1"/>
              </p:cNvSpPr>
              <p:nvPr/>
            </p:nvSpPr>
            <p:spPr bwMode="auto">
              <a:xfrm>
                <a:off x="2247" y="3628"/>
                <a:ext cx="950" cy="5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8909" name="Rectangle 340"/>
            <p:cNvSpPr>
              <a:spLocks noChangeArrowheads="1"/>
            </p:cNvSpPr>
            <p:nvPr/>
          </p:nvSpPr>
          <p:spPr bwMode="auto">
            <a:xfrm>
              <a:off x="2190" y="3574"/>
              <a:ext cx="1054" cy="300"/>
            </a:xfrm>
            <a:prstGeom prst="rect">
              <a:avLst/>
            </a:prstGeom>
            <a:noFill/>
            <a:ln w="38100">
              <a:solidFill>
                <a:srgbClr val="0A011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22" name="Group 884"/>
          <p:cNvGrpSpPr>
            <a:grpSpLocks/>
          </p:cNvGrpSpPr>
          <p:nvPr/>
        </p:nvGrpSpPr>
        <p:grpSpPr bwMode="auto">
          <a:xfrm>
            <a:off x="4284663" y="3108325"/>
            <a:ext cx="3582987" cy="1636713"/>
            <a:chOff x="2692" y="1958"/>
            <a:chExt cx="2257" cy="1031"/>
          </a:xfrm>
        </p:grpSpPr>
        <p:sp>
          <p:nvSpPr>
            <p:cNvPr id="8786" name="Line 60"/>
            <p:cNvSpPr>
              <a:spLocks noChangeShapeType="1"/>
            </p:cNvSpPr>
            <p:nvPr/>
          </p:nvSpPr>
          <p:spPr bwMode="auto">
            <a:xfrm flipH="1">
              <a:off x="2692" y="2490"/>
              <a:ext cx="1422" cy="92"/>
            </a:xfrm>
            <a:prstGeom prst="line">
              <a:avLst/>
            </a:prstGeom>
            <a:noFill/>
            <a:ln w="38100">
              <a:solidFill>
                <a:srgbClr val="FFFF66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787" name="Rectangle 61"/>
            <p:cNvSpPr>
              <a:spLocks noChangeArrowheads="1"/>
            </p:cNvSpPr>
            <p:nvPr/>
          </p:nvSpPr>
          <p:spPr bwMode="auto">
            <a:xfrm>
              <a:off x="4048" y="2155"/>
              <a:ext cx="832" cy="83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23" name="Group 62"/>
            <p:cNvGrpSpPr>
              <a:grpSpLocks/>
            </p:cNvGrpSpPr>
            <p:nvPr/>
          </p:nvGrpSpPr>
          <p:grpSpPr bwMode="auto">
            <a:xfrm>
              <a:off x="4048" y="2155"/>
              <a:ext cx="832" cy="834"/>
              <a:chOff x="4048" y="2155"/>
              <a:chExt cx="832" cy="834"/>
            </a:xfrm>
          </p:grpSpPr>
          <p:sp>
            <p:nvSpPr>
              <p:cNvPr id="8791" name="Oval 63"/>
              <p:cNvSpPr>
                <a:spLocks noChangeArrowheads="1"/>
              </p:cNvSpPr>
              <p:nvPr/>
            </p:nvSpPr>
            <p:spPr bwMode="auto">
              <a:xfrm>
                <a:off x="4048" y="2155"/>
                <a:ext cx="832" cy="83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grpSp>
            <p:nvGrpSpPr>
              <p:cNvPr id="24" name="Group 64"/>
              <p:cNvGrpSpPr>
                <a:grpSpLocks/>
              </p:cNvGrpSpPr>
              <p:nvPr/>
            </p:nvGrpSpPr>
            <p:grpSpPr bwMode="auto">
              <a:xfrm>
                <a:off x="4464" y="2157"/>
                <a:ext cx="416" cy="830"/>
                <a:chOff x="4464" y="2157"/>
                <a:chExt cx="416" cy="830"/>
              </a:xfrm>
            </p:grpSpPr>
            <p:grpSp>
              <p:nvGrpSpPr>
                <p:cNvPr id="25" name="Group 65"/>
                <p:cNvGrpSpPr>
                  <a:grpSpLocks/>
                </p:cNvGrpSpPr>
                <p:nvPr/>
              </p:nvGrpSpPr>
              <p:grpSpPr bwMode="auto">
                <a:xfrm>
                  <a:off x="4464" y="2157"/>
                  <a:ext cx="83" cy="830"/>
                  <a:chOff x="4464" y="2157"/>
                  <a:chExt cx="83" cy="830"/>
                </a:xfrm>
              </p:grpSpPr>
              <p:sp>
                <p:nvSpPr>
                  <p:cNvPr id="8896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2240"/>
                    <a:ext cx="83" cy="83"/>
                  </a:xfrm>
                  <a:prstGeom prst="rect">
                    <a:avLst/>
                  </a:prstGeom>
                  <a:noFill/>
                  <a:ln w="9525">
                    <a:solidFill>
                      <a:srgbClr val="FF66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897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2822"/>
                    <a:ext cx="83" cy="83"/>
                  </a:xfrm>
                  <a:prstGeom prst="rect">
                    <a:avLst/>
                  </a:prstGeom>
                  <a:noFill/>
                  <a:ln w="9525">
                    <a:solidFill>
                      <a:srgbClr val="FF66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898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2904"/>
                    <a:ext cx="83" cy="83"/>
                  </a:xfrm>
                  <a:prstGeom prst="rect">
                    <a:avLst/>
                  </a:prstGeom>
                  <a:noFill/>
                  <a:ln w="9525">
                    <a:solidFill>
                      <a:srgbClr val="FF66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899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2157"/>
                    <a:ext cx="83" cy="83"/>
                  </a:xfrm>
                  <a:prstGeom prst="rect">
                    <a:avLst/>
                  </a:prstGeom>
                  <a:noFill/>
                  <a:ln w="9525">
                    <a:solidFill>
                      <a:srgbClr val="FF66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900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2323"/>
                    <a:ext cx="83" cy="83"/>
                  </a:xfrm>
                  <a:prstGeom prst="rect">
                    <a:avLst/>
                  </a:prstGeom>
                  <a:solidFill>
                    <a:srgbClr val="0A0115"/>
                  </a:solidFill>
                  <a:ln w="9525">
                    <a:solidFill>
                      <a:srgbClr val="FF66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901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2406"/>
                    <a:ext cx="83" cy="84"/>
                  </a:xfrm>
                  <a:prstGeom prst="rect">
                    <a:avLst/>
                  </a:prstGeom>
                  <a:noFill/>
                  <a:ln w="9525">
                    <a:solidFill>
                      <a:srgbClr val="FF66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902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2490"/>
                    <a:ext cx="83" cy="83"/>
                  </a:xfrm>
                  <a:prstGeom prst="rect">
                    <a:avLst/>
                  </a:prstGeom>
                  <a:noFill/>
                  <a:ln w="9525">
                    <a:solidFill>
                      <a:srgbClr val="FF66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903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2573"/>
                    <a:ext cx="83" cy="83"/>
                  </a:xfrm>
                  <a:prstGeom prst="rect">
                    <a:avLst/>
                  </a:prstGeom>
                  <a:noFill/>
                  <a:ln w="9525">
                    <a:solidFill>
                      <a:srgbClr val="FF66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904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2656"/>
                    <a:ext cx="83" cy="83"/>
                  </a:xfrm>
                  <a:prstGeom prst="rect">
                    <a:avLst/>
                  </a:prstGeom>
                  <a:noFill/>
                  <a:ln w="9525">
                    <a:solidFill>
                      <a:srgbClr val="FF66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905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2741"/>
                    <a:ext cx="83" cy="83"/>
                  </a:xfrm>
                  <a:prstGeom prst="rect">
                    <a:avLst/>
                  </a:prstGeom>
                  <a:solidFill>
                    <a:srgbClr val="0A0115"/>
                  </a:solidFill>
                  <a:ln w="9525">
                    <a:solidFill>
                      <a:srgbClr val="FF66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6" name="Group 76"/>
                <p:cNvGrpSpPr>
                  <a:grpSpLocks/>
                </p:cNvGrpSpPr>
                <p:nvPr/>
              </p:nvGrpSpPr>
              <p:grpSpPr bwMode="auto">
                <a:xfrm>
                  <a:off x="4547" y="2157"/>
                  <a:ext cx="83" cy="830"/>
                  <a:chOff x="4547" y="2157"/>
                  <a:chExt cx="83" cy="830"/>
                </a:xfrm>
              </p:grpSpPr>
              <p:sp>
                <p:nvSpPr>
                  <p:cNvPr id="8886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4547" y="2240"/>
                    <a:ext cx="83" cy="83"/>
                  </a:xfrm>
                  <a:prstGeom prst="rect">
                    <a:avLst/>
                  </a:prstGeom>
                  <a:noFill/>
                  <a:ln w="9525">
                    <a:solidFill>
                      <a:srgbClr val="FF66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887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4547" y="2822"/>
                    <a:ext cx="83" cy="83"/>
                  </a:xfrm>
                  <a:prstGeom prst="rect">
                    <a:avLst/>
                  </a:prstGeom>
                  <a:noFill/>
                  <a:ln w="9525">
                    <a:solidFill>
                      <a:srgbClr val="FF66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888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4547" y="2904"/>
                    <a:ext cx="83" cy="83"/>
                  </a:xfrm>
                  <a:prstGeom prst="rect">
                    <a:avLst/>
                  </a:prstGeom>
                  <a:noFill/>
                  <a:ln w="9525">
                    <a:solidFill>
                      <a:srgbClr val="FF66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889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4547" y="2157"/>
                    <a:ext cx="83" cy="83"/>
                  </a:xfrm>
                  <a:prstGeom prst="rect">
                    <a:avLst/>
                  </a:prstGeom>
                  <a:noFill/>
                  <a:ln w="9525">
                    <a:solidFill>
                      <a:srgbClr val="FF66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890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4547" y="2323"/>
                    <a:ext cx="83" cy="83"/>
                  </a:xfrm>
                  <a:prstGeom prst="rect">
                    <a:avLst/>
                  </a:prstGeom>
                  <a:noFill/>
                  <a:ln w="9525">
                    <a:solidFill>
                      <a:srgbClr val="FF66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891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4547" y="2406"/>
                    <a:ext cx="83" cy="84"/>
                  </a:xfrm>
                  <a:prstGeom prst="rect">
                    <a:avLst/>
                  </a:prstGeom>
                  <a:noFill/>
                  <a:ln w="9525">
                    <a:solidFill>
                      <a:srgbClr val="FF66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892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4547" y="2490"/>
                    <a:ext cx="83" cy="83"/>
                  </a:xfrm>
                  <a:prstGeom prst="rect">
                    <a:avLst/>
                  </a:prstGeom>
                  <a:noFill/>
                  <a:ln w="9525">
                    <a:solidFill>
                      <a:srgbClr val="FF66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893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4547" y="2573"/>
                    <a:ext cx="83" cy="83"/>
                  </a:xfrm>
                  <a:prstGeom prst="rect">
                    <a:avLst/>
                  </a:prstGeom>
                  <a:noFill/>
                  <a:ln w="9525">
                    <a:solidFill>
                      <a:srgbClr val="FF66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894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547" y="2656"/>
                    <a:ext cx="83" cy="83"/>
                  </a:xfrm>
                  <a:prstGeom prst="rect">
                    <a:avLst/>
                  </a:prstGeom>
                  <a:noFill/>
                  <a:ln w="9525">
                    <a:solidFill>
                      <a:srgbClr val="FF66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895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4547" y="2739"/>
                    <a:ext cx="83" cy="83"/>
                  </a:xfrm>
                  <a:prstGeom prst="rect">
                    <a:avLst/>
                  </a:prstGeom>
                  <a:noFill/>
                  <a:ln w="9525">
                    <a:solidFill>
                      <a:srgbClr val="FF66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7" name="Group 87"/>
                <p:cNvGrpSpPr>
                  <a:grpSpLocks/>
                </p:cNvGrpSpPr>
                <p:nvPr/>
              </p:nvGrpSpPr>
              <p:grpSpPr bwMode="auto">
                <a:xfrm>
                  <a:off x="4630" y="2157"/>
                  <a:ext cx="84" cy="830"/>
                  <a:chOff x="4630" y="2157"/>
                  <a:chExt cx="84" cy="830"/>
                </a:xfrm>
              </p:grpSpPr>
              <p:sp>
                <p:nvSpPr>
                  <p:cNvPr id="8876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4630" y="2240"/>
                    <a:ext cx="84" cy="83"/>
                  </a:xfrm>
                  <a:prstGeom prst="rect">
                    <a:avLst/>
                  </a:prstGeom>
                  <a:noFill/>
                  <a:ln w="9525">
                    <a:solidFill>
                      <a:srgbClr val="FF66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877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4630" y="2822"/>
                    <a:ext cx="84" cy="83"/>
                  </a:xfrm>
                  <a:prstGeom prst="rect">
                    <a:avLst/>
                  </a:prstGeom>
                  <a:noFill/>
                  <a:ln w="9525">
                    <a:solidFill>
                      <a:srgbClr val="FF66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878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4630" y="2904"/>
                    <a:ext cx="84" cy="83"/>
                  </a:xfrm>
                  <a:prstGeom prst="rect">
                    <a:avLst/>
                  </a:prstGeom>
                  <a:noFill/>
                  <a:ln w="9525">
                    <a:solidFill>
                      <a:srgbClr val="FF66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879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4630" y="2157"/>
                    <a:ext cx="84" cy="83"/>
                  </a:xfrm>
                  <a:prstGeom prst="rect">
                    <a:avLst/>
                  </a:prstGeom>
                  <a:noFill/>
                  <a:ln w="9525">
                    <a:solidFill>
                      <a:srgbClr val="FF66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880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4630" y="2323"/>
                    <a:ext cx="84" cy="83"/>
                  </a:xfrm>
                  <a:prstGeom prst="rect">
                    <a:avLst/>
                  </a:prstGeom>
                  <a:noFill/>
                  <a:ln w="9525">
                    <a:solidFill>
                      <a:srgbClr val="FF66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881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4630" y="2406"/>
                    <a:ext cx="84" cy="84"/>
                  </a:xfrm>
                  <a:prstGeom prst="rect">
                    <a:avLst/>
                  </a:prstGeom>
                  <a:noFill/>
                  <a:ln w="9525">
                    <a:solidFill>
                      <a:srgbClr val="FF66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882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4630" y="2490"/>
                    <a:ext cx="84" cy="83"/>
                  </a:xfrm>
                  <a:prstGeom prst="rect">
                    <a:avLst/>
                  </a:prstGeom>
                  <a:solidFill>
                    <a:srgbClr val="0A0115"/>
                  </a:solidFill>
                  <a:ln w="9525">
                    <a:solidFill>
                      <a:srgbClr val="FF66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883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4630" y="2573"/>
                    <a:ext cx="84" cy="83"/>
                  </a:xfrm>
                  <a:prstGeom prst="rect">
                    <a:avLst/>
                  </a:prstGeom>
                  <a:noFill/>
                  <a:ln w="9525">
                    <a:solidFill>
                      <a:srgbClr val="FF66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884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4630" y="2656"/>
                    <a:ext cx="84" cy="83"/>
                  </a:xfrm>
                  <a:prstGeom prst="rect">
                    <a:avLst/>
                  </a:prstGeom>
                  <a:solidFill>
                    <a:srgbClr val="0A0115"/>
                  </a:solidFill>
                  <a:ln w="9525">
                    <a:solidFill>
                      <a:srgbClr val="FF66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885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4630" y="2741"/>
                    <a:ext cx="84" cy="83"/>
                  </a:xfrm>
                  <a:prstGeom prst="rect">
                    <a:avLst/>
                  </a:prstGeom>
                  <a:solidFill>
                    <a:srgbClr val="0A0115"/>
                  </a:solidFill>
                  <a:ln w="9525">
                    <a:solidFill>
                      <a:srgbClr val="FF66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8" name="Group 98"/>
                <p:cNvGrpSpPr>
                  <a:grpSpLocks/>
                </p:cNvGrpSpPr>
                <p:nvPr/>
              </p:nvGrpSpPr>
              <p:grpSpPr bwMode="auto">
                <a:xfrm>
                  <a:off x="4714" y="2157"/>
                  <a:ext cx="83" cy="830"/>
                  <a:chOff x="4714" y="2157"/>
                  <a:chExt cx="83" cy="830"/>
                </a:xfrm>
              </p:grpSpPr>
              <p:sp>
                <p:nvSpPr>
                  <p:cNvPr id="8866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4714" y="2240"/>
                    <a:ext cx="83" cy="83"/>
                  </a:xfrm>
                  <a:prstGeom prst="rect">
                    <a:avLst/>
                  </a:prstGeom>
                  <a:noFill/>
                  <a:ln w="9525">
                    <a:solidFill>
                      <a:srgbClr val="FF66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867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4714" y="2822"/>
                    <a:ext cx="83" cy="83"/>
                  </a:xfrm>
                  <a:prstGeom prst="rect">
                    <a:avLst/>
                  </a:prstGeom>
                  <a:noFill/>
                  <a:ln w="9525">
                    <a:solidFill>
                      <a:srgbClr val="FF66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868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4714" y="2904"/>
                    <a:ext cx="83" cy="83"/>
                  </a:xfrm>
                  <a:prstGeom prst="rect">
                    <a:avLst/>
                  </a:prstGeom>
                  <a:noFill/>
                  <a:ln w="9525">
                    <a:solidFill>
                      <a:srgbClr val="FF66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869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4714" y="2157"/>
                    <a:ext cx="83" cy="83"/>
                  </a:xfrm>
                  <a:prstGeom prst="rect">
                    <a:avLst/>
                  </a:prstGeom>
                  <a:noFill/>
                  <a:ln w="9525">
                    <a:solidFill>
                      <a:srgbClr val="FF66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870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4714" y="2323"/>
                    <a:ext cx="83" cy="83"/>
                  </a:xfrm>
                  <a:prstGeom prst="rect">
                    <a:avLst/>
                  </a:prstGeom>
                  <a:noFill/>
                  <a:ln w="9525">
                    <a:solidFill>
                      <a:srgbClr val="FF66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871" name="Rectangle 104"/>
                  <p:cNvSpPr>
                    <a:spLocks noChangeArrowheads="1"/>
                  </p:cNvSpPr>
                  <p:nvPr/>
                </p:nvSpPr>
                <p:spPr bwMode="auto">
                  <a:xfrm>
                    <a:off x="4714" y="2406"/>
                    <a:ext cx="83" cy="84"/>
                  </a:xfrm>
                  <a:prstGeom prst="rect">
                    <a:avLst/>
                  </a:prstGeom>
                  <a:noFill/>
                  <a:ln w="9525">
                    <a:solidFill>
                      <a:srgbClr val="FF66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872" name="Rectangle 105"/>
                  <p:cNvSpPr>
                    <a:spLocks noChangeArrowheads="1"/>
                  </p:cNvSpPr>
                  <p:nvPr/>
                </p:nvSpPr>
                <p:spPr bwMode="auto">
                  <a:xfrm>
                    <a:off x="4714" y="2490"/>
                    <a:ext cx="83" cy="83"/>
                  </a:xfrm>
                  <a:prstGeom prst="rect">
                    <a:avLst/>
                  </a:prstGeom>
                  <a:noFill/>
                  <a:ln w="9525">
                    <a:solidFill>
                      <a:srgbClr val="FF66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873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4714" y="2573"/>
                    <a:ext cx="83" cy="83"/>
                  </a:xfrm>
                  <a:prstGeom prst="rect">
                    <a:avLst/>
                  </a:prstGeom>
                  <a:noFill/>
                  <a:ln w="9525">
                    <a:solidFill>
                      <a:srgbClr val="FF66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874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4714" y="2656"/>
                    <a:ext cx="83" cy="83"/>
                  </a:xfrm>
                  <a:prstGeom prst="rect">
                    <a:avLst/>
                  </a:prstGeom>
                  <a:noFill/>
                  <a:ln w="9525">
                    <a:solidFill>
                      <a:srgbClr val="FF66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875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4714" y="2741"/>
                    <a:ext cx="83" cy="83"/>
                  </a:xfrm>
                  <a:prstGeom prst="rect">
                    <a:avLst/>
                  </a:prstGeom>
                  <a:solidFill>
                    <a:srgbClr val="0A0115"/>
                  </a:solidFill>
                  <a:ln w="9525">
                    <a:solidFill>
                      <a:srgbClr val="FF66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9" name="Group 109"/>
                <p:cNvGrpSpPr>
                  <a:grpSpLocks/>
                </p:cNvGrpSpPr>
                <p:nvPr/>
              </p:nvGrpSpPr>
              <p:grpSpPr bwMode="auto">
                <a:xfrm>
                  <a:off x="4797" y="2157"/>
                  <a:ext cx="83" cy="830"/>
                  <a:chOff x="4797" y="2157"/>
                  <a:chExt cx="83" cy="830"/>
                </a:xfrm>
              </p:grpSpPr>
              <p:sp>
                <p:nvSpPr>
                  <p:cNvPr id="8856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4797" y="2240"/>
                    <a:ext cx="83" cy="83"/>
                  </a:xfrm>
                  <a:prstGeom prst="rect">
                    <a:avLst/>
                  </a:prstGeom>
                  <a:noFill/>
                  <a:ln w="9525">
                    <a:solidFill>
                      <a:srgbClr val="FF66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857" name="Rectangle 111"/>
                  <p:cNvSpPr>
                    <a:spLocks noChangeArrowheads="1"/>
                  </p:cNvSpPr>
                  <p:nvPr/>
                </p:nvSpPr>
                <p:spPr bwMode="auto">
                  <a:xfrm>
                    <a:off x="4797" y="2822"/>
                    <a:ext cx="83" cy="83"/>
                  </a:xfrm>
                  <a:prstGeom prst="rect">
                    <a:avLst/>
                  </a:prstGeom>
                  <a:noFill/>
                  <a:ln w="9525">
                    <a:solidFill>
                      <a:srgbClr val="FF66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858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4797" y="2904"/>
                    <a:ext cx="83" cy="83"/>
                  </a:xfrm>
                  <a:prstGeom prst="rect">
                    <a:avLst/>
                  </a:prstGeom>
                  <a:noFill/>
                  <a:ln w="9525">
                    <a:solidFill>
                      <a:srgbClr val="FF66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859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4797" y="2157"/>
                    <a:ext cx="83" cy="83"/>
                  </a:xfrm>
                  <a:prstGeom prst="rect">
                    <a:avLst/>
                  </a:prstGeom>
                  <a:noFill/>
                  <a:ln w="9525">
                    <a:solidFill>
                      <a:srgbClr val="FF66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860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4797" y="2323"/>
                    <a:ext cx="83" cy="83"/>
                  </a:xfrm>
                  <a:prstGeom prst="rect">
                    <a:avLst/>
                  </a:prstGeom>
                  <a:noFill/>
                  <a:ln w="9525">
                    <a:solidFill>
                      <a:srgbClr val="FF66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861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4797" y="2406"/>
                    <a:ext cx="83" cy="84"/>
                  </a:xfrm>
                  <a:prstGeom prst="rect">
                    <a:avLst/>
                  </a:prstGeom>
                  <a:noFill/>
                  <a:ln w="9525">
                    <a:solidFill>
                      <a:srgbClr val="FF66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862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4797" y="2490"/>
                    <a:ext cx="83" cy="83"/>
                  </a:xfrm>
                  <a:prstGeom prst="rect">
                    <a:avLst/>
                  </a:prstGeom>
                  <a:noFill/>
                  <a:ln w="9525">
                    <a:solidFill>
                      <a:srgbClr val="FF66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86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797" y="2573"/>
                    <a:ext cx="83" cy="83"/>
                  </a:xfrm>
                  <a:prstGeom prst="rect">
                    <a:avLst/>
                  </a:prstGeom>
                  <a:noFill/>
                  <a:ln w="9525">
                    <a:solidFill>
                      <a:srgbClr val="FF66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864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4797" y="2656"/>
                    <a:ext cx="83" cy="83"/>
                  </a:xfrm>
                  <a:prstGeom prst="rect">
                    <a:avLst/>
                  </a:prstGeom>
                  <a:noFill/>
                  <a:ln w="9525">
                    <a:solidFill>
                      <a:srgbClr val="FF66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865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4797" y="2739"/>
                    <a:ext cx="83" cy="83"/>
                  </a:xfrm>
                  <a:prstGeom prst="rect">
                    <a:avLst/>
                  </a:prstGeom>
                  <a:noFill/>
                  <a:ln w="9525">
                    <a:solidFill>
                      <a:srgbClr val="FF66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30" name="Group 120"/>
              <p:cNvGrpSpPr>
                <a:grpSpLocks/>
              </p:cNvGrpSpPr>
              <p:nvPr/>
            </p:nvGrpSpPr>
            <p:grpSpPr bwMode="auto">
              <a:xfrm>
                <a:off x="4048" y="2157"/>
                <a:ext cx="83" cy="830"/>
                <a:chOff x="4048" y="2157"/>
                <a:chExt cx="83" cy="830"/>
              </a:xfrm>
            </p:grpSpPr>
            <p:sp>
              <p:nvSpPr>
                <p:cNvPr id="8841" name="Rectangle 121"/>
                <p:cNvSpPr>
                  <a:spLocks noChangeArrowheads="1"/>
                </p:cNvSpPr>
                <p:nvPr/>
              </p:nvSpPr>
              <p:spPr bwMode="auto">
                <a:xfrm>
                  <a:off x="4048" y="2240"/>
                  <a:ext cx="83" cy="83"/>
                </a:xfrm>
                <a:prstGeom prst="rect">
                  <a:avLst/>
                </a:prstGeom>
                <a:noFill/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842" name="Rectangle 122"/>
                <p:cNvSpPr>
                  <a:spLocks noChangeArrowheads="1"/>
                </p:cNvSpPr>
                <p:nvPr/>
              </p:nvSpPr>
              <p:spPr bwMode="auto">
                <a:xfrm>
                  <a:off x="4048" y="2822"/>
                  <a:ext cx="83" cy="83"/>
                </a:xfrm>
                <a:prstGeom prst="rect">
                  <a:avLst/>
                </a:prstGeom>
                <a:noFill/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843" name="Rectangle 123"/>
                <p:cNvSpPr>
                  <a:spLocks noChangeArrowheads="1"/>
                </p:cNvSpPr>
                <p:nvPr/>
              </p:nvSpPr>
              <p:spPr bwMode="auto">
                <a:xfrm>
                  <a:off x="4048" y="2904"/>
                  <a:ext cx="83" cy="83"/>
                </a:xfrm>
                <a:prstGeom prst="rect">
                  <a:avLst/>
                </a:prstGeom>
                <a:noFill/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844" name="Rectangle 124"/>
                <p:cNvSpPr>
                  <a:spLocks noChangeArrowheads="1"/>
                </p:cNvSpPr>
                <p:nvPr/>
              </p:nvSpPr>
              <p:spPr bwMode="auto">
                <a:xfrm>
                  <a:off x="4048" y="2157"/>
                  <a:ext cx="83" cy="83"/>
                </a:xfrm>
                <a:prstGeom prst="rect">
                  <a:avLst/>
                </a:prstGeom>
                <a:noFill/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845" name="Rectangle 125"/>
                <p:cNvSpPr>
                  <a:spLocks noChangeArrowheads="1"/>
                </p:cNvSpPr>
                <p:nvPr/>
              </p:nvSpPr>
              <p:spPr bwMode="auto">
                <a:xfrm>
                  <a:off x="4048" y="2323"/>
                  <a:ext cx="83" cy="83"/>
                </a:xfrm>
                <a:prstGeom prst="rect">
                  <a:avLst/>
                </a:prstGeom>
                <a:noFill/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846" name="Rectangle 126"/>
                <p:cNvSpPr>
                  <a:spLocks noChangeArrowheads="1"/>
                </p:cNvSpPr>
                <p:nvPr/>
              </p:nvSpPr>
              <p:spPr bwMode="auto">
                <a:xfrm>
                  <a:off x="4048" y="2406"/>
                  <a:ext cx="83" cy="84"/>
                </a:xfrm>
                <a:prstGeom prst="rect">
                  <a:avLst/>
                </a:prstGeom>
                <a:noFill/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847" name="Rectangle 127"/>
                <p:cNvSpPr>
                  <a:spLocks noChangeArrowheads="1"/>
                </p:cNvSpPr>
                <p:nvPr/>
              </p:nvSpPr>
              <p:spPr bwMode="auto">
                <a:xfrm>
                  <a:off x="4048" y="2490"/>
                  <a:ext cx="83" cy="83"/>
                </a:xfrm>
                <a:prstGeom prst="rect">
                  <a:avLst/>
                </a:prstGeom>
                <a:noFill/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848" name="Rectangle 128"/>
                <p:cNvSpPr>
                  <a:spLocks noChangeArrowheads="1"/>
                </p:cNvSpPr>
                <p:nvPr/>
              </p:nvSpPr>
              <p:spPr bwMode="auto">
                <a:xfrm>
                  <a:off x="4048" y="2573"/>
                  <a:ext cx="83" cy="83"/>
                </a:xfrm>
                <a:prstGeom prst="rect">
                  <a:avLst/>
                </a:prstGeom>
                <a:noFill/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849" name="Rectangle 129"/>
                <p:cNvSpPr>
                  <a:spLocks noChangeArrowheads="1"/>
                </p:cNvSpPr>
                <p:nvPr/>
              </p:nvSpPr>
              <p:spPr bwMode="auto">
                <a:xfrm>
                  <a:off x="4048" y="2656"/>
                  <a:ext cx="83" cy="83"/>
                </a:xfrm>
                <a:prstGeom prst="rect">
                  <a:avLst/>
                </a:prstGeom>
                <a:noFill/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850" name="Rectangle 130"/>
                <p:cNvSpPr>
                  <a:spLocks noChangeArrowheads="1"/>
                </p:cNvSpPr>
                <p:nvPr/>
              </p:nvSpPr>
              <p:spPr bwMode="auto">
                <a:xfrm>
                  <a:off x="4048" y="2739"/>
                  <a:ext cx="83" cy="83"/>
                </a:xfrm>
                <a:prstGeom prst="rect">
                  <a:avLst/>
                </a:prstGeom>
                <a:noFill/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31" name="Group 131"/>
              <p:cNvGrpSpPr>
                <a:grpSpLocks/>
              </p:cNvGrpSpPr>
              <p:nvPr/>
            </p:nvGrpSpPr>
            <p:grpSpPr bwMode="auto">
              <a:xfrm>
                <a:off x="4131" y="2157"/>
                <a:ext cx="83" cy="830"/>
                <a:chOff x="4131" y="2157"/>
                <a:chExt cx="83" cy="830"/>
              </a:xfrm>
            </p:grpSpPr>
            <p:sp>
              <p:nvSpPr>
                <p:cNvPr id="8831" name="Rectangle 132"/>
                <p:cNvSpPr>
                  <a:spLocks noChangeArrowheads="1"/>
                </p:cNvSpPr>
                <p:nvPr/>
              </p:nvSpPr>
              <p:spPr bwMode="auto">
                <a:xfrm>
                  <a:off x="4131" y="2240"/>
                  <a:ext cx="83" cy="83"/>
                </a:xfrm>
                <a:prstGeom prst="rect">
                  <a:avLst/>
                </a:prstGeom>
                <a:noFill/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832" name="Rectangle 133"/>
                <p:cNvSpPr>
                  <a:spLocks noChangeArrowheads="1"/>
                </p:cNvSpPr>
                <p:nvPr/>
              </p:nvSpPr>
              <p:spPr bwMode="auto">
                <a:xfrm>
                  <a:off x="4131" y="2822"/>
                  <a:ext cx="83" cy="83"/>
                </a:xfrm>
                <a:prstGeom prst="rect">
                  <a:avLst/>
                </a:prstGeom>
                <a:noFill/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833" name="Rectangle 134"/>
                <p:cNvSpPr>
                  <a:spLocks noChangeArrowheads="1"/>
                </p:cNvSpPr>
                <p:nvPr/>
              </p:nvSpPr>
              <p:spPr bwMode="auto">
                <a:xfrm>
                  <a:off x="4131" y="2904"/>
                  <a:ext cx="83" cy="83"/>
                </a:xfrm>
                <a:prstGeom prst="rect">
                  <a:avLst/>
                </a:prstGeom>
                <a:noFill/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834" name="Rectangle 135"/>
                <p:cNvSpPr>
                  <a:spLocks noChangeArrowheads="1"/>
                </p:cNvSpPr>
                <p:nvPr/>
              </p:nvSpPr>
              <p:spPr bwMode="auto">
                <a:xfrm>
                  <a:off x="4131" y="2157"/>
                  <a:ext cx="83" cy="83"/>
                </a:xfrm>
                <a:prstGeom prst="rect">
                  <a:avLst/>
                </a:prstGeom>
                <a:noFill/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835" name="Rectangle 136"/>
                <p:cNvSpPr>
                  <a:spLocks noChangeArrowheads="1"/>
                </p:cNvSpPr>
                <p:nvPr/>
              </p:nvSpPr>
              <p:spPr bwMode="auto">
                <a:xfrm>
                  <a:off x="4131" y="2323"/>
                  <a:ext cx="83" cy="83"/>
                </a:xfrm>
                <a:prstGeom prst="rect">
                  <a:avLst/>
                </a:prstGeom>
                <a:noFill/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836" name="Rectangle 137"/>
                <p:cNvSpPr>
                  <a:spLocks noChangeArrowheads="1"/>
                </p:cNvSpPr>
                <p:nvPr/>
              </p:nvSpPr>
              <p:spPr bwMode="auto">
                <a:xfrm>
                  <a:off x="4131" y="2406"/>
                  <a:ext cx="83" cy="84"/>
                </a:xfrm>
                <a:prstGeom prst="rect">
                  <a:avLst/>
                </a:prstGeom>
                <a:noFill/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837" name="Rectangle 138"/>
                <p:cNvSpPr>
                  <a:spLocks noChangeArrowheads="1"/>
                </p:cNvSpPr>
                <p:nvPr/>
              </p:nvSpPr>
              <p:spPr bwMode="auto">
                <a:xfrm>
                  <a:off x="4131" y="2490"/>
                  <a:ext cx="83" cy="83"/>
                </a:xfrm>
                <a:prstGeom prst="rect">
                  <a:avLst/>
                </a:prstGeom>
                <a:noFill/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838" name="Rectangle 139"/>
                <p:cNvSpPr>
                  <a:spLocks noChangeArrowheads="1"/>
                </p:cNvSpPr>
                <p:nvPr/>
              </p:nvSpPr>
              <p:spPr bwMode="auto">
                <a:xfrm>
                  <a:off x="4131" y="2573"/>
                  <a:ext cx="83" cy="83"/>
                </a:xfrm>
                <a:prstGeom prst="rect">
                  <a:avLst/>
                </a:prstGeom>
                <a:noFill/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839" name="Rectangle 140"/>
                <p:cNvSpPr>
                  <a:spLocks noChangeArrowheads="1"/>
                </p:cNvSpPr>
                <p:nvPr/>
              </p:nvSpPr>
              <p:spPr bwMode="auto">
                <a:xfrm>
                  <a:off x="4131" y="2656"/>
                  <a:ext cx="83" cy="83"/>
                </a:xfrm>
                <a:prstGeom prst="rect">
                  <a:avLst/>
                </a:prstGeom>
                <a:noFill/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840" name="Rectangle 141"/>
                <p:cNvSpPr>
                  <a:spLocks noChangeArrowheads="1"/>
                </p:cNvSpPr>
                <p:nvPr/>
              </p:nvSpPr>
              <p:spPr bwMode="auto">
                <a:xfrm>
                  <a:off x="4131" y="2739"/>
                  <a:ext cx="83" cy="83"/>
                </a:xfrm>
                <a:prstGeom prst="rect">
                  <a:avLst/>
                </a:prstGeom>
                <a:noFill/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8192" name="Group 142"/>
              <p:cNvGrpSpPr>
                <a:grpSpLocks/>
              </p:cNvGrpSpPr>
              <p:nvPr/>
            </p:nvGrpSpPr>
            <p:grpSpPr bwMode="auto">
              <a:xfrm>
                <a:off x="4214" y="2157"/>
                <a:ext cx="84" cy="830"/>
                <a:chOff x="4214" y="2157"/>
                <a:chExt cx="84" cy="830"/>
              </a:xfrm>
            </p:grpSpPr>
            <p:sp>
              <p:nvSpPr>
                <p:cNvPr id="8821" name="Rectangle 143"/>
                <p:cNvSpPr>
                  <a:spLocks noChangeArrowheads="1"/>
                </p:cNvSpPr>
                <p:nvPr/>
              </p:nvSpPr>
              <p:spPr bwMode="auto">
                <a:xfrm>
                  <a:off x="4214" y="2240"/>
                  <a:ext cx="84" cy="83"/>
                </a:xfrm>
                <a:prstGeom prst="rect">
                  <a:avLst/>
                </a:prstGeom>
                <a:noFill/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822" name="Rectangle 144"/>
                <p:cNvSpPr>
                  <a:spLocks noChangeArrowheads="1"/>
                </p:cNvSpPr>
                <p:nvPr/>
              </p:nvSpPr>
              <p:spPr bwMode="auto">
                <a:xfrm>
                  <a:off x="4214" y="2822"/>
                  <a:ext cx="84" cy="83"/>
                </a:xfrm>
                <a:prstGeom prst="rect">
                  <a:avLst/>
                </a:prstGeom>
                <a:noFill/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823" name="Rectangle 145"/>
                <p:cNvSpPr>
                  <a:spLocks noChangeArrowheads="1"/>
                </p:cNvSpPr>
                <p:nvPr/>
              </p:nvSpPr>
              <p:spPr bwMode="auto">
                <a:xfrm>
                  <a:off x="4214" y="2904"/>
                  <a:ext cx="84" cy="83"/>
                </a:xfrm>
                <a:prstGeom prst="rect">
                  <a:avLst/>
                </a:prstGeom>
                <a:noFill/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824" name="Rectangle 146"/>
                <p:cNvSpPr>
                  <a:spLocks noChangeArrowheads="1"/>
                </p:cNvSpPr>
                <p:nvPr/>
              </p:nvSpPr>
              <p:spPr bwMode="auto">
                <a:xfrm>
                  <a:off x="4214" y="2157"/>
                  <a:ext cx="84" cy="83"/>
                </a:xfrm>
                <a:prstGeom prst="rect">
                  <a:avLst/>
                </a:prstGeom>
                <a:noFill/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825" name="Rectangle 147"/>
                <p:cNvSpPr>
                  <a:spLocks noChangeArrowheads="1"/>
                </p:cNvSpPr>
                <p:nvPr/>
              </p:nvSpPr>
              <p:spPr bwMode="auto">
                <a:xfrm>
                  <a:off x="4214" y="2323"/>
                  <a:ext cx="84" cy="83"/>
                </a:xfrm>
                <a:prstGeom prst="rect">
                  <a:avLst/>
                </a:prstGeom>
                <a:noFill/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826" name="Rectangle 148"/>
                <p:cNvSpPr>
                  <a:spLocks noChangeArrowheads="1"/>
                </p:cNvSpPr>
                <p:nvPr/>
              </p:nvSpPr>
              <p:spPr bwMode="auto">
                <a:xfrm>
                  <a:off x="4214" y="2406"/>
                  <a:ext cx="84" cy="84"/>
                </a:xfrm>
                <a:prstGeom prst="rect">
                  <a:avLst/>
                </a:prstGeom>
                <a:solidFill>
                  <a:srgbClr val="0A0115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827" name="Rectangle 149"/>
                <p:cNvSpPr>
                  <a:spLocks noChangeArrowheads="1"/>
                </p:cNvSpPr>
                <p:nvPr/>
              </p:nvSpPr>
              <p:spPr bwMode="auto">
                <a:xfrm>
                  <a:off x="4214" y="2490"/>
                  <a:ext cx="84" cy="83"/>
                </a:xfrm>
                <a:prstGeom prst="rect">
                  <a:avLst/>
                </a:prstGeom>
                <a:noFill/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828" name="Rectangle 150"/>
                <p:cNvSpPr>
                  <a:spLocks noChangeArrowheads="1"/>
                </p:cNvSpPr>
                <p:nvPr/>
              </p:nvSpPr>
              <p:spPr bwMode="auto">
                <a:xfrm>
                  <a:off x="4214" y="2573"/>
                  <a:ext cx="84" cy="83"/>
                </a:xfrm>
                <a:prstGeom prst="rect">
                  <a:avLst/>
                </a:prstGeom>
                <a:solidFill>
                  <a:srgbClr val="0A0115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829" name="Rectangle 151"/>
                <p:cNvSpPr>
                  <a:spLocks noChangeArrowheads="1"/>
                </p:cNvSpPr>
                <p:nvPr/>
              </p:nvSpPr>
              <p:spPr bwMode="auto">
                <a:xfrm>
                  <a:off x="4214" y="2656"/>
                  <a:ext cx="84" cy="83"/>
                </a:xfrm>
                <a:prstGeom prst="rect">
                  <a:avLst/>
                </a:prstGeom>
                <a:noFill/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830" name="Rectangle 152"/>
                <p:cNvSpPr>
                  <a:spLocks noChangeArrowheads="1"/>
                </p:cNvSpPr>
                <p:nvPr/>
              </p:nvSpPr>
              <p:spPr bwMode="auto">
                <a:xfrm>
                  <a:off x="4214" y="2739"/>
                  <a:ext cx="84" cy="83"/>
                </a:xfrm>
                <a:prstGeom prst="rect">
                  <a:avLst/>
                </a:prstGeom>
                <a:noFill/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8193" name="Group 153"/>
              <p:cNvGrpSpPr>
                <a:grpSpLocks/>
              </p:cNvGrpSpPr>
              <p:nvPr/>
            </p:nvGrpSpPr>
            <p:grpSpPr bwMode="auto">
              <a:xfrm>
                <a:off x="4298" y="2157"/>
                <a:ext cx="83" cy="830"/>
                <a:chOff x="4298" y="2157"/>
                <a:chExt cx="83" cy="830"/>
              </a:xfrm>
            </p:grpSpPr>
            <p:sp>
              <p:nvSpPr>
                <p:cNvPr id="8811" name="Rectangle 154"/>
                <p:cNvSpPr>
                  <a:spLocks noChangeArrowheads="1"/>
                </p:cNvSpPr>
                <p:nvPr/>
              </p:nvSpPr>
              <p:spPr bwMode="auto">
                <a:xfrm>
                  <a:off x="4298" y="2240"/>
                  <a:ext cx="83" cy="83"/>
                </a:xfrm>
                <a:prstGeom prst="rect">
                  <a:avLst/>
                </a:prstGeom>
                <a:noFill/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812" name="Rectangle 155"/>
                <p:cNvSpPr>
                  <a:spLocks noChangeArrowheads="1"/>
                </p:cNvSpPr>
                <p:nvPr/>
              </p:nvSpPr>
              <p:spPr bwMode="auto">
                <a:xfrm>
                  <a:off x="4298" y="2822"/>
                  <a:ext cx="83" cy="83"/>
                </a:xfrm>
                <a:prstGeom prst="rect">
                  <a:avLst/>
                </a:prstGeom>
                <a:noFill/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813" name="Rectangle 156"/>
                <p:cNvSpPr>
                  <a:spLocks noChangeArrowheads="1"/>
                </p:cNvSpPr>
                <p:nvPr/>
              </p:nvSpPr>
              <p:spPr bwMode="auto">
                <a:xfrm>
                  <a:off x="4298" y="2904"/>
                  <a:ext cx="83" cy="83"/>
                </a:xfrm>
                <a:prstGeom prst="rect">
                  <a:avLst/>
                </a:prstGeom>
                <a:solidFill>
                  <a:srgbClr val="0A0115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814" name="Rectangle 157"/>
                <p:cNvSpPr>
                  <a:spLocks noChangeArrowheads="1"/>
                </p:cNvSpPr>
                <p:nvPr/>
              </p:nvSpPr>
              <p:spPr bwMode="auto">
                <a:xfrm>
                  <a:off x="4298" y="2157"/>
                  <a:ext cx="83" cy="83"/>
                </a:xfrm>
                <a:prstGeom prst="rect">
                  <a:avLst/>
                </a:prstGeom>
                <a:noFill/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815" name="Rectangle 158"/>
                <p:cNvSpPr>
                  <a:spLocks noChangeArrowheads="1"/>
                </p:cNvSpPr>
                <p:nvPr/>
              </p:nvSpPr>
              <p:spPr bwMode="auto">
                <a:xfrm>
                  <a:off x="4298" y="2323"/>
                  <a:ext cx="83" cy="83"/>
                </a:xfrm>
                <a:prstGeom prst="rect">
                  <a:avLst/>
                </a:prstGeom>
                <a:noFill/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816" name="Rectangle 159"/>
                <p:cNvSpPr>
                  <a:spLocks noChangeArrowheads="1"/>
                </p:cNvSpPr>
                <p:nvPr/>
              </p:nvSpPr>
              <p:spPr bwMode="auto">
                <a:xfrm>
                  <a:off x="4298" y="2406"/>
                  <a:ext cx="83" cy="84"/>
                </a:xfrm>
                <a:prstGeom prst="rect">
                  <a:avLst/>
                </a:prstGeom>
                <a:noFill/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817" name="Rectangle 160"/>
                <p:cNvSpPr>
                  <a:spLocks noChangeArrowheads="1"/>
                </p:cNvSpPr>
                <p:nvPr/>
              </p:nvSpPr>
              <p:spPr bwMode="auto">
                <a:xfrm>
                  <a:off x="4298" y="2490"/>
                  <a:ext cx="83" cy="83"/>
                </a:xfrm>
                <a:prstGeom prst="rect">
                  <a:avLst/>
                </a:prstGeom>
                <a:noFill/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818" name="Rectangle 161"/>
                <p:cNvSpPr>
                  <a:spLocks noChangeArrowheads="1"/>
                </p:cNvSpPr>
                <p:nvPr/>
              </p:nvSpPr>
              <p:spPr bwMode="auto">
                <a:xfrm>
                  <a:off x="4298" y="2573"/>
                  <a:ext cx="83" cy="83"/>
                </a:xfrm>
                <a:prstGeom prst="rect">
                  <a:avLst/>
                </a:prstGeom>
                <a:solidFill>
                  <a:srgbClr val="0A0115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819" name="Rectangle 162"/>
                <p:cNvSpPr>
                  <a:spLocks noChangeArrowheads="1"/>
                </p:cNvSpPr>
                <p:nvPr/>
              </p:nvSpPr>
              <p:spPr bwMode="auto">
                <a:xfrm>
                  <a:off x="4298" y="2656"/>
                  <a:ext cx="83" cy="83"/>
                </a:xfrm>
                <a:prstGeom prst="rect">
                  <a:avLst/>
                </a:prstGeom>
                <a:noFill/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820" name="Rectangle 163"/>
                <p:cNvSpPr>
                  <a:spLocks noChangeArrowheads="1"/>
                </p:cNvSpPr>
                <p:nvPr/>
              </p:nvSpPr>
              <p:spPr bwMode="auto">
                <a:xfrm>
                  <a:off x="4298" y="2739"/>
                  <a:ext cx="83" cy="83"/>
                </a:xfrm>
                <a:prstGeom prst="rect">
                  <a:avLst/>
                </a:prstGeom>
                <a:noFill/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8199" name="Group 164"/>
              <p:cNvGrpSpPr>
                <a:grpSpLocks/>
              </p:cNvGrpSpPr>
              <p:nvPr/>
            </p:nvGrpSpPr>
            <p:grpSpPr bwMode="auto">
              <a:xfrm>
                <a:off x="4381" y="2157"/>
                <a:ext cx="83" cy="832"/>
                <a:chOff x="4381" y="2157"/>
                <a:chExt cx="83" cy="832"/>
              </a:xfrm>
            </p:grpSpPr>
            <p:sp>
              <p:nvSpPr>
                <p:cNvPr id="8801" name="Rectangle 165"/>
                <p:cNvSpPr>
                  <a:spLocks noChangeArrowheads="1"/>
                </p:cNvSpPr>
                <p:nvPr/>
              </p:nvSpPr>
              <p:spPr bwMode="auto">
                <a:xfrm>
                  <a:off x="4381" y="2240"/>
                  <a:ext cx="83" cy="83"/>
                </a:xfrm>
                <a:prstGeom prst="rect">
                  <a:avLst/>
                </a:prstGeom>
                <a:noFill/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802" name="Rectangle 166"/>
                <p:cNvSpPr>
                  <a:spLocks noChangeArrowheads="1"/>
                </p:cNvSpPr>
                <p:nvPr/>
              </p:nvSpPr>
              <p:spPr bwMode="auto">
                <a:xfrm>
                  <a:off x="4381" y="2822"/>
                  <a:ext cx="83" cy="83"/>
                </a:xfrm>
                <a:prstGeom prst="rect">
                  <a:avLst/>
                </a:prstGeom>
                <a:noFill/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803" name="Rectangle 167"/>
                <p:cNvSpPr>
                  <a:spLocks noChangeArrowheads="1"/>
                </p:cNvSpPr>
                <p:nvPr/>
              </p:nvSpPr>
              <p:spPr bwMode="auto">
                <a:xfrm>
                  <a:off x="4381" y="2906"/>
                  <a:ext cx="83" cy="83"/>
                </a:xfrm>
                <a:prstGeom prst="rect">
                  <a:avLst/>
                </a:prstGeom>
                <a:solidFill>
                  <a:srgbClr val="0A0115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804" name="Rectangle 168"/>
                <p:cNvSpPr>
                  <a:spLocks noChangeArrowheads="1"/>
                </p:cNvSpPr>
                <p:nvPr/>
              </p:nvSpPr>
              <p:spPr bwMode="auto">
                <a:xfrm>
                  <a:off x="4381" y="2157"/>
                  <a:ext cx="83" cy="83"/>
                </a:xfrm>
                <a:prstGeom prst="rect">
                  <a:avLst/>
                </a:prstGeom>
                <a:noFill/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805" name="Rectangle 169"/>
                <p:cNvSpPr>
                  <a:spLocks noChangeArrowheads="1"/>
                </p:cNvSpPr>
                <p:nvPr/>
              </p:nvSpPr>
              <p:spPr bwMode="auto">
                <a:xfrm>
                  <a:off x="4381" y="2323"/>
                  <a:ext cx="83" cy="83"/>
                </a:xfrm>
                <a:prstGeom prst="rect">
                  <a:avLst/>
                </a:prstGeom>
                <a:solidFill>
                  <a:srgbClr val="0A0115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806" name="Rectangle 170"/>
                <p:cNvSpPr>
                  <a:spLocks noChangeArrowheads="1"/>
                </p:cNvSpPr>
                <p:nvPr/>
              </p:nvSpPr>
              <p:spPr bwMode="auto">
                <a:xfrm>
                  <a:off x="4381" y="2406"/>
                  <a:ext cx="83" cy="84"/>
                </a:xfrm>
                <a:prstGeom prst="rect">
                  <a:avLst/>
                </a:prstGeom>
                <a:noFill/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807" name="Rectangle 171"/>
                <p:cNvSpPr>
                  <a:spLocks noChangeArrowheads="1"/>
                </p:cNvSpPr>
                <p:nvPr/>
              </p:nvSpPr>
              <p:spPr bwMode="auto">
                <a:xfrm>
                  <a:off x="4381" y="2490"/>
                  <a:ext cx="83" cy="83"/>
                </a:xfrm>
                <a:prstGeom prst="rect">
                  <a:avLst/>
                </a:prstGeom>
                <a:noFill/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808" name="Rectangle 172"/>
                <p:cNvSpPr>
                  <a:spLocks noChangeArrowheads="1"/>
                </p:cNvSpPr>
                <p:nvPr/>
              </p:nvSpPr>
              <p:spPr bwMode="auto">
                <a:xfrm>
                  <a:off x="4381" y="2573"/>
                  <a:ext cx="83" cy="83"/>
                </a:xfrm>
                <a:prstGeom prst="rect">
                  <a:avLst/>
                </a:prstGeom>
                <a:noFill/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809" name="Rectangle 173"/>
                <p:cNvSpPr>
                  <a:spLocks noChangeArrowheads="1"/>
                </p:cNvSpPr>
                <p:nvPr/>
              </p:nvSpPr>
              <p:spPr bwMode="auto">
                <a:xfrm>
                  <a:off x="4381" y="2656"/>
                  <a:ext cx="83" cy="83"/>
                </a:xfrm>
                <a:prstGeom prst="rect">
                  <a:avLst/>
                </a:prstGeom>
                <a:noFill/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810" name="Rectangle 174"/>
                <p:cNvSpPr>
                  <a:spLocks noChangeArrowheads="1"/>
                </p:cNvSpPr>
                <p:nvPr/>
              </p:nvSpPr>
              <p:spPr bwMode="auto">
                <a:xfrm>
                  <a:off x="4381" y="2741"/>
                  <a:ext cx="83" cy="83"/>
                </a:xfrm>
                <a:prstGeom prst="rect">
                  <a:avLst/>
                </a:prstGeom>
                <a:solidFill>
                  <a:srgbClr val="0A0115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8798" name="AutoShape 175"/>
              <p:cNvSpPr>
                <a:spLocks noChangeArrowheads="1"/>
              </p:cNvSpPr>
              <p:nvPr/>
            </p:nvSpPr>
            <p:spPr bwMode="auto">
              <a:xfrm>
                <a:off x="4191" y="2541"/>
                <a:ext cx="138" cy="167"/>
              </a:xfrm>
              <a:prstGeom prst="star4">
                <a:avLst>
                  <a:gd name="adj" fmla="val 12500"/>
                </a:avLst>
              </a:prstGeom>
              <a:solidFill>
                <a:srgbClr val="FBF23F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4752" name="AutoShape 176"/>
              <p:cNvSpPr>
                <a:spLocks noChangeArrowheads="1"/>
              </p:cNvSpPr>
              <p:nvPr/>
            </p:nvSpPr>
            <p:spPr bwMode="auto">
              <a:xfrm>
                <a:off x="4408" y="2309"/>
                <a:ext cx="107" cy="95"/>
              </a:xfrm>
              <a:prstGeom prst="star5">
                <a:avLst/>
              </a:prstGeom>
              <a:solidFill>
                <a:srgbClr val="FBF23F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8800" name="AutoShape 177"/>
              <p:cNvSpPr>
                <a:spLocks noChangeArrowheads="1"/>
              </p:cNvSpPr>
              <p:nvPr/>
            </p:nvSpPr>
            <p:spPr bwMode="auto">
              <a:xfrm>
                <a:off x="4613" y="2612"/>
                <a:ext cx="138" cy="167"/>
              </a:xfrm>
              <a:prstGeom prst="star4">
                <a:avLst>
                  <a:gd name="adj" fmla="val 12500"/>
                </a:avLst>
              </a:prstGeom>
              <a:solidFill>
                <a:srgbClr val="FBF23F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8789" name="Text Box 179"/>
            <p:cNvSpPr txBox="1">
              <a:spLocks noChangeArrowheads="1"/>
            </p:cNvSpPr>
            <p:nvPr/>
          </p:nvSpPr>
          <p:spPr bwMode="auto">
            <a:xfrm>
              <a:off x="3999" y="1958"/>
              <a:ext cx="95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GB" altLang="ja-JP" sz="1400" smtClean="0">
                  <a:solidFill>
                    <a:srgbClr val="FFFFFF"/>
                  </a:solidFill>
                  <a:latin typeface="Arial" charset="0"/>
                  <a:ea typeface="ＭＳ Ｐゴシック" charset="-128"/>
                </a:rPr>
                <a:t>Selected regions</a:t>
              </a:r>
            </a:p>
          </p:txBody>
        </p:sp>
        <p:sp>
          <p:nvSpPr>
            <p:cNvPr id="8790" name="Rectangle 341"/>
            <p:cNvSpPr>
              <a:spLocks noChangeArrowheads="1"/>
            </p:cNvSpPr>
            <p:nvPr/>
          </p:nvSpPr>
          <p:spPr bwMode="auto">
            <a:xfrm>
              <a:off x="4048" y="2162"/>
              <a:ext cx="832" cy="827"/>
            </a:xfrm>
            <a:prstGeom prst="rect">
              <a:avLst/>
            </a:prstGeom>
            <a:noFill/>
            <a:ln w="38100">
              <a:solidFill>
                <a:srgbClr val="0A011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0" lang="en-US" i="1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8200" name="Group 881"/>
          <p:cNvGrpSpPr>
            <a:grpSpLocks/>
          </p:cNvGrpSpPr>
          <p:nvPr/>
        </p:nvGrpSpPr>
        <p:grpSpPr bwMode="auto">
          <a:xfrm>
            <a:off x="6480175" y="200025"/>
            <a:ext cx="2332038" cy="3816350"/>
            <a:chOff x="4082" y="126"/>
            <a:chExt cx="1469" cy="2404"/>
          </a:xfrm>
        </p:grpSpPr>
        <p:sp>
          <p:nvSpPr>
            <p:cNvPr id="8247" name="AutoShape 52"/>
            <p:cNvSpPr>
              <a:spLocks noChangeArrowheads="1"/>
            </p:cNvSpPr>
            <p:nvPr/>
          </p:nvSpPr>
          <p:spPr bwMode="auto">
            <a:xfrm>
              <a:off x="4329" y="1477"/>
              <a:ext cx="512" cy="391"/>
            </a:xfrm>
            <a:prstGeom prst="cube">
              <a:avLst>
                <a:gd name="adj" fmla="val 39644"/>
              </a:avLst>
            </a:prstGeom>
            <a:solidFill>
              <a:srgbClr val="F4AAE6"/>
            </a:solidFill>
            <a:ln w="9525">
              <a:solidFill>
                <a:srgbClr val="66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248" name="Arc 181"/>
            <p:cNvSpPr>
              <a:spLocks/>
            </p:cNvSpPr>
            <p:nvPr/>
          </p:nvSpPr>
          <p:spPr bwMode="auto">
            <a:xfrm>
              <a:off x="4792" y="1698"/>
              <a:ext cx="410" cy="832"/>
            </a:xfrm>
            <a:custGeom>
              <a:avLst/>
              <a:gdLst>
                <a:gd name="T0" fmla="*/ 0 w 22059"/>
                <a:gd name="T1" fmla="*/ 0 h 42531"/>
                <a:gd name="T2" fmla="*/ 108 w 22059"/>
                <a:gd name="T3" fmla="*/ 832 h 42531"/>
                <a:gd name="T4" fmla="*/ 9 w 22059"/>
                <a:gd name="T5" fmla="*/ 423 h 42531"/>
                <a:gd name="T6" fmla="*/ 0 60000 65536"/>
                <a:gd name="T7" fmla="*/ 0 60000 65536"/>
                <a:gd name="T8" fmla="*/ 0 60000 65536"/>
                <a:gd name="T9" fmla="*/ 0 w 22059"/>
                <a:gd name="T10" fmla="*/ 0 h 42531"/>
                <a:gd name="T11" fmla="*/ 22059 w 22059"/>
                <a:gd name="T12" fmla="*/ 42531 h 425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59" h="42531" fill="none" extrusionOk="0">
                  <a:moveTo>
                    <a:pt x="-1" y="4"/>
                  </a:moveTo>
                  <a:cubicBezTo>
                    <a:pt x="152" y="1"/>
                    <a:pt x="305" y="-1"/>
                    <a:pt x="459" y="0"/>
                  </a:cubicBezTo>
                  <a:cubicBezTo>
                    <a:pt x="12388" y="0"/>
                    <a:pt x="22059" y="9670"/>
                    <a:pt x="22059" y="21600"/>
                  </a:cubicBezTo>
                  <a:cubicBezTo>
                    <a:pt x="22059" y="31475"/>
                    <a:pt x="15361" y="40093"/>
                    <a:pt x="5792" y="42531"/>
                  </a:cubicBezTo>
                </a:path>
                <a:path w="22059" h="42531" stroke="0" extrusionOk="0">
                  <a:moveTo>
                    <a:pt x="-1" y="4"/>
                  </a:moveTo>
                  <a:cubicBezTo>
                    <a:pt x="152" y="1"/>
                    <a:pt x="305" y="-1"/>
                    <a:pt x="459" y="0"/>
                  </a:cubicBezTo>
                  <a:cubicBezTo>
                    <a:pt x="12388" y="0"/>
                    <a:pt x="22059" y="9670"/>
                    <a:pt x="22059" y="21600"/>
                  </a:cubicBezTo>
                  <a:cubicBezTo>
                    <a:pt x="22059" y="31475"/>
                    <a:pt x="15361" y="40093"/>
                    <a:pt x="5792" y="42531"/>
                  </a:cubicBezTo>
                  <a:lnTo>
                    <a:pt x="459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249" name="Text Box 182"/>
            <p:cNvSpPr txBox="1">
              <a:spLocks noChangeArrowheads="1"/>
            </p:cNvSpPr>
            <p:nvPr/>
          </p:nvSpPr>
          <p:spPr bwMode="auto">
            <a:xfrm>
              <a:off x="4257" y="1099"/>
              <a:ext cx="72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GB" altLang="ja-JP" sz="1400" smtClean="0">
                  <a:solidFill>
                    <a:srgbClr val="FFFFFF"/>
                  </a:solidFill>
                  <a:latin typeface="Arial" charset="0"/>
                  <a:ea typeface="ＭＳ Ｐゴシック" charset="-128"/>
                </a:rPr>
                <a:t>Observation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GB" altLang="ja-JP" sz="1400" smtClean="0">
                  <a:solidFill>
                    <a:srgbClr val="FFFFFF"/>
                  </a:solidFill>
                  <a:latin typeface="Arial" charset="0"/>
                  <a:ea typeface="ＭＳ Ｐゴシック" charset="-128"/>
                </a:rPr>
                <a:t>control</a:t>
              </a:r>
            </a:p>
          </p:txBody>
        </p:sp>
        <p:pic>
          <p:nvPicPr>
            <p:cNvPr id="8250" name="Picture 342" descr="j019538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41" y="126"/>
              <a:ext cx="710" cy="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204" name="Group 343"/>
            <p:cNvGrpSpPr>
              <a:grpSpLocks/>
            </p:cNvGrpSpPr>
            <p:nvPr/>
          </p:nvGrpSpPr>
          <p:grpSpPr bwMode="auto">
            <a:xfrm>
              <a:off x="4082" y="126"/>
              <a:ext cx="730" cy="788"/>
              <a:chOff x="3593" y="3322"/>
              <a:chExt cx="988" cy="1061"/>
            </a:xfrm>
          </p:grpSpPr>
          <p:sp>
            <p:nvSpPr>
              <p:cNvPr id="8253" name="Rectangle 344"/>
              <p:cNvSpPr>
                <a:spLocks noChangeArrowheads="1"/>
              </p:cNvSpPr>
              <p:nvPr/>
            </p:nvSpPr>
            <p:spPr bwMode="auto">
              <a:xfrm>
                <a:off x="3593" y="3322"/>
                <a:ext cx="988" cy="1061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8254" name="Rectangle 345"/>
              <p:cNvSpPr>
                <a:spLocks noChangeArrowheads="1"/>
              </p:cNvSpPr>
              <p:nvPr/>
            </p:nvSpPr>
            <p:spPr bwMode="auto">
              <a:xfrm>
                <a:off x="3686" y="3405"/>
                <a:ext cx="807" cy="886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grpSp>
            <p:nvGrpSpPr>
              <p:cNvPr id="8205" name="Group 346"/>
              <p:cNvGrpSpPr>
                <a:grpSpLocks/>
              </p:cNvGrpSpPr>
              <p:nvPr/>
            </p:nvGrpSpPr>
            <p:grpSpPr bwMode="auto">
              <a:xfrm>
                <a:off x="3683" y="3405"/>
                <a:ext cx="813" cy="888"/>
                <a:chOff x="2815" y="379"/>
                <a:chExt cx="1060" cy="1067"/>
              </a:xfrm>
            </p:grpSpPr>
            <p:sp>
              <p:nvSpPr>
                <p:cNvPr id="8256" name="Rectangle 347"/>
                <p:cNvSpPr>
                  <a:spLocks noChangeArrowheads="1"/>
                </p:cNvSpPr>
                <p:nvPr/>
              </p:nvSpPr>
              <p:spPr bwMode="auto">
                <a:xfrm>
                  <a:off x="2881" y="379"/>
                  <a:ext cx="67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257" name="Rectangle 348"/>
                <p:cNvSpPr>
                  <a:spLocks noChangeArrowheads="1"/>
                </p:cNvSpPr>
                <p:nvPr/>
              </p:nvSpPr>
              <p:spPr bwMode="auto">
                <a:xfrm>
                  <a:off x="2881" y="444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258" name="Rectangle 349"/>
                <p:cNvSpPr>
                  <a:spLocks noChangeArrowheads="1"/>
                </p:cNvSpPr>
                <p:nvPr/>
              </p:nvSpPr>
              <p:spPr bwMode="auto">
                <a:xfrm>
                  <a:off x="2881" y="512"/>
                  <a:ext cx="67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259" name="Rectangle 350"/>
                <p:cNvSpPr>
                  <a:spLocks noChangeArrowheads="1"/>
                </p:cNvSpPr>
                <p:nvPr/>
              </p:nvSpPr>
              <p:spPr bwMode="auto">
                <a:xfrm>
                  <a:off x="2881" y="579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260" name="Rectangle 351"/>
                <p:cNvSpPr>
                  <a:spLocks noChangeArrowheads="1"/>
                </p:cNvSpPr>
                <p:nvPr/>
              </p:nvSpPr>
              <p:spPr bwMode="auto">
                <a:xfrm>
                  <a:off x="2948" y="379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261" name="Rectangle 352"/>
                <p:cNvSpPr>
                  <a:spLocks noChangeArrowheads="1"/>
                </p:cNvSpPr>
                <p:nvPr/>
              </p:nvSpPr>
              <p:spPr bwMode="auto">
                <a:xfrm>
                  <a:off x="2948" y="444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262" name="Rectangle 353"/>
                <p:cNvSpPr>
                  <a:spLocks noChangeArrowheads="1"/>
                </p:cNvSpPr>
                <p:nvPr/>
              </p:nvSpPr>
              <p:spPr bwMode="auto">
                <a:xfrm>
                  <a:off x="2948" y="512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263" name="Rectangle 354"/>
                <p:cNvSpPr>
                  <a:spLocks noChangeArrowheads="1"/>
                </p:cNvSpPr>
                <p:nvPr/>
              </p:nvSpPr>
              <p:spPr bwMode="auto">
                <a:xfrm>
                  <a:off x="2948" y="579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264" name="Rectangle 355"/>
                <p:cNvSpPr>
                  <a:spLocks noChangeArrowheads="1"/>
                </p:cNvSpPr>
                <p:nvPr/>
              </p:nvSpPr>
              <p:spPr bwMode="auto">
                <a:xfrm>
                  <a:off x="3014" y="379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265" name="Rectangle 356"/>
                <p:cNvSpPr>
                  <a:spLocks noChangeArrowheads="1"/>
                </p:cNvSpPr>
                <p:nvPr/>
              </p:nvSpPr>
              <p:spPr bwMode="auto">
                <a:xfrm>
                  <a:off x="3014" y="444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266" name="Rectangle 357"/>
                <p:cNvSpPr>
                  <a:spLocks noChangeArrowheads="1"/>
                </p:cNvSpPr>
                <p:nvPr/>
              </p:nvSpPr>
              <p:spPr bwMode="auto">
                <a:xfrm>
                  <a:off x="3014" y="512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267" name="Rectangle 358"/>
                <p:cNvSpPr>
                  <a:spLocks noChangeArrowheads="1"/>
                </p:cNvSpPr>
                <p:nvPr/>
              </p:nvSpPr>
              <p:spPr bwMode="auto">
                <a:xfrm>
                  <a:off x="3014" y="579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268" name="Rectangle 359"/>
                <p:cNvSpPr>
                  <a:spLocks noChangeArrowheads="1"/>
                </p:cNvSpPr>
                <p:nvPr/>
              </p:nvSpPr>
              <p:spPr bwMode="auto">
                <a:xfrm>
                  <a:off x="2815" y="379"/>
                  <a:ext cx="66" cy="67"/>
                </a:xfrm>
                <a:prstGeom prst="rect">
                  <a:avLst/>
                </a:prstGeom>
                <a:noFill/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0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269" name="Rectangle 360"/>
                <p:cNvSpPr>
                  <a:spLocks noChangeArrowheads="1"/>
                </p:cNvSpPr>
                <p:nvPr/>
              </p:nvSpPr>
              <p:spPr bwMode="auto">
                <a:xfrm>
                  <a:off x="2815" y="444"/>
                  <a:ext cx="66" cy="66"/>
                </a:xfrm>
                <a:prstGeom prst="rect">
                  <a:avLst/>
                </a:prstGeom>
                <a:noFill/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4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270" name="Rectangle 361"/>
                <p:cNvSpPr>
                  <a:spLocks noChangeArrowheads="1"/>
                </p:cNvSpPr>
                <p:nvPr/>
              </p:nvSpPr>
              <p:spPr bwMode="auto">
                <a:xfrm>
                  <a:off x="2815" y="512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8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271" name="Rectangle 362"/>
                <p:cNvSpPr>
                  <a:spLocks noChangeArrowheads="1"/>
                </p:cNvSpPr>
                <p:nvPr/>
              </p:nvSpPr>
              <p:spPr bwMode="auto">
                <a:xfrm>
                  <a:off x="2815" y="579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C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272" name="Rectangle 363"/>
                <p:cNvSpPr>
                  <a:spLocks noChangeArrowheads="1"/>
                </p:cNvSpPr>
                <p:nvPr/>
              </p:nvSpPr>
              <p:spPr bwMode="auto">
                <a:xfrm>
                  <a:off x="2881" y="379"/>
                  <a:ext cx="67" cy="67"/>
                </a:xfrm>
                <a:prstGeom prst="rect">
                  <a:avLst/>
                </a:prstGeom>
                <a:noFill/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1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273" name="Rectangle 364"/>
                <p:cNvSpPr>
                  <a:spLocks noChangeArrowheads="1"/>
                </p:cNvSpPr>
                <p:nvPr/>
              </p:nvSpPr>
              <p:spPr bwMode="auto">
                <a:xfrm>
                  <a:off x="2881" y="444"/>
                  <a:ext cx="67" cy="66"/>
                </a:xfrm>
                <a:prstGeom prst="rect">
                  <a:avLst/>
                </a:prstGeom>
                <a:noFill/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5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274" name="Rectangle 365"/>
                <p:cNvSpPr>
                  <a:spLocks noChangeArrowheads="1"/>
                </p:cNvSpPr>
                <p:nvPr/>
              </p:nvSpPr>
              <p:spPr bwMode="auto">
                <a:xfrm>
                  <a:off x="2881" y="512"/>
                  <a:ext cx="67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9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275" name="Rectangle 366"/>
                <p:cNvSpPr>
                  <a:spLocks noChangeArrowheads="1"/>
                </p:cNvSpPr>
                <p:nvPr/>
              </p:nvSpPr>
              <p:spPr bwMode="auto">
                <a:xfrm>
                  <a:off x="2881" y="579"/>
                  <a:ext cx="67" cy="66"/>
                </a:xfrm>
                <a:prstGeom prst="rect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D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276" name="Rectangle 367"/>
                <p:cNvSpPr>
                  <a:spLocks noChangeArrowheads="1"/>
                </p:cNvSpPr>
                <p:nvPr/>
              </p:nvSpPr>
              <p:spPr bwMode="auto">
                <a:xfrm>
                  <a:off x="2948" y="379"/>
                  <a:ext cx="66" cy="67"/>
                </a:xfrm>
                <a:prstGeom prst="rect">
                  <a:avLst/>
                </a:prstGeom>
                <a:noFill/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2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277" name="Rectangle 368"/>
                <p:cNvSpPr>
                  <a:spLocks noChangeArrowheads="1"/>
                </p:cNvSpPr>
                <p:nvPr/>
              </p:nvSpPr>
              <p:spPr bwMode="auto">
                <a:xfrm>
                  <a:off x="2949" y="444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6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278" name="Rectangle 369"/>
                <p:cNvSpPr>
                  <a:spLocks noChangeArrowheads="1"/>
                </p:cNvSpPr>
                <p:nvPr/>
              </p:nvSpPr>
              <p:spPr bwMode="auto">
                <a:xfrm>
                  <a:off x="2948" y="512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A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279" name="Rectangle 370"/>
                <p:cNvSpPr>
                  <a:spLocks noChangeArrowheads="1"/>
                </p:cNvSpPr>
                <p:nvPr/>
              </p:nvSpPr>
              <p:spPr bwMode="auto">
                <a:xfrm>
                  <a:off x="2948" y="579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E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280" name="Rectangle 371"/>
                <p:cNvSpPr>
                  <a:spLocks noChangeArrowheads="1"/>
                </p:cNvSpPr>
                <p:nvPr/>
              </p:nvSpPr>
              <p:spPr bwMode="auto">
                <a:xfrm>
                  <a:off x="3014" y="379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281" name="Rectangle 372"/>
                <p:cNvSpPr>
                  <a:spLocks noChangeArrowheads="1"/>
                </p:cNvSpPr>
                <p:nvPr/>
              </p:nvSpPr>
              <p:spPr bwMode="auto">
                <a:xfrm>
                  <a:off x="3014" y="444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282" name="Rectangle 373"/>
                <p:cNvSpPr>
                  <a:spLocks noChangeArrowheads="1"/>
                </p:cNvSpPr>
                <p:nvPr/>
              </p:nvSpPr>
              <p:spPr bwMode="auto">
                <a:xfrm>
                  <a:off x="3014" y="512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283" name="Rectangle 374"/>
                <p:cNvSpPr>
                  <a:spLocks noChangeArrowheads="1"/>
                </p:cNvSpPr>
                <p:nvPr/>
              </p:nvSpPr>
              <p:spPr bwMode="auto">
                <a:xfrm>
                  <a:off x="3014" y="579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284" name="Rectangle 375"/>
                <p:cNvSpPr>
                  <a:spLocks noChangeArrowheads="1"/>
                </p:cNvSpPr>
                <p:nvPr/>
              </p:nvSpPr>
              <p:spPr bwMode="auto">
                <a:xfrm>
                  <a:off x="3014" y="379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3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285" name="Rectangle 376"/>
                <p:cNvSpPr>
                  <a:spLocks noChangeArrowheads="1"/>
                </p:cNvSpPr>
                <p:nvPr/>
              </p:nvSpPr>
              <p:spPr bwMode="auto">
                <a:xfrm>
                  <a:off x="3014" y="444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7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286" name="Rectangle 377"/>
                <p:cNvSpPr>
                  <a:spLocks noChangeArrowheads="1"/>
                </p:cNvSpPr>
                <p:nvPr/>
              </p:nvSpPr>
              <p:spPr bwMode="auto">
                <a:xfrm>
                  <a:off x="3014" y="512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B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287" name="Rectangle 378"/>
                <p:cNvSpPr>
                  <a:spLocks noChangeArrowheads="1"/>
                </p:cNvSpPr>
                <p:nvPr/>
              </p:nvSpPr>
              <p:spPr bwMode="auto">
                <a:xfrm>
                  <a:off x="3014" y="579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F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288" name="Rectangle 379"/>
                <p:cNvSpPr>
                  <a:spLocks noChangeArrowheads="1"/>
                </p:cNvSpPr>
                <p:nvPr/>
              </p:nvSpPr>
              <p:spPr bwMode="auto">
                <a:xfrm>
                  <a:off x="2882" y="646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289" name="Rectangle 380"/>
                <p:cNvSpPr>
                  <a:spLocks noChangeArrowheads="1"/>
                </p:cNvSpPr>
                <p:nvPr/>
              </p:nvSpPr>
              <p:spPr bwMode="auto">
                <a:xfrm>
                  <a:off x="2882" y="712"/>
                  <a:ext cx="67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290" name="Rectangle 381"/>
                <p:cNvSpPr>
                  <a:spLocks noChangeArrowheads="1"/>
                </p:cNvSpPr>
                <p:nvPr/>
              </p:nvSpPr>
              <p:spPr bwMode="auto">
                <a:xfrm>
                  <a:off x="2882" y="779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291" name="Rectangle 382"/>
                <p:cNvSpPr>
                  <a:spLocks noChangeArrowheads="1"/>
                </p:cNvSpPr>
                <p:nvPr/>
              </p:nvSpPr>
              <p:spPr bwMode="auto">
                <a:xfrm>
                  <a:off x="2882" y="845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292" name="Rectangle 383"/>
                <p:cNvSpPr>
                  <a:spLocks noChangeArrowheads="1"/>
                </p:cNvSpPr>
                <p:nvPr/>
              </p:nvSpPr>
              <p:spPr bwMode="auto">
                <a:xfrm>
                  <a:off x="2949" y="646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293" name="Rectangle 384"/>
                <p:cNvSpPr>
                  <a:spLocks noChangeArrowheads="1"/>
                </p:cNvSpPr>
                <p:nvPr/>
              </p:nvSpPr>
              <p:spPr bwMode="auto">
                <a:xfrm>
                  <a:off x="2949" y="712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294" name="Rectangle 385"/>
                <p:cNvSpPr>
                  <a:spLocks noChangeArrowheads="1"/>
                </p:cNvSpPr>
                <p:nvPr/>
              </p:nvSpPr>
              <p:spPr bwMode="auto">
                <a:xfrm>
                  <a:off x="2949" y="779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295" name="Rectangle 386"/>
                <p:cNvSpPr>
                  <a:spLocks noChangeArrowheads="1"/>
                </p:cNvSpPr>
                <p:nvPr/>
              </p:nvSpPr>
              <p:spPr bwMode="auto">
                <a:xfrm>
                  <a:off x="2949" y="845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296" name="Rectangle 387"/>
                <p:cNvSpPr>
                  <a:spLocks noChangeArrowheads="1"/>
                </p:cNvSpPr>
                <p:nvPr/>
              </p:nvSpPr>
              <p:spPr bwMode="auto">
                <a:xfrm>
                  <a:off x="3015" y="646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297" name="Rectangle 388"/>
                <p:cNvSpPr>
                  <a:spLocks noChangeArrowheads="1"/>
                </p:cNvSpPr>
                <p:nvPr/>
              </p:nvSpPr>
              <p:spPr bwMode="auto">
                <a:xfrm>
                  <a:off x="3015" y="712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298" name="Rectangle 389"/>
                <p:cNvSpPr>
                  <a:spLocks noChangeArrowheads="1"/>
                </p:cNvSpPr>
                <p:nvPr/>
              </p:nvSpPr>
              <p:spPr bwMode="auto">
                <a:xfrm>
                  <a:off x="3015" y="779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299" name="Rectangle 390"/>
                <p:cNvSpPr>
                  <a:spLocks noChangeArrowheads="1"/>
                </p:cNvSpPr>
                <p:nvPr/>
              </p:nvSpPr>
              <p:spPr bwMode="auto">
                <a:xfrm>
                  <a:off x="3015" y="845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300" name="Rectangle 391"/>
                <p:cNvSpPr>
                  <a:spLocks noChangeArrowheads="1"/>
                </p:cNvSpPr>
                <p:nvPr/>
              </p:nvSpPr>
              <p:spPr bwMode="auto">
                <a:xfrm>
                  <a:off x="2816" y="646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0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301" name="Rectangle 392"/>
                <p:cNvSpPr>
                  <a:spLocks noChangeArrowheads="1"/>
                </p:cNvSpPr>
                <p:nvPr/>
              </p:nvSpPr>
              <p:spPr bwMode="auto">
                <a:xfrm>
                  <a:off x="2816" y="712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4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302" name="Rectangle 393"/>
                <p:cNvSpPr>
                  <a:spLocks noChangeArrowheads="1"/>
                </p:cNvSpPr>
                <p:nvPr/>
              </p:nvSpPr>
              <p:spPr bwMode="auto">
                <a:xfrm>
                  <a:off x="2815" y="779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8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303" name="Rectangle 394"/>
                <p:cNvSpPr>
                  <a:spLocks noChangeArrowheads="1"/>
                </p:cNvSpPr>
                <p:nvPr/>
              </p:nvSpPr>
              <p:spPr bwMode="auto">
                <a:xfrm>
                  <a:off x="2816" y="845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C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304" name="Rectangle 395"/>
                <p:cNvSpPr>
                  <a:spLocks noChangeArrowheads="1"/>
                </p:cNvSpPr>
                <p:nvPr/>
              </p:nvSpPr>
              <p:spPr bwMode="auto">
                <a:xfrm>
                  <a:off x="2882" y="646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1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305" name="Rectangle 396"/>
                <p:cNvSpPr>
                  <a:spLocks noChangeArrowheads="1"/>
                </p:cNvSpPr>
                <p:nvPr/>
              </p:nvSpPr>
              <p:spPr bwMode="auto">
                <a:xfrm>
                  <a:off x="2882" y="712"/>
                  <a:ext cx="67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5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306" name="Rectangle 397"/>
                <p:cNvSpPr>
                  <a:spLocks noChangeArrowheads="1"/>
                </p:cNvSpPr>
                <p:nvPr/>
              </p:nvSpPr>
              <p:spPr bwMode="auto">
                <a:xfrm>
                  <a:off x="2882" y="779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9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307" name="Rectangle 398"/>
                <p:cNvSpPr>
                  <a:spLocks noChangeArrowheads="1"/>
                </p:cNvSpPr>
                <p:nvPr/>
              </p:nvSpPr>
              <p:spPr bwMode="auto">
                <a:xfrm>
                  <a:off x="2882" y="845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D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308" name="Rectangle 399"/>
                <p:cNvSpPr>
                  <a:spLocks noChangeArrowheads="1"/>
                </p:cNvSpPr>
                <p:nvPr/>
              </p:nvSpPr>
              <p:spPr bwMode="auto">
                <a:xfrm>
                  <a:off x="2949" y="646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2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309" name="Rectangle 400"/>
                <p:cNvSpPr>
                  <a:spLocks noChangeArrowheads="1"/>
                </p:cNvSpPr>
                <p:nvPr/>
              </p:nvSpPr>
              <p:spPr bwMode="auto">
                <a:xfrm>
                  <a:off x="2949" y="712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6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310" name="Rectangle 401"/>
                <p:cNvSpPr>
                  <a:spLocks noChangeArrowheads="1"/>
                </p:cNvSpPr>
                <p:nvPr/>
              </p:nvSpPr>
              <p:spPr bwMode="auto">
                <a:xfrm>
                  <a:off x="2949" y="779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A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311" name="Rectangle 402"/>
                <p:cNvSpPr>
                  <a:spLocks noChangeArrowheads="1"/>
                </p:cNvSpPr>
                <p:nvPr/>
              </p:nvSpPr>
              <p:spPr bwMode="auto">
                <a:xfrm>
                  <a:off x="2949" y="845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E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312" name="Rectangle 403"/>
                <p:cNvSpPr>
                  <a:spLocks noChangeArrowheads="1"/>
                </p:cNvSpPr>
                <p:nvPr/>
              </p:nvSpPr>
              <p:spPr bwMode="auto">
                <a:xfrm>
                  <a:off x="3015" y="646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313" name="Rectangle 404"/>
                <p:cNvSpPr>
                  <a:spLocks noChangeArrowheads="1"/>
                </p:cNvSpPr>
                <p:nvPr/>
              </p:nvSpPr>
              <p:spPr bwMode="auto">
                <a:xfrm>
                  <a:off x="3015" y="712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314" name="Rectangle 405"/>
                <p:cNvSpPr>
                  <a:spLocks noChangeArrowheads="1"/>
                </p:cNvSpPr>
                <p:nvPr/>
              </p:nvSpPr>
              <p:spPr bwMode="auto">
                <a:xfrm>
                  <a:off x="3015" y="779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315" name="Rectangle 406"/>
                <p:cNvSpPr>
                  <a:spLocks noChangeArrowheads="1"/>
                </p:cNvSpPr>
                <p:nvPr/>
              </p:nvSpPr>
              <p:spPr bwMode="auto">
                <a:xfrm>
                  <a:off x="3015" y="845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316" name="Rectangle 407"/>
                <p:cNvSpPr>
                  <a:spLocks noChangeArrowheads="1"/>
                </p:cNvSpPr>
                <p:nvPr/>
              </p:nvSpPr>
              <p:spPr bwMode="auto">
                <a:xfrm>
                  <a:off x="3015" y="646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3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317" name="Rectangle 408"/>
                <p:cNvSpPr>
                  <a:spLocks noChangeArrowheads="1"/>
                </p:cNvSpPr>
                <p:nvPr/>
              </p:nvSpPr>
              <p:spPr bwMode="auto">
                <a:xfrm>
                  <a:off x="3015" y="712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7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318" name="Rectangle 409"/>
                <p:cNvSpPr>
                  <a:spLocks noChangeArrowheads="1"/>
                </p:cNvSpPr>
                <p:nvPr/>
              </p:nvSpPr>
              <p:spPr bwMode="auto">
                <a:xfrm>
                  <a:off x="3015" y="779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B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319" name="Rectangle 410"/>
                <p:cNvSpPr>
                  <a:spLocks noChangeArrowheads="1"/>
                </p:cNvSpPr>
                <p:nvPr/>
              </p:nvSpPr>
              <p:spPr bwMode="auto">
                <a:xfrm>
                  <a:off x="3015" y="845"/>
                  <a:ext cx="66" cy="66"/>
                </a:xfrm>
                <a:prstGeom prst="rect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F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320" name="Rectangle 411"/>
                <p:cNvSpPr>
                  <a:spLocks noChangeArrowheads="1"/>
                </p:cNvSpPr>
                <p:nvPr/>
              </p:nvSpPr>
              <p:spPr bwMode="auto">
                <a:xfrm>
                  <a:off x="3145" y="646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321" name="Rectangle 412"/>
                <p:cNvSpPr>
                  <a:spLocks noChangeArrowheads="1"/>
                </p:cNvSpPr>
                <p:nvPr/>
              </p:nvSpPr>
              <p:spPr bwMode="auto">
                <a:xfrm>
                  <a:off x="3145" y="712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322" name="Rectangle 413"/>
                <p:cNvSpPr>
                  <a:spLocks noChangeArrowheads="1"/>
                </p:cNvSpPr>
                <p:nvPr/>
              </p:nvSpPr>
              <p:spPr bwMode="auto">
                <a:xfrm>
                  <a:off x="3145" y="779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323" name="Rectangle 414"/>
                <p:cNvSpPr>
                  <a:spLocks noChangeArrowheads="1"/>
                </p:cNvSpPr>
                <p:nvPr/>
              </p:nvSpPr>
              <p:spPr bwMode="auto">
                <a:xfrm>
                  <a:off x="3145" y="845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324" name="Rectangle 415"/>
                <p:cNvSpPr>
                  <a:spLocks noChangeArrowheads="1"/>
                </p:cNvSpPr>
                <p:nvPr/>
              </p:nvSpPr>
              <p:spPr bwMode="auto">
                <a:xfrm>
                  <a:off x="3211" y="646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325" name="Rectangle 416"/>
                <p:cNvSpPr>
                  <a:spLocks noChangeArrowheads="1"/>
                </p:cNvSpPr>
                <p:nvPr/>
              </p:nvSpPr>
              <p:spPr bwMode="auto">
                <a:xfrm>
                  <a:off x="3211" y="712"/>
                  <a:ext cx="67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326" name="Rectangle 417"/>
                <p:cNvSpPr>
                  <a:spLocks noChangeArrowheads="1"/>
                </p:cNvSpPr>
                <p:nvPr/>
              </p:nvSpPr>
              <p:spPr bwMode="auto">
                <a:xfrm>
                  <a:off x="3211" y="779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327" name="Rectangle 418"/>
                <p:cNvSpPr>
                  <a:spLocks noChangeArrowheads="1"/>
                </p:cNvSpPr>
                <p:nvPr/>
              </p:nvSpPr>
              <p:spPr bwMode="auto">
                <a:xfrm>
                  <a:off x="3211" y="845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328" name="Rectangle 419"/>
                <p:cNvSpPr>
                  <a:spLocks noChangeArrowheads="1"/>
                </p:cNvSpPr>
                <p:nvPr/>
              </p:nvSpPr>
              <p:spPr bwMode="auto">
                <a:xfrm>
                  <a:off x="3278" y="646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329" name="Rectangle 420"/>
                <p:cNvSpPr>
                  <a:spLocks noChangeArrowheads="1"/>
                </p:cNvSpPr>
                <p:nvPr/>
              </p:nvSpPr>
              <p:spPr bwMode="auto">
                <a:xfrm>
                  <a:off x="3278" y="712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330" name="Rectangle 421"/>
                <p:cNvSpPr>
                  <a:spLocks noChangeArrowheads="1"/>
                </p:cNvSpPr>
                <p:nvPr/>
              </p:nvSpPr>
              <p:spPr bwMode="auto">
                <a:xfrm>
                  <a:off x="3278" y="779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331" name="Rectangle 422"/>
                <p:cNvSpPr>
                  <a:spLocks noChangeArrowheads="1"/>
                </p:cNvSpPr>
                <p:nvPr/>
              </p:nvSpPr>
              <p:spPr bwMode="auto">
                <a:xfrm>
                  <a:off x="3278" y="845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332" name="Rectangle 423"/>
                <p:cNvSpPr>
                  <a:spLocks noChangeArrowheads="1"/>
                </p:cNvSpPr>
                <p:nvPr/>
              </p:nvSpPr>
              <p:spPr bwMode="auto">
                <a:xfrm>
                  <a:off x="3078" y="646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0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333" name="Rectangle 424"/>
                <p:cNvSpPr>
                  <a:spLocks noChangeArrowheads="1"/>
                </p:cNvSpPr>
                <p:nvPr/>
              </p:nvSpPr>
              <p:spPr bwMode="auto">
                <a:xfrm>
                  <a:off x="3078" y="712"/>
                  <a:ext cx="67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4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334" name="Rectangle 425"/>
                <p:cNvSpPr>
                  <a:spLocks noChangeArrowheads="1"/>
                </p:cNvSpPr>
                <p:nvPr/>
              </p:nvSpPr>
              <p:spPr bwMode="auto">
                <a:xfrm>
                  <a:off x="3078" y="779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8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335" name="Rectangle 426"/>
                <p:cNvSpPr>
                  <a:spLocks noChangeArrowheads="1"/>
                </p:cNvSpPr>
                <p:nvPr/>
              </p:nvSpPr>
              <p:spPr bwMode="auto">
                <a:xfrm>
                  <a:off x="3078" y="845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C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336" name="Rectangle 427"/>
                <p:cNvSpPr>
                  <a:spLocks noChangeArrowheads="1"/>
                </p:cNvSpPr>
                <p:nvPr/>
              </p:nvSpPr>
              <p:spPr bwMode="auto">
                <a:xfrm>
                  <a:off x="3145" y="646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1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337" name="Rectangle 428"/>
                <p:cNvSpPr>
                  <a:spLocks noChangeArrowheads="1"/>
                </p:cNvSpPr>
                <p:nvPr/>
              </p:nvSpPr>
              <p:spPr bwMode="auto">
                <a:xfrm>
                  <a:off x="3145" y="712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5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338" name="Rectangle 429"/>
                <p:cNvSpPr>
                  <a:spLocks noChangeArrowheads="1"/>
                </p:cNvSpPr>
                <p:nvPr/>
              </p:nvSpPr>
              <p:spPr bwMode="auto">
                <a:xfrm>
                  <a:off x="3145" y="779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9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339" name="Rectangle 430"/>
                <p:cNvSpPr>
                  <a:spLocks noChangeArrowheads="1"/>
                </p:cNvSpPr>
                <p:nvPr/>
              </p:nvSpPr>
              <p:spPr bwMode="auto">
                <a:xfrm>
                  <a:off x="3145" y="845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D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340" name="Rectangle 431"/>
                <p:cNvSpPr>
                  <a:spLocks noChangeArrowheads="1"/>
                </p:cNvSpPr>
                <p:nvPr/>
              </p:nvSpPr>
              <p:spPr bwMode="auto">
                <a:xfrm>
                  <a:off x="3211" y="646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2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341" name="Rectangle 432"/>
                <p:cNvSpPr>
                  <a:spLocks noChangeArrowheads="1"/>
                </p:cNvSpPr>
                <p:nvPr/>
              </p:nvSpPr>
              <p:spPr bwMode="auto">
                <a:xfrm>
                  <a:off x="3211" y="712"/>
                  <a:ext cx="67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6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342" name="Rectangle 433"/>
                <p:cNvSpPr>
                  <a:spLocks noChangeArrowheads="1"/>
                </p:cNvSpPr>
                <p:nvPr/>
              </p:nvSpPr>
              <p:spPr bwMode="auto">
                <a:xfrm>
                  <a:off x="3211" y="779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A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343" name="Rectangle 434"/>
                <p:cNvSpPr>
                  <a:spLocks noChangeArrowheads="1"/>
                </p:cNvSpPr>
                <p:nvPr/>
              </p:nvSpPr>
              <p:spPr bwMode="auto">
                <a:xfrm>
                  <a:off x="3211" y="845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E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344" name="Rectangle 435"/>
                <p:cNvSpPr>
                  <a:spLocks noChangeArrowheads="1"/>
                </p:cNvSpPr>
                <p:nvPr/>
              </p:nvSpPr>
              <p:spPr bwMode="auto">
                <a:xfrm>
                  <a:off x="3278" y="646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345" name="Rectangle 436"/>
                <p:cNvSpPr>
                  <a:spLocks noChangeArrowheads="1"/>
                </p:cNvSpPr>
                <p:nvPr/>
              </p:nvSpPr>
              <p:spPr bwMode="auto">
                <a:xfrm>
                  <a:off x="3278" y="712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346" name="Rectangle 437"/>
                <p:cNvSpPr>
                  <a:spLocks noChangeArrowheads="1"/>
                </p:cNvSpPr>
                <p:nvPr/>
              </p:nvSpPr>
              <p:spPr bwMode="auto">
                <a:xfrm>
                  <a:off x="3278" y="779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347" name="Rectangle 438"/>
                <p:cNvSpPr>
                  <a:spLocks noChangeArrowheads="1"/>
                </p:cNvSpPr>
                <p:nvPr/>
              </p:nvSpPr>
              <p:spPr bwMode="auto">
                <a:xfrm>
                  <a:off x="3278" y="845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348" name="Rectangle 439"/>
                <p:cNvSpPr>
                  <a:spLocks noChangeArrowheads="1"/>
                </p:cNvSpPr>
                <p:nvPr/>
              </p:nvSpPr>
              <p:spPr bwMode="auto">
                <a:xfrm>
                  <a:off x="3278" y="646"/>
                  <a:ext cx="66" cy="66"/>
                </a:xfrm>
                <a:prstGeom prst="rect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3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349" name="Rectangle 440"/>
                <p:cNvSpPr>
                  <a:spLocks noChangeArrowheads="1"/>
                </p:cNvSpPr>
                <p:nvPr/>
              </p:nvSpPr>
              <p:spPr bwMode="auto">
                <a:xfrm>
                  <a:off x="3278" y="712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7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350" name="Rectangle 441"/>
                <p:cNvSpPr>
                  <a:spLocks noChangeArrowheads="1"/>
                </p:cNvSpPr>
                <p:nvPr/>
              </p:nvSpPr>
              <p:spPr bwMode="auto">
                <a:xfrm>
                  <a:off x="3278" y="779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B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351" name="Rectangle 442"/>
                <p:cNvSpPr>
                  <a:spLocks noChangeArrowheads="1"/>
                </p:cNvSpPr>
                <p:nvPr/>
              </p:nvSpPr>
              <p:spPr bwMode="auto">
                <a:xfrm>
                  <a:off x="3278" y="845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F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352" name="Rectangle 443"/>
                <p:cNvSpPr>
                  <a:spLocks noChangeArrowheads="1"/>
                </p:cNvSpPr>
                <p:nvPr/>
              </p:nvSpPr>
              <p:spPr bwMode="auto">
                <a:xfrm>
                  <a:off x="3145" y="379"/>
                  <a:ext cx="67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353" name="Rectangle 444"/>
                <p:cNvSpPr>
                  <a:spLocks noChangeArrowheads="1"/>
                </p:cNvSpPr>
                <p:nvPr/>
              </p:nvSpPr>
              <p:spPr bwMode="auto">
                <a:xfrm>
                  <a:off x="3145" y="444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354" name="Rectangle 445"/>
                <p:cNvSpPr>
                  <a:spLocks noChangeArrowheads="1"/>
                </p:cNvSpPr>
                <p:nvPr/>
              </p:nvSpPr>
              <p:spPr bwMode="auto">
                <a:xfrm>
                  <a:off x="3145" y="512"/>
                  <a:ext cx="67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355" name="Rectangle 446"/>
                <p:cNvSpPr>
                  <a:spLocks noChangeArrowheads="1"/>
                </p:cNvSpPr>
                <p:nvPr/>
              </p:nvSpPr>
              <p:spPr bwMode="auto">
                <a:xfrm>
                  <a:off x="3145" y="579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356" name="Rectangle 447"/>
                <p:cNvSpPr>
                  <a:spLocks noChangeArrowheads="1"/>
                </p:cNvSpPr>
                <p:nvPr/>
              </p:nvSpPr>
              <p:spPr bwMode="auto">
                <a:xfrm>
                  <a:off x="3212" y="379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357" name="Rectangle 448"/>
                <p:cNvSpPr>
                  <a:spLocks noChangeArrowheads="1"/>
                </p:cNvSpPr>
                <p:nvPr/>
              </p:nvSpPr>
              <p:spPr bwMode="auto">
                <a:xfrm>
                  <a:off x="3212" y="444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358" name="Rectangle 449"/>
                <p:cNvSpPr>
                  <a:spLocks noChangeArrowheads="1"/>
                </p:cNvSpPr>
                <p:nvPr/>
              </p:nvSpPr>
              <p:spPr bwMode="auto">
                <a:xfrm>
                  <a:off x="3212" y="512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359" name="Rectangle 450"/>
                <p:cNvSpPr>
                  <a:spLocks noChangeArrowheads="1"/>
                </p:cNvSpPr>
                <p:nvPr/>
              </p:nvSpPr>
              <p:spPr bwMode="auto">
                <a:xfrm>
                  <a:off x="3212" y="579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360" name="Rectangle 451"/>
                <p:cNvSpPr>
                  <a:spLocks noChangeArrowheads="1"/>
                </p:cNvSpPr>
                <p:nvPr/>
              </p:nvSpPr>
              <p:spPr bwMode="auto">
                <a:xfrm>
                  <a:off x="3278" y="379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361" name="Rectangle 452"/>
                <p:cNvSpPr>
                  <a:spLocks noChangeArrowheads="1"/>
                </p:cNvSpPr>
                <p:nvPr/>
              </p:nvSpPr>
              <p:spPr bwMode="auto">
                <a:xfrm>
                  <a:off x="3278" y="444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362" name="Rectangle 453"/>
                <p:cNvSpPr>
                  <a:spLocks noChangeArrowheads="1"/>
                </p:cNvSpPr>
                <p:nvPr/>
              </p:nvSpPr>
              <p:spPr bwMode="auto">
                <a:xfrm>
                  <a:off x="3278" y="512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363" name="Rectangle 454"/>
                <p:cNvSpPr>
                  <a:spLocks noChangeArrowheads="1"/>
                </p:cNvSpPr>
                <p:nvPr/>
              </p:nvSpPr>
              <p:spPr bwMode="auto">
                <a:xfrm>
                  <a:off x="3278" y="579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364" name="Rectangle 455"/>
                <p:cNvSpPr>
                  <a:spLocks noChangeArrowheads="1"/>
                </p:cNvSpPr>
                <p:nvPr/>
              </p:nvSpPr>
              <p:spPr bwMode="auto">
                <a:xfrm>
                  <a:off x="3079" y="379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0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365" name="Rectangle 456"/>
                <p:cNvSpPr>
                  <a:spLocks noChangeArrowheads="1"/>
                </p:cNvSpPr>
                <p:nvPr/>
              </p:nvSpPr>
              <p:spPr bwMode="auto">
                <a:xfrm>
                  <a:off x="3079" y="444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4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366" name="Rectangle 457"/>
                <p:cNvSpPr>
                  <a:spLocks noChangeArrowheads="1"/>
                </p:cNvSpPr>
                <p:nvPr/>
              </p:nvSpPr>
              <p:spPr bwMode="auto">
                <a:xfrm>
                  <a:off x="3079" y="512"/>
                  <a:ext cx="66" cy="67"/>
                </a:xfrm>
                <a:prstGeom prst="rect">
                  <a:avLst/>
                </a:prstGeom>
                <a:noFill/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8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367" name="Rectangle 458"/>
                <p:cNvSpPr>
                  <a:spLocks noChangeArrowheads="1"/>
                </p:cNvSpPr>
                <p:nvPr/>
              </p:nvSpPr>
              <p:spPr bwMode="auto">
                <a:xfrm>
                  <a:off x="3079" y="579"/>
                  <a:ext cx="66" cy="66"/>
                </a:xfrm>
                <a:prstGeom prst="rect">
                  <a:avLst/>
                </a:prstGeom>
                <a:noFill/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C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368" name="Rectangle 459"/>
                <p:cNvSpPr>
                  <a:spLocks noChangeArrowheads="1"/>
                </p:cNvSpPr>
                <p:nvPr/>
              </p:nvSpPr>
              <p:spPr bwMode="auto">
                <a:xfrm>
                  <a:off x="3145" y="379"/>
                  <a:ext cx="67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1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369" name="Rectangle 460"/>
                <p:cNvSpPr>
                  <a:spLocks noChangeArrowheads="1"/>
                </p:cNvSpPr>
                <p:nvPr/>
              </p:nvSpPr>
              <p:spPr bwMode="auto">
                <a:xfrm>
                  <a:off x="3145" y="444"/>
                  <a:ext cx="67" cy="66"/>
                </a:xfrm>
                <a:prstGeom prst="rect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5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370" name="Rectangle 461"/>
                <p:cNvSpPr>
                  <a:spLocks noChangeArrowheads="1"/>
                </p:cNvSpPr>
                <p:nvPr/>
              </p:nvSpPr>
              <p:spPr bwMode="auto">
                <a:xfrm>
                  <a:off x="3145" y="512"/>
                  <a:ext cx="67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9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371" name="Rectangle 462"/>
                <p:cNvSpPr>
                  <a:spLocks noChangeArrowheads="1"/>
                </p:cNvSpPr>
                <p:nvPr/>
              </p:nvSpPr>
              <p:spPr bwMode="auto">
                <a:xfrm>
                  <a:off x="3145" y="579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D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372" name="Rectangle 463"/>
                <p:cNvSpPr>
                  <a:spLocks noChangeArrowheads="1"/>
                </p:cNvSpPr>
                <p:nvPr/>
              </p:nvSpPr>
              <p:spPr bwMode="auto">
                <a:xfrm>
                  <a:off x="3212" y="379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2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373" name="Rectangle 464"/>
                <p:cNvSpPr>
                  <a:spLocks noChangeArrowheads="1"/>
                </p:cNvSpPr>
                <p:nvPr/>
              </p:nvSpPr>
              <p:spPr bwMode="auto">
                <a:xfrm>
                  <a:off x="3212" y="444"/>
                  <a:ext cx="66" cy="66"/>
                </a:xfrm>
                <a:prstGeom prst="rect">
                  <a:avLst/>
                </a:prstGeom>
                <a:noFill/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6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374" name="Rectangle 465"/>
                <p:cNvSpPr>
                  <a:spLocks noChangeArrowheads="1"/>
                </p:cNvSpPr>
                <p:nvPr/>
              </p:nvSpPr>
              <p:spPr bwMode="auto">
                <a:xfrm>
                  <a:off x="3212" y="512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A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375" name="Rectangle 466"/>
                <p:cNvSpPr>
                  <a:spLocks noChangeArrowheads="1"/>
                </p:cNvSpPr>
                <p:nvPr/>
              </p:nvSpPr>
              <p:spPr bwMode="auto">
                <a:xfrm>
                  <a:off x="3212" y="579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E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376" name="Rectangle 467"/>
                <p:cNvSpPr>
                  <a:spLocks noChangeArrowheads="1"/>
                </p:cNvSpPr>
                <p:nvPr/>
              </p:nvSpPr>
              <p:spPr bwMode="auto">
                <a:xfrm>
                  <a:off x="3278" y="379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377" name="Rectangle 468"/>
                <p:cNvSpPr>
                  <a:spLocks noChangeArrowheads="1"/>
                </p:cNvSpPr>
                <p:nvPr/>
              </p:nvSpPr>
              <p:spPr bwMode="auto">
                <a:xfrm>
                  <a:off x="3278" y="444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378" name="Rectangle 469"/>
                <p:cNvSpPr>
                  <a:spLocks noChangeArrowheads="1"/>
                </p:cNvSpPr>
                <p:nvPr/>
              </p:nvSpPr>
              <p:spPr bwMode="auto">
                <a:xfrm>
                  <a:off x="3278" y="512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379" name="Rectangle 470"/>
                <p:cNvSpPr>
                  <a:spLocks noChangeArrowheads="1"/>
                </p:cNvSpPr>
                <p:nvPr/>
              </p:nvSpPr>
              <p:spPr bwMode="auto">
                <a:xfrm>
                  <a:off x="3278" y="579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380" name="Rectangle 471"/>
                <p:cNvSpPr>
                  <a:spLocks noChangeArrowheads="1"/>
                </p:cNvSpPr>
                <p:nvPr/>
              </p:nvSpPr>
              <p:spPr bwMode="auto">
                <a:xfrm>
                  <a:off x="3278" y="379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3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381" name="Rectangle 472"/>
                <p:cNvSpPr>
                  <a:spLocks noChangeArrowheads="1"/>
                </p:cNvSpPr>
                <p:nvPr/>
              </p:nvSpPr>
              <p:spPr bwMode="auto">
                <a:xfrm>
                  <a:off x="3278" y="444"/>
                  <a:ext cx="66" cy="66"/>
                </a:xfrm>
                <a:prstGeom prst="rect">
                  <a:avLst/>
                </a:prstGeom>
                <a:noFill/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7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382" name="Rectangle 473"/>
                <p:cNvSpPr>
                  <a:spLocks noChangeArrowheads="1"/>
                </p:cNvSpPr>
                <p:nvPr/>
              </p:nvSpPr>
              <p:spPr bwMode="auto">
                <a:xfrm>
                  <a:off x="3278" y="512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B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383" name="Rectangle 474"/>
                <p:cNvSpPr>
                  <a:spLocks noChangeArrowheads="1"/>
                </p:cNvSpPr>
                <p:nvPr/>
              </p:nvSpPr>
              <p:spPr bwMode="auto">
                <a:xfrm>
                  <a:off x="3278" y="579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F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384" name="Rectangle 475"/>
                <p:cNvSpPr>
                  <a:spLocks noChangeArrowheads="1"/>
                </p:cNvSpPr>
                <p:nvPr/>
              </p:nvSpPr>
              <p:spPr bwMode="auto">
                <a:xfrm>
                  <a:off x="3411" y="379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385" name="Rectangle 476"/>
                <p:cNvSpPr>
                  <a:spLocks noChangeArrowheads="1"/>
                </p:cNvSpPr>
                <p:nvPr/>
              </p:nvSpPr>
              <p:spPr bwMode="auto">
                <a:xfrm>
                  <a:off x="3411" y="444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386" name="Rectangle 477"/>
                <p:cNvSpPr>
                  <a:spLocks noChangeArrowheads="1"/>
                </p:cNvSpPr>
                <p:nvPr/>
              </p:nvSpPr>
              <p:spPr bwMode="auto">
                <a:xfrm>
                  <a:off x="3411" y="512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387" name="Rectangle 478"/>
                <p:cNvSpPr>
                  <a:spLocks noChangeArrowheads="1"/>
                </p:cNvSpPr>
                <p:nvPr/>
              </p:nvSpPr>
              <p:spPr bwMode="auto">
                <a:xfrm>
                  <a:off x="3411" y="579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388" name="Rectangle 479"/>
                <p:cNvSpPr>
                  <a:spLocks noChangeArrowheads="1"/>
                </p:cNvSpPr>
                <p:nvPr/>
              </p:nvSpPr>
              <p:spPr bwMode="auto">
                <a:xfrm>
                  <a:off x="3477" y="379"/>
                  <a:ext cx="67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389" name="Rectangle 480"/>
                <p:cNvSpPr>
                  <a:spLocks noChangeArrowheads="1"/>
                </p:cNvSpPr>
                <p:nvPr/>
              </p:nvSpPr>
              <p:spPr bwMode="auto">
                <a:xfrm>
                  <a:off x="3477" y="444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390" name="Rectangle 481"/>
                <p:cNvSpPr>
                  <a:spLocks noChangeArrowheads="1"/>
                </p:cNvSpPr>
                <p:nvPr/>
              </p:nvSpPr>
              <p:spPr bwMode="auto">
                <a:xfrm>
                  <a:off x="3477" y="512"/>
                  <a:ext cx="67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391" name="Rectangle 482"/>
                <p:cNvSpPr>
                  <a:spLocks noChangeArrowheads="1"/>
                </p:cNvSpPr>
                <p:nvPr/>
              </p:nvSpPr>
              <p:spPr bwMode="auto">
                <a:xfrm>
                  <a:off x="3477" y="579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392" name="Rectangle 483"/>
                <p:cNvSpPr>
                  <a:spLocks noChangeArrowheads="1"/>
                </p:cNvSpPr>
                <p:nvPr/>
              </p:nvSpPr>
              <p:spPr bwMode="auto">
                <a:xfrm>
                  <a:off x="3544" y="379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393" name="Rectangle 484"/>
                <p:cNvSpPr>
                  <a:spLocks noChangeArrowheads="1"/>
                </p:cNvSpPr>
                <p:nvPr/>
              </p:nvSpPr>
              <p:spPr bwMode="auto">
                <a:xfrm>
                  <a:off x="3544" y="444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394" name="Rectangle 485"/>
                <p:cNvSpPr>
                  <a:spLocks noChangeArrowheads="1"/>
                </p:cNvSpPr>
                <p:nvPr/>
              </p:nvSpPr>
              <p:spPr bwMode="auto">
                <a:xfrm>
                  <a:off x="3544" y="512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395" name="Rectangle 486"/>
                <p:cNvSpPr>
                  <a:spLocks noChangeArrowheads="1"/>
                </p:cNvSpPr>
                <p:nvPr/>
              </p:nvSpPr>
              <p:spPr bwMode="auto">
                <a:xfrm>
                  <a:off x="3544" y="579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396" name="Rectangle 487"/>
                <p:cNvSpPr>
                  <a:spLocks noChangeArrowheads="1"/>
                </p:cNvSpPr>
                <p:nvPr/>
              </p:nvSpPr>
              <p:spPr bwMode="auto">
                <a:xfrm>
                  <a:off x="3344" y="379"/>
                  <a:ext cx="67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0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397" name="Rectangle 488"/>
                <p:cNvSpPr>
                  <a:spLocks noChangeArrowheads="1"/>
                </p:cNvSpPr>
                <p:nvPr/>
              </p:nvSpPr>
              <p:spPr bwMode="auto">
                <a:xfrm>
                  <a:off x="3344" y="444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4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398" name="Rectangle 489"/>
                <p:cNvSpPr>
                  <a:spLocks noChangeArrowheads="1"/>
                </p:cNvSpPr>
                <p:nvPr/>
              </p:nvSpPr>
              <p:spPr bwMode="auto">
                <a:xfrm>
                  <a:off x="3344" y="512"/>
                  <a:ext cx="67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8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399" name="Rectangle 490"/>
                <p:cNvSpPr>
                  <a:spLocks noChangeArrowheads="1"/>
                </p:cNvSpPr>
                <p:nvPr/>
              </p:nvSpPr>
              <p:spPr bwMode="auto">
                <a:xfrm>
                  <a:off x="3344" y="579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C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400" name="Rectangle 491"/>
                <p:cNvSpPr>
                  <a:spLocks noChangeArrowheads="1"/>
                </p:cNvSpPr>
                <p:nvPr/>
              </p:nvSpPr>
              <p:spPr bwMode="auto">
                <a:xfrm>
                  <a:off x="3411" y="379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1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401" name="Rectangle 492"/>
                <p:cNvSpPr>
                  <a:spLocks noChangeArrowheads="1"/>
                </p:cNvSpPr>
                <p:nvPr/>
              </p:nvSpPr>
              <p:spPr bwMode="auto">
                <a:xfrm>
                  <a:off x="3411" y="444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5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402" name="Rectangle 493"/>
                <p:cNvSpPr>
                  <a:spLocks noChangeArrowheads="1"/>
                </p:cNvSpPr>
                <p:nvPr/>
              </p:nvSpPr>
              <p:spPr bwMode="auto">
                <a:xfrm>
                  <a:off x="3411" y="512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9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403" name="Rectangle 494"/>
                <p:cNvSpPr>
                  <a:spLocks noChangeArrowheads="1"/>
                </p:cNvSpPr>
                <p:nvPr/>
              </p:nvSpPr>
              <p:spPr bwMode="auto">
                <a:xfrm>
                  <a:off x="3411" y="579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D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404" name="Rectangle 495"/>
                <p:cNvSpPr>
                  <a:spLocks noChangeArrowheads="1"/>
                </p:cNvSpPr>
                <p:nvPr/>
              </p:nvSpPr>
              <p:spPr bwMode="auto">
                <a:xfrm>
                  <a:off x="3477" y="379"/>
                  <a:ext cx="67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2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405" name="Rectangle 496"/>
                <p:cNvSpPr>
                  <a:spLocks noChangeArrowheads="1"/>
                </p:cNvSpPr>
                <p:nvPr/>
              </p:nvSpPr>
              <p:spPr bwMode="auto">
                <a:xfrm>
                  <a:off x="3477" y="444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6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406" name="Rectangle 497"/>
                <p:cNvSpPr>
                  <a:spLocks noChangeArrowheads="1"/>
                </p:cNvSpPr>
                <p:nvPr/>
              </p:nvSpPr>
              <p:spPr bwMode="auto">
                <a:xfrm>
                  <a:off x="3477" y="512"/>
                  <a:ext cx="67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A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407" name="Rectangle 498"/>
                <p:cNvSpPr>
                  <a:spLocks noChangeArrowheads="1"/>
                </p:cNvSpPr>
                <p:nvPr/>
              </p:nvSpPr>
              <p:spPr bwMode="auto">
                <a:xfrm>
                  <a:off x="3477" y="579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E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408" name="Rectangle 499"/>
                <p:cNvSpPr>
                  <a:spLocks noChangeArrowheads="1"/>
                </p:cNvSpPr>
                <p:nvPr/>
              </p:nvSpPr>
              <p:spPr bwMode="auto">
                <a:xfrm>
                  <a:off x="3544" y="379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409" name="Rectangle 500"/>
                <p:cNvSpPr>
                  <a:spLocks noChangeArrowheads="1"/>
                </p:cNvSpPr>
                <p:nvPr/>
              </p:nvSpPr>
              <p:spPr bwMode="auto">
                <a:xfrm>
                  <a:off x="3544" y="444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410" name="Rectangle 501"/>
                <p:cNvSpPr>
                  <a:spLocks noChangeArrowheads="1"/>
                </p:cNvSpPr>
                <p:nvPr/>
              </p:nvSpPr>
              <p:spPr bwMode="auto">
                <a:xfrm>
                  <a:off x="3544" y="512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411" name="Rectangle 502"/>
                <p:cNvSpPr>
                  <a:spLocks noChangeArrowheads="1"/>
                </p:cNvSpPr>
                <p:nvPr/>
              </p:nvSpPr>
              <p:spPr bwMode="auto">
                <a:xfrm>
                  <a:off x="3544" y="579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412" name="Rectangle 503"/>
                <p:cNvSpPr>
                  <a:spLocks noChangeArrowheads="1"/>
                </p:cNvSpPr>
                <p:nvPr/>
              </p:nvSpPr>
              <p:spPr bwMode="auto">
                <a:xfrm>
                  <a:off x="3544" y="379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3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413" name="Rectangle 504"/>
                <p:cNvSpPr>
                  <a:spLocks noChangeArrowheads="1"/>
                </p:cNvSpPr>
                <p:nvPr/>
              </p:nvSpPr>
              <p:spPr bwMode="auto">
                <a:xfrm>
                  <a:off x="3544" y="444"/>
                  <a:ext cx="66" cy="66"/>
                </a:xfrm>
                <a:prstGeom prst="rect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7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414" name="Rectangle 505"/>
                <p:cNvSpPr>
                  <a:spLocks noChangeArrowheads="1"/>
                </p:cNvSpPr>
                <p:nvPr/>
              </p:nvSpPr>
              <p:spPr bwMode="auto">
                <a:xfrm>
                  <a:off x="3544" y="512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B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415" name="Rectangle 506"/>
                <p:cNvSpPr>
                  <a:spLocks noChangeArrowheads="1"/>
                </p:cNvSpPr>
                <p:nvPr/>
              </p:nvSpPr>
              <p:spPr bwMode="auto">
                <a:xfrm>
                  <a:off x="3544" y="579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F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416" name="Rectangle 507"/>
                <p:cNvSpPr>
                  <a:spLocks noChangeArrowheads="1"/>
                </p:cNvSpPr>
                <p:nvPr/>
              </p:nvSpPr>
              <p:spPr bwMode="auto">
                <a:xfrm>
                  <a:off x="3673" y="379"/>
                  <a:ext cx="67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417" name="Rectangle 508"/>
                <p:cNvSpPr>
                  <a:spLocks noChangeArrowheads="1"/>
                </p:cNvSpPr>
                <p:nvPr/>
              </p:nvSpPr>
              <p:spPr bwMode="auto">
                <a:xfrm>
                  <a:off x="3673" y="444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418" name="Rectangle 509"/>
                <p:cNvSpPr>
                  <a:spLocks noChangeArrowheads="1"/>
                </p:cNvSpPr>
                <p:nvPr/>
              </p:nvSpPr>
              <p:spPr bwMode="auto">
                <a:xfrm>
                  <a:off x="3673" y="512"/>
                  <a:ext cx="67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419" name="Rectangle 510"/>
                <p:cNvSpPr>
                  <a:spLocks noChangeArrowheads="1"/>
                </p:cNvSpPr>
                <p:nvPr/>
              </p:nvSpPr>
              <p:spPr bwMode="auto">
                <a:xfrm>
                  <a:off x="3673" y="579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420" name="Rectangle 511"/>
                <p:cNvSpPr>
                  <a:spLocks noChangeArrowheads="1"/>
                </p:cNvSpPr>
                <p:nvPr/>
              </p:nvSpPr>
              <p:spPr bwMode="auto">
                <a:xfrm>
                  <a:off x="3740" y="379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421" name="Rectangle 512"/>
                <p:cNvSpPr>
                  <a:spLocks noChangeArrowheads="1"/>
                </p:cNvSpPr>
                <p:nvPr/>
              </p:nvSpPr>
              <p:spPr bwMode="auto">
                <a:xfrm>
                  <a:off x="3740" y="444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422" name="Rectangle 513"/>
                <p:cNvSpPr>
                  <a:spLocks noChangeArrowheads="1"/>
                </p:cNvSpPr>
                <p:nvPr/>
              </p:nvSpPr>
              <p:spPr bwMode="auto">
                <a:xfrm>
                  <a:off x="3740" y="512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423" name="Rectangle 514"/>
                <p:cNvSpPr>
                  <a:spLocks noChangeArrowheads="1"/>
                </p:cNvSpPr>
                <p:nvPr/>
              </p:nvSpPr>
              <p:spPr bwMode="auto">
                <a:xfrm>
                  <a:off x="3740" y="579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424" name="Rectangle 515"/>
                <p:cNvSpPr>
                  <a:spLocks noChangeArrowheads="1"/>
                </p:cNvSpPr>
                <p:nvPr/>
              </p:nvSpPr>
              <p:spPr bwMode="auto">
                <a:xfrm>
                  <a:off x="3806" y="379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425" name="Rectangle 516"/>
                <p:cNvSpPr>
                  <a:spLocks noChangeArrowheads="1"/>
                </p:cNvSpPr>
                <p:nvPr/>
              </p:nvSpPr>
              <p:spPr bwMode="auto">
                <a:xfrm>
                  <a:off x="3806" y="444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426" name="Rectangle 517"/>
                <p:cNvSpPr>
                  <a:spLocks noChangeArrowheads="1"/>
                </p:cNvSpPr>
                <p:nvPr/>
              </p:nvSpPr>
              <p:spPr bwMode="auto">
                <a:xfrm>
                  <a:off x="3806" y="512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427" name="Rectangle 518"/>
                <p:cNvSpPr>
                  <a:spLocks noChangeArrowheads="1"/>
                </p:cNvSpPr>
                <p:nvPr/>
              </p:nvSpPr>
              <p:spPr bwMode="auto">
                <a:xfrm>
                  <a:off x="3806" y="579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428" name="Rectangle 519"/>
                <p:cNvSpPr>
                  <a:spLocks noChangeArrowheads="1"/>
                </p:cNvSpPr>
                <p:nvPr/>
              </p:nvSpPr>
              <p:spPr bwMode="auto">
                <a:xfrm>
                  <a:off x="3607" y="379"/>
                  <a:ext cx="66" cy="67"/>
                </a:xfrm>
                <a:prstGeom prst="rect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0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429" name="Rectangle 520"/>
                <p:cNvSpPr>
                  <a:spLocks noChangeArrowheads="1"/>
                </p:cNvSpPr>
                <p:nvPr/>
              </p:nvSpPr>
              <p:spPr bwMode="auto">
                <a:xfrm>
                  <a:off x="3607" y="444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4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430" name="Rectangle 521"/>
                <p:cNvSpPr>
                  <a:spLocks noChangeArrowheads="1"/>
                </p:cNvSpPr>
                <p:nvPr/>
              </p:nvSpPr>
              <p:spPr bwMode="auto">
                <a:xfrm>
                  <a:off x="3607" y="512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8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431" name="Rectangle 522"/>
                <p:cNvSpPr>
                  <a:spLocks noChangeArrowheads="1"/>
                </p:cNvSpPr>
                <p:nvPr/>
              </p:nvSpPr>
              <p:spPr bwMode="auto">
                <a:xfrm>
                  <a:off x="3607" y="579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C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432" name="Rectangle 523"/>
                <p:cNvSpPr>
                  <a:spLocks noChangeArrowheads="1"/>
                </p:cNvSpPr>
                <p:nvPr/>
              </p:nvSpPr>
              <p:spPr bwMode="auto">
                <a:xfrm>
                  <a:off x="3673" y="379"/>
                  <a:ext cx="67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1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433" name="Rectangle 524"/>
                <p:cNvSpPr>
                  <a:spLocks noChangeArrowheads="1"/>
                </p:cNvSpPr>
                <p:nvPr/>
              </p:nvSpPr>
              <p:spPr bwMode="auto">
                <a:xfrm>
                  <a:off x="3673" y="444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5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434" name="Rectangle 525"/>
                <p:cNvSpPr>
                  <a:spLocks noChangeArrowheads="1"/>
                </p:cNvSpPr>
                <p:nvPr/>
              </p:nvSpPr>
              <p:spPr bwMode="auto">
                <a:xfrm>
                  <a:off x="3673" y="512"/>
                  <a:ext cx="67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9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435" name="Rectangle 526"/>
                <p:cNvSpPr>
                  <a:spLocks noChangeArrowheads="1"/>
                </p:cNvSpPr>
                <p:nvPr/>
              </p:nvSpPr>
              <p:spPr bwMode="auto">
                <a:xfrm>
                  <a:off x="3673" y="579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D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436" name="Rectangle 527"/>
                <p:cNvSpPr>
                  <a:spLocks noChangeArrowheads="1"/>
                </p:cNvSpPr>
                <p:nvPr/>
              </p:nvSpPr>
              <p:spPr bwMode="auto">
                <a:xfrm>
                  <a:off x="3740" y="379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2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437" name="Rectangle 528"/>
                <p:cNvSpPr>
                  <a:spLocks noChangeArrowheads="1"/>
                </p:cNvSpPr>
                <p:nvPr/>
              </p:nvSpPr>
              <p:spPr bwMode="auto">
                <a:xfrm>
                  <a:off x="3740" y="444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6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438" name="Rectangle 529"/>
                <p:cNvSpPr>
                  <a:spLocks noChangeArrowheads="1"/>
                </p:cNvSpPr>
                <p:nvPr/>
              </p:nvSpPr>
              <p:spPr bwMode="auto">
                <a:xfrm>
                  <a:off x="3740" y="512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A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439" name="Rectangle 530"/>
                <p:cNvSpPr>
                  <a:spLocks noChangeArrowheads="1"/>
                </p:cNvSpPr>
                <p:nvPr/>
              </p:nvSpPr>
              <p:spPr bwMode="auto">
                <a:xfrm>
                  <a:off x="3740" y="579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E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440" name="Rectangle 531"/>
                <p:cNvSpPr>
                  <a:spLocks noChangeArrowheads="1"/>
                </p:cNvSpPr>
                <p:nvPr/>
              </p:nvSpPr>
              <p:spPr bwMode="auto">
                <a:xfrm>
                  <a:off x="3806" y="379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441" name="Rectangle 532"/>
                <p:cNvSpPr>
                  <a:spLocks noChangeArrowheads="1"/>
                </p:cNvSpPr>
                <p:nvPr/>
              </p:nvSpPr>
              <p:spPr bwMode="auto">
                <a:xfrm>
                  <a:off x="3806" y="444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442" name="Rectangle 533"/>
                <p:cNvSpPr>
                  <a:spLocks noChangeArrowheads="1"/>
                </p:cNvSpPr>
                <p:nvPr/>
              </p:nvSpPr>
              <p:spPr bwMode="auto">
                <a:xfrm>
                  <a:off x="3806" y="512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443" name="Rectangle 534"/>
                <p:cNvSpPr>
                  <a:spLocks noChangeArrowheads="1"/>
                </p:cNvSpPr>
                <p:nvPr/>
              </p:nvSpPr>
              <p:spPr bwMode="auto">
                <a:xfrm>
                  <a:off x="3806" y="579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444" name="Rectangle 535"/>
                <p:cNvSpPr>
                  <a:spLocks noChangeArrowheads="1"/>
                </p:cNvSpPr>
                <p:nvPr/>
              </p:nvSpPr>
              <p:spPr bwMode="auto">
                <a:xfrm>
                  <a:off x="3806" y="379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3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445" name="Rectangle 536"/>
                <p:cNvSpPr>
                  <a:spLocks noChangeArrowheads="1"/>
                </p:cNvSpPr>
                <p:nvPr/>
              </p:nvSpPr>
              <p:spPr bwMode="auto">
                <a:xfrm>
                  <a:off x="3806" y="444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7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446" name="Rectangle 537"/>
                <p:cNvSpPr>
                  <a:spLocks noChangeArrowheads="1"/>
                </p:cNvSpPr>
                <p:nvPr/>
              </p:nvSpPr>
              <p:spPr bwMode="auto">
                <a:xfrm>
                  <a:off x="3806" y="512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B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447" name="Rectangle 538"/>
                <p:cNvSpPr>
                  <a:spLocks noChangeArrowheads="1"/>
                </p:cNvSpPr>
                <p:nvPr/>
              </p:nvSpPr>
              <p:spPr bwMode="auto">
                <a:xfrm>
                  <a:off x="3806" y="579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F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448" name="Rectangle 539"/>
                <p:cNvSpPr>
                  <a:spLocks noChangeArrowheads="1"/>
                </p:cNvSpPr>
                <p:nvPr/>
              </p:nvSpPr>
              <p:spPr bwMode="auto">
                <a:xfrm>
                  <a:off x="3411" y="646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449" name="Rectangle 540"/>
                <p:cNvSpPr>
                  <a:spLocks noChangeArrowheads="1"/>
                </p:cNvSpPr>
                <p:nvPr/>
              </p:nvSpPr>
              <p:spPr bwMode="auto">
                <a:xfrm>
                  <a:off x="3411" y="712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450" name="Rectangle 541"/>
                <p:cNvSpPr>
                  <a:spLocks noChangeArrowheads="1"/>
                </p:cNvSpPr>
                <p:nvPr/>
              </p:nvSpPr>
              <p:spPr bwMode="auto">
                <a:xfrm>
                  <a:off x="3411" y="779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451" name="Rectangle 542"/>
                <p:cNvSpPr>
                  <a:spLocks noChangeArrowheads="1"/>
                </p:cNvSpPr>
                <p:nvPr/>
              </p:nvSpPr>
              <p:spPr bwMode="auto">
                <a:xfrm>
                  <a:off x="3411" y="845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452" name="Rectangle 543"/>
                <p:cNvSpPr>
                  <a:spLocks noChangeArrowheads="1"/>
                </p:cNvSpPr>
                <p:nvPr/>
              </p:nvSpPr>
              <p:spPr bwMode="auto">
                <a:xfrm>
                  <a:off x="3477" y="646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453" name="Rectangle 544"/>
                <p:cNvSpPr>
                  <a:spLocks noChangeArrowheads="1"/>
                </p:cNvSpPr>
                <p:nvPr/>
              </p:nvSpPr>
              <p:spPr bwMode="auto">
                <a:xfrm>
                  <a:off x="3477" y="712"/>
                  <a:ext cx="67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454" name="Rectangle 545"/>
                <p:cNvSpPr>
                  <a:spLocks noChangeArrowheads="1"/>
                </p:cNvSpPr>
                <p:nvPr/>
              </p:nvSpPr>
              <p:spPr bwMode="auto">
                <a:xfrm>
                  <a:off x="3477" y="779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455" name="Rectangle 546"/>
                <p:cNvSpPr>
                  <a:spLocks noChangeArrowheads="1"/>
                </p:cNvSpPr>
                <p:nvPr/>
              </p:nvSpPr>
              <p:spPr bwMode="auto">
                <a:xfrm>
                  <a:off x="3477" y="845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456" name="Rectangle 547"/>
                <p:cNvSpPr>
                  <a:spLocks noChangeArrowheads="1"/>
                </p:cNvSpPr>
                <p:nvPr/>
              </p:nvSpPr>
              <p:spPr bwMode="auto">
                <a:xfrm>
                  <a:off x="3544" y="646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457" name="Rectangle 548"/>
                <p:cNvSpPr>
                  <a:spLocks noChangeArrowheads="1"/>
                </p:cNvSpPr>
                <p:nvPr/>
              </p:nvSpPr>
              <p:spPr bwMode="auto">
                <a:xfrm>
                  <a:off x="3544" y="712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458" name="Rectangle 549"/>
                <p:cNvSpPr>
                  <a:spLocks noChangeArrowheads="1"/>
                </p:cNvSpPr>
                <p:nvPr/>
              </p:nvSpPr>
              <p:spPr bwMode="auto">
                <a:xfrm>
                  <a:off x="3544" y="779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459" name="Rectangle 550"/>
                <p:cNvSpPr>
                  <a:spLocks noChangeArrowheads="1"/>
                </p:cNvSpPr>
                <p:nvPr/>
              </p:nvSpPr>
              <p:spPr bwMode="auto">
                <a:xfrm>
                  <a:off x="3544" y="845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460" name="Rectangle 551"/>
                <p:cNvSpPr>
                  <a:spLocks noChangeArrowheads="1"/>
                </p:cNvSpPr>
                <p:nvPr/>
              </p:nvSpPr>
              <p:spPr bwMode="auto">
                <a:xfrm>
                  <a:off x="3344" y="646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0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461" name="Rectangle 552"/>
                <p:cNvSpPr>
                  <a:spLocks noChangeArrowheads="1"/>
                </p:cNvSpPr>
                <p:nvPr/>
              </p:nvSpPr>
              <p:spPr bwMode="auto">
                <a:xfrm>
                  <a:off x="3344" y="712"/>
                  <a:ext cx="67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4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462" name="Rectangle 553"/>
                <p:cNvSpPr>
                  <a:spLocks noChangeArrowheads="1"/>
                </p:cNvSpPr>
                <p:nvPr/>
              </p:nvSpPr>
              <p:spPr bwMode="auto">
                <a:xfrm>
                  <a:off x="3344" y="779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8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463" name="Rectangle 554"/>
                <p:cNvSpPr>
                  <a:spLocks noChangeArrowheads="1"/>
                </p:cNvSpPr>
                <p:nvPr/>
              </p:nvSpPr>
              <p:spPr bwMode="auto">
                <a:xfrm>
                  <a:off x="3344" y="845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C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464" name="Rectangle 555"/>
                <p:cNvSpPr>
                  <a:spLocks noChangeArrowheads="1"/>
                </p:cNvSpPr>
                <p:nvPr/>
              </p:nvSpPr>
              <p:spPr bwMode="auto">
                <a:xfrm>
                  <a:off x="3411" y="646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1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465" name="Rectangle 556"/>
                <p:cNvSpPr>
                  <a:spLocks noChangeArrowheads="1"/>
                </p:cNvSpPr>
                <p:nvPr/>
              </p:nvSpPr>
              <p:spPr bwMode="auto">
                <a:xfrm>
                  <a:off x="3411" y="712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5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466" name="Rectangle 557"/>
                <p:cNvSpPr>
                  <a:spLocks noChangeArrowheads="1"/>
                </p:cNvSpPr>
                <p:nvPr/>
              </p:nvSpPr>
              <p:spPr bwMode="auto">
                <a:xfrm>
                  <a:off x="3411" y="779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9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467" name="Rectangle 558"/>
                <p:cNvSpPr>
                  <a:spLocks noChangeArrowheads="1"/>
                </p:cNvSpPr>
                <p:nvPr/>
              </p:nvSpPr>
              <p:spPr bwMode="auto">
                <a:xfrm>
                  <a:off x="3411" y="845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D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468" name="Rectangle 559"/>
                <p:cNvSpPr>
                  <a:spLocks noChangeArrowheads="1"/>
                </p:cNvSpPr>
                <p:nvPr/>
              </p:nvSpPr>
              <p:spPr bwMode="auto">
                <a:xfrm>
                  <a:off x="3477" y="646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2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469" name="Rectangle 560"/>
                <p:cNvSpPr>
                  <a:spLocks noChangeArrowheads="1"/>
                </p:cNvSpPr>
                <p:nvPr/>
              </p:nvSpPr>
              <p:spPr bwMode="auto">
                <a:xfrm>
                  <a:off x="3477" y="712"/>
                  <a:ext cx="67" cy="67"/>
                </a:xfrm>
                <a:prstGeom prst="rect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6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470" name="Rectangle 561"/>
                <p:cNvSpPr>
                  <a:spLocks noChangeArrowheads="1"/>
                </p:cNvSpPr>
                <p:nvPr/>
              </p:nvSpPr>
              <p:spPr bwMode="auto">
                <a:xfrm>
                  <a:off x="3477" y="779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A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471" name="Rectangle 562"/>
                <p:cNvSpPr>
                  <a:spLocks noChangeArrowheads="1"/>
                </p:cNvSpPr>
                <p:nvPr/>
              </p:nvSpPr>
              <p:spPr bwMode="auto">
                <a:xfrm>
                  <a:off x="3477" y="845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E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472" name="Rectangle 563"/>
                <p:cNvSpPr>
                  <a:spLocks noChangeArrowheads="1"/>
                </p:cNvSpPr>
                <p:nvPr/>
              </p:nvSpPr>
              <p:spPr bwMode="auto">
                <a:xfrm>
                  <a:off x="3544" y="646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473" name="Rectangle 564"/>
                <p:cNvSpPr>
                  <a:spLocks noChangeArrowheads="1"/>
                </p:cNvSpPr>
                <p:nvPr/>
              </p:nvSpPr>
              <p:spPr bwMode="auto">
                <a:xfrm>
                  <a:off x="3544" y="712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474" name="Rectangle 565"/>
                <p:cNvSpPr>
                  <a:spLocks noChangeArrowheads="1"/>
                </p:cNvSpPr>
                <p:nvPr/>
              </p:nvSpPr>
              <p:spPr bwMode="auto">
                <a:xfrm>
                  <a:off x="3544" y="779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475" name="Rectangle 566"/>
                <p:cNvSpPr>
                  <a:spLocks noChangeArrowheads="1"/>
                </p:cNvSpPr>
                <p:nvPr/>
              </p:nvSpPr>
              <p:spPr bwMode="auto">
                <a:xfrm>
                  <a:off x="3544" y="845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476" name="Rectangle 567"/>
                <p:cNvSpPr>
                  <a:spLocks noChangeArrowheads="1"/>
                </p:cNvSpPr>
                <p:nvPr/>
              </p:nvSpPr>
              <p:spPr bwMode="auto">
                <a:xfrm>
                  <a:off x="3544" y="646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3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477" name="Rectangle 568"/>
                <p:cNvSpPr>
                  <a:spLocks noChangeArrowheads="1"/>
                </p:cNvSpPr>
                <p:nvPr/>
              </p:nvSpPr>
              <p:spPr bwMode="auto">
                <a:xfrm>
                  <a:off x="3544" y="712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7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478" name="Rectangle 569"/>
                <p:cNvSpPr>
                  <a:spLocks noChangeArrowheads="1"/>
                </p:cNvSpPr>
                <p:nvPr/>
              </p:nvSpPr>
              <p:spPr bwMode="auto">
                <a:xfrm>
                  <a:off x="3544" y="779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B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479" name="Rectangle 570"/>
                <p:cNvSpPr>
                  <a:spLocks noChangeArrowheads="1"/>
                </p:cNvSpPr>
                <p:nvPr/>
              </p:nvSpPr>
              <p:spPr bwMode="auto">
                <a:xfrm>
                  <a:off x="3544" y="845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F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480" name="Rectangle 571"/>
                <p:cNvSpPr>
                  <a:spLocks noChangeArrowheads="1"/>
                </p:cNvSpPr>
                <p:nvPr/>
              </p:nvSpPr>
              <p:spPr bwMode="auto">
                <a:xfrm>
                  <a:off x="3673" y="646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481" name="Rectangle 572"/>
                <p:cNvSpPr>
                  <a:spLocks noChangeArrowheads="1"/>
                </p:cNvSpPr>
                <p:nvPr/>
              </p:nvSpPr>
              <p:spPr bwMode="auto">
                <a:xfrm>
                  <a:off x="3673" y="712"/>
                  <a:ext cx="67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482" name="Rectangle 573"/>
                <p:cNvSpPr>
                  <a:spLocks noChangeArrowheads="1"/>
                </p:cNvSpPr>
                <p:nvPr/>
              </p:nvSpPr>
              <p:spPr bwMode="auto">
                <a:xfrm>
                  <a:off x="3673" y="779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483" name="Rectangle 574"/>
                <p:cNvSpPr>
                  <a:spLocks noChangeArrowheads="1"/>
                </p:cNvSpPr>
                <p:nvPr/>
              </p:nvSpPr>
              <p:spPr bwMode="auto">
                <a:xfrm>
                  <a:off x="3673" y="845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484" name="Rectangle 575"/>
                <p:cNvSpPr>
                  <a:spLocks noChangeArrowheads="1"/>
                </p:cNvSpPr>
                <p:nvPr/>
              </p:nvSpPr>
              <p:spPr bwMode="auto">
                <a:xfrm>
                  <a:off x="3740" y="646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485" name="Rectangle 576"/>
                <p:cNvSpPr>
                  <a:spLocks noChangeArrowheads="1"/>
                </p:cNvSpPr>
                <p:nvPr/>
              </p:nvSpPr>
              <p:spPr bwMode="auto">
                <a:xfrm>
                  <a:off x="3740" y="712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486" name="Rectangle 577"/>
                <p:cNvSpPr>
                  <a:spLocks noChangeArrowheads="1"/>
                </p:cNvSpPr>
                <p:nvPr/>
              </p:nvSpPr>
              <p:spPr bwMode="auto">
                <a:xfrm>
                  <a:off x="3740" y="779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487" name="Rectangle 578"/>
                <p:cNvSpPr>
                  <a:spLocks noChangeArrowheads="1"/>
                </p:cNvSpPr>
                <p:nvPr/>
              </p:nvSpPr>
              <p:spPr bwMode="auto">
                <a:xfrm>
                  <a:off x="3740" y="845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488" name="Rectangle 579"/>
                <p:cNvSpPr>
                  <a:spLocks noChangeArrowheads="1"/>
                </p:cNvSpPr>
                <p:nvPr/>
              </p:nvSpPr>
              <p:spPr bwMode="auto">
                <a:xfrm>
                  <a:off x="3806" y="646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489" name="Rectangle 580"/>
                <p:cNvSpPr>
                  <a:spLocks noChangeArrowheads="1"/>
                </p:cNvSpPr>
                <p:nvPr/>
              </p:nvSpPr>
              <p:spPr bwMode="auto">
                <a:xfrm>
                  <a:off x="3806" y="712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490" name="Rectangle 581"/>
                <p:cNvSpPr>
                  <a:spLocks noChangeArrowheads="1"/>
                </p:cNvSpPr>
                <p:nvPr/>
              </p:nvSpPr>
              <p:spPr bwMode="auto">
                <a:xfrm>
                  <a:off x="3806" y="779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491" name="Rectangle 582"/>
                <p:cNvSpPr>
                  <a:spLocks noChangeArrowheads="1"/>
                </p:cNvSpPr>
                <p:nvPr/>
              </p:nvSpPr>
              <p:spPr bwMode="auto">
                <a:xfrm>
                  <a:off x="3806" y="845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492" name="Rectangle 583"/>
                <p:cNvSpPr>
                  <a:spLocks noChangeArrowheads="1"/>
                </p:cNvSpPr>
                <p:nvPr/>
              </p:nvSpPr>
              <p:spPr bwMode="auto">
                <a:xfrm>
                  <a:off x="3607" y="646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0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493" name="Rectangle 584"/>
                <p:cNvSpPr>
                  <a:spLocks noChangeArrowheads="1"/>
                </p:cNvSpPr>
                <p:nvPr/>
              </p:nvSpPr>
              <p:spPr bwMode="auto">
                <a:xfrm>
                  <a:off x="3607" y="712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4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494" name="Rectangle 585"/>
                <p:cNvSpPr>
                  <a:spLocks noChangeArrowheads="1"/>
                </p:cNvSpPr>
                <p:nvPr/>
              </p:nvSpPr>
              <p:spPr bwMode="auto">
                <a:xfrm>
                  <a:off x="3607" y="779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8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495" name="Rectangle 586"/>
                <p:cNvSpPr>
                  <a:spLocks noChangeArrowheads="1"/>
                </p:cNvSpPr>
                <p:nvPr/>
              </p:nvSpPr>
              <p:spPr bwMode="auto">
                <a:xfrm>
                  <a:off x="3607" y="845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C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496" name="Rectangle 587"/>
                <p:cNvSpPr>
                  <a:spLocks noChangeArrowheads="1"/>
                </p:cNvSpPr>
                <p:nvPr/>
              </p:nvSpPr>
              <p:spPr bwMode="auto">
                <a:xfrm>
                  <a:off x="3673" y="646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1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497" name="Rectangle 588"/>
                <p:cNvSpPr>
                  <a:spLocks noChangeArrowheads="1"/>
                </p:cNvSpPr>
                <p:nvPr/>
              </p:nvSpPr>
              <p:spPr bwMode="auto">
                <a:xfrm>
                  <a:off x="3673" y="712"/>
                  <a:ext cx="67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5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498" name="Rectangle 589"/>
                <p:cNvSpPr>
                  <a:spLocks noChangeArrowheads="1"/>
                </p:cNvSpPr>
                <p:nvPr/>
              </p:nvSpPr>
              <p:spPr bwMode="auto">
                <a:xfrm>
                  <a:off x="3673" y="779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9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499" name="Rectangle 590"/>
                <p:cNvSpPr>
                  <a:spLocks noChangeArrowheads="1"/>
                </p:cNvSpPr>
                <p:nvPr/>
              </p:nvSpPr>
              <p:spPr bwMode="auto">
                <a:xfrm>
                  <a:off x="3673" y="845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D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500" name="Rectangle 591"/>
                <p:cNvSpPr>
                  <a:spLocks noChangeArrowheads="1"/>
                </p:cNvSpPr>
                <p:nvPr/>
              </p:nvSpPr>
              <p:spPr bwMode="auto">
                <a:xfrm>
                  <a:off x="3740" y="646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2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501" name="Rectangle 592"/>
                <p:cNvSpPr>
                  <a:spLocks noChangeArrowheads="1"/>
                </p:cNvSpPr>
                <p:nvPr/>
              </p:nvSpPr>
              <p:spPr bwMode="auto">
                <a:xfrm>
                  <a:off x="3740" y="712"/>
                  <a:ext cx="66" cy="67"/>
                </a:xfrm>
                <a:prstGeom prst="rect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6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502" name="Rectangle 593"/>
                <p:cNvSpPr>
                  <a:spLocks noChangeArrowheads="1"/>
                </p:cNvSpPr>
                <p:nvPr/>
              </p:nvSpPr>
              <p:spPr bwMode="auto">
                <a:xfrm>
                  <a:off x="3740" y="779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A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503" name="Rectangle 594"/>
                <p:cNvSpPr>
                  <a:spLocks noChangeArrowheads="1"/>
                </p:cNvSpPr>
                <p:nvPr/>
              </p:nvSpPr>
              <p:spPr bwMode="auto">
                <a:xfrm>
                  <a:off x="3740" y="845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E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504" name="Rectangle 595"/>
                <p:cNvSpPr>
                  <a:spLocks noChangeArrowheads="1"/>
                </p:cNvSpPr>
                <p:nvPr/>
              </p:nvSpPr>
              <p:spPr bwMode="auto">
                <a:xfrm>
                  <a:off x="3806" y="646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505" name="Rectangle 596"/>
                <p:cNvSpPr>
                  <a:spLocks noChangeArrowheads="1"/>
                </p:cNvSpPr>
                <p:nvPr/>
              </p:nvSpPr>
              <p:spPr bwMode="auto">
                <a:xfrm>
                  <a:off x="3806" y="712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506" name="Rectangle 597"/>
                <p:cNvSpPr>
                  <a:spLocks noChangeArrowheads="1"/>
                </p:cNvSpPr>
                <p:nvPr/>
              </p:nvSpPr>
              <p:spPr bwMode="auto">
                <a:xfrm>
                  <a:off x="3806" y="779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507" name="Rectangle 598"/>
                <p:cNvSpPr>
                  <a:spLocks noChangeArrowheads="1"/>
                </p:cNvSpPr>
                <p:nvPr/>
              </p:nvSpPr>
              <p:spPr bwMode="auto">
                <a:xfrm>
                  <a:off x="3806" y="845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508" name="Rectangle 599"/>
                <p:cNvSpPr>
                  <a:spLocks noChangeArrowheads="1"/>
                </p:cNvSpPr>
                <p:nvPr/>
              </p:nvSpPr>
              <p:spPr bwMode="auto">
                <a:xfrm>
                  <a:off x="3806" y="646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3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509" name="Rectangle 600"/>
                <p:cNvSpPr>
                  <a:spLocks noChangeArrowheads="1"/>
                </p:cNvSpPr>
                <p:nvPr/>
              </p:nvSpPr>
              <p:spPr bwMode="auto">
                <a:xfrm>
                  <a:off x="3806" y="712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7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510" name="Rectangle 601"/>
                <p:cNvSpPr>
                  <a:spLocks noChangeArrowheads="1"/>
                </p:cNvSpPr>
                <p:nvPr/>
              </p:nvSpPr>
              <p:spPr bwMode="auto">
                <a:xfrm>
                  <a:off x="3806" y="779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B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511" name="Rectangle 602"/>
                <p:cNvSpPr>
                  <a:spLocks noChangeArrowheads="1"/>
                </p:cNvSpPr>
                <p:nvPr/>
              </p:nvSpPr>
              <p:spPr bwMode="auto">
                <a:xfrm>
                  <a:off x="3806" y="845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F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grpSp>
              <p:nvGrpSpPr>
                <p:cNvPr id="8206" name="Group 603"/>
                <p:cNvGrpSpPr>
                  <a:grpSpLocks/>
                </p:cNvGrpSpPr>
                <p:nvPr/>
              </p:nvGrpSpPr>
              <p:grpSpPr bwMode="auto">
                <a:xfrm>
                  <a:off x="2819" y="379"/>
                  <a:ext cx="1056" cy="532"/>
                  <a:chOff x="1779" y="2614"/>
                  <a:chExt cx="1056" cy="532"/>
                </a:xfrm>
              </p:grpSpPr>
              <p:sp>
                <p:nvSpPr>
                  <p:cNvPr id="8778" name="Rectangle 604"/>
                  <p:cNvSpPr>
                    <a:spLocks noChangeArrowheads="1"/>
                  </p:cNvSpPr>
                  <p:nvPr/>
                </p:nvSpPr>
                <p:spPr bwMode="auto">
                  <a:xfrm>
                    <a:off x="2043" y="2614"/>
                    <a:ext cx="264" cy="263"/>
                  </a:xfrm>
                  <a:prstGeom prst="rect">
                    <a:avLst/>
                  </a:prstGeom>
                  <a:noFill/>
                  <a:ln w="28575">
                    <a:solidFill>
                      <a:srgbClr val="FF33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779" name="Rectangle 605"/>
                  <p:cNvSpPr>
                    <a:spLocks noChangeArrowheads="1"/>
                  </p:cNvSpPr>
                  <p:nvPr/>
                </p:nvSpPr>
                <p:spPr bwMode="auto">
                  <a:xfrm>
                    <a:off x="2043" y="2883"/>
                    <a:ext cx="264" cy="263"/>
                  </a:xfrm>
                  <a:prstGeom prst="rect">
                    <a:avLst/>
                  </a:prstGeom>
                  <a:noFill/>
                  <a:ln w="28575">
                    <a:solidFill>
                      <a:srgbClr val="FF33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780" name="Rectangle 606"/>
                  <p:cNvSpPr>
                    <a:spLocks noChangeArrowheads="1"/>
                  </p:cNvSpPr>
                  <p:nvPr/>
                </p:nvSpPr>
                <p:spPr bwMode="auto">
                  <a:xfrm>
                    <a:off x="2307" y="2614"/>
                    <a:ext cx="264" cy="263"/>
                  </a:xfrm>
                  <a:prstGeom prst="rect">
                    <a:avLst/>
                  </a:prstGeom>
                  <a:noFill/>
                  <a:ln w="28575">
                    <a:solidFill>
                      <a:srgbClr val="FF33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781" name="Rectangle 607"/>
                  <p:cNvSpPr>
                    <a:spLocks noChangeArrowheads="1"/>
                  </p:cNvSpPr>
                  <p:nvPr/>
                </p:nvSpPr>
                <p:spPr bwMode="auto">
                  <a:xfrm>
                    <a:off x="2307" y="2883"/>
                    <a:ext cx="264" cy="263"/>
                  </a:xfrm>
                  <a:prstGeom prst="rect">
                    <a:avLst/>
                  </a:prstGeom>
                  <a:noFill/>
                  <a:ln w="28575">
                    <a:solidFill>
                      <a:srgbClr val="FF33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782" name="Rectangle 608"/>
                  <p:cNvSpPr>
                    <a:spLocks noChangeArrowheads="1"/>
                  </p:cNvSpPr>
                  <p:nvPr/>
                </p:nvSpPr>
                <p:spPr bwMode="auto">
                  <a:xfrm>
                    <a:off x="2571" y="2614"/>
                    <a:ext cx="264" cy="263"/>
                  </a:xfrm>
                  <a:prstGeom prst="rect">
                    <a:avLst/>
                  </a:prstGeom>
                  <a:noFill/>
                  <a:ln w="28575">
                    <a:solidFill>
                      <a:srgbClr val="FF33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783" name="Rectangle 609"/>
                  <p:cNvSpPr>
                    <a:spLocks noChangeArrowheads="1"/>
                  </p:cNvSpPr>
                  <p:nvPr/>
                </p:nvSpPr>
                <p:spPr bwMode="auto">
                  <a:xfrm>
                    <a:off x="1779" y="2883"/>
                    <a:ext cx="264" cy="263"/>
                  </a:xfrm>
                  <a:prstGeom prst="rect">
                    <a:avLst/>
                  </a:prstGeom>
                  <a:noFill/>
                  <a:ln w="28575">
                    <a:solidFill>
                      <a:srgbClr val="FF33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784" name="Rectangle 610"/>
                  <p:cNvSpPr>
                    <a:spLocks noChangeArrowheads="1"/>
                  </p:cNvSpPr>
                  <p:nvPr/>
                </p:nvSpPr>
                <p:spPr bwMode="auto">
                  <a:xfrm>
                    <a:off x="2571" y="2883"/>
                    <a:ext cx="264" cy="263"/>
                  </a:xfrm>
                  <a:prstGeom prst="rect">
                    <a:avLst/>
                  </a:prstGeom>
                  <a:noFill/>
                  <a:ln w="28575">
                    <a:solidFill>
                      <a:srgbClr val="FF33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785" name="Rectangle 611"/>
                  <p:cNvSpPr>
                    <a:spLocks noChangeArrowheads="1"/>
                  </p:cNvSpPr>
                  <p:nvPr/>
                </p:nvSpPr>
                <p:spPr bwMode="auto">
                  <a:xfrm>
                    <a:off x="1779" y="2614"/>
                    <a:ext cx="264" cy="263"/>
                  </a:xfrm>
                  <a:prstGeom prst="rect">
                    <a:avLst/>
                  </a:prstGeom>
                  <a:noFill/>
                  <a:ln w="28575">
                    <a:solidFill>
                      <a:srgbClr val="FF33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8513" name="Rectangle 612"/>
                <p:cNvSpPr>
                  <a:spLocks noChangeArrowheads="1"/>
                </p:cNvSpPr>
                <p:nvPr/>
              </p:nvSpPr>
              <p:spPr bwMode="auto">
                <a:xfrm>
                  <a:off x="2882" y="911"/>
                  <a:ext cx="67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514" name="Rectangle 613"/>
                <p:cNvSpPr>
                  <a:spLocks noChangeArrowheads="1"/>
                </p:cNvSpPr>
                <p:nvPr/>
              </p:nvSpPr>
              <p:spPr bwMode="auto">
                <a:xfrm>
                  <a:off x="2882" y="976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515" name="Rectangle 614"/>
                <p:cNvSpPr>
                  <a:spLocks noChangeArrowheads="1"/>
                </p:cNvSpPr>
                <p:nvPr/>
              </p:nvSpPr>
              <p:spPr bwMode="auto">
                <a:xfrm>
                  <a:off x="2882" y="1044"/>
                  <a:ext cx="67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516" name="Rectangle 615"/>
                <p:cNvSpPr>
                  <a:spLocks noChangeArrowheads="1"/>
                </p:cNvSpPr>
                <p:nvPr/>
              </p:nvSpPr>
              <p:spPr bwMode="auto">
                <a:xfrm>
                  <a:off x="2882" y="1111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517" name="Rectangle 616"/>
                <p:cNvSpPr>
                  <a:spLocks noChangeArrowheads="1"/>
                </p:cNvSpPr>
                <p:nvPr/>
              </p:nvSpPr>
              <p:spPr bwMode="auto">
                <a:xfrm>
                  <a:off x="2949" y="911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518" name="Rectangle 617"/>
                <p:cNvSpPr>
                  <a:spLocks noChangeArrowheads="1"/>
                </p:cNvSpPr>
                <p:nvPr/>
              </p:nvSpPr>
              <p:spPr bwMode="auto">
                <a:xfrm>
                  <a:off x="2949" y="976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519" name="Rectangle 618"/>
                <p:cNvSpPr>
                  <a:spLocks noChangeArrowheads="1"/>
                </p:cNvSpPr>
                <p:nvPr/>
              </p:nvSpPr>
              <p:spPr bwMode="auto">
                <a:xfrm>
                  <a:off x="2949" y="1044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520" name="Rectangle 619"/>
                <p:cNvSpPr>
                  <a:spLocks noChangeArrowheads="1"/>
                </p:cNvSpPr>
                <p:nvPr/>
              </p:nvSpPr>
              <p:spPr bwMode="auto">
                <a:xfrm>
                  <a:off x="2949" y="1111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521" name="Rectangle 620"/>
                <p:cNvSpPr>
                  <a:spLocks noChangeArrowheads="1"/>
                </p:cNvSpPr>
                <p:nvPr/>
              </p:nvSpPr>
              <p:spPr bwMode="auto">
                <a:xfrm>
                  <a:off x="3015" y="911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522" name="Rectangle 621"/>
                <p:cNvSpPr>
                  <a:spLocks noChangeArrowheads="1"/>
                </p:cNvSpPr>
                <p:nvPr/>
              </p:nvSpPr>
              <p:spPr bwMode="auto">
                <a:xfrm>
                  <a:off x="3015" y="976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523" name="Rectangle 622"/>
                <p:cNvSpPr>
                  <a:spLocks noChangeArrowheads="1"/>
                </p:cNvSpPr>
                <p:nvPr/>
              </p:nvSpPr>
              <p:spPr bwMode="auto">
                <a:xfrm>
                  <a:off x="3015" y="1044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524" name="Rectangle 623"/>
                <p:cNvSpPr>
                  <a:spLocks noChangeArrowheads="1"/>
                </p:cNvSpPr>
                <p:nvPr/>
              </p:nvSpPr>
              <p:spPr bwMode="auto">
                <a:xfrm>
                  <a:off x="3015" y="1111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525" name="Rectangle 624"/>
                <p:cNvSpPr>
                  <a:spLocks noChangeArrowheads="1"/>
                </p:cNvSpPr>
                <p:nvPr/>
              </p:nvSpPr>
              <p:spPr bwMode="auto">
                <a:xfrm>
                  <a:off x="2816" y="911"/>
                  <a:ext cx="66" cy="67"/>
                </a:xfrm>
                <a:prstGeom prst="rect">
                  <a:avLst/>
                </a:prstGeom>
                <a:noFill/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0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526" name="Rectangle 625"/>
                <p:cNvSpPr>
                  <a:spLocks noChangeArrowheads="1"/>
                </p:cNvSpPr>
                <p:nvPr/>
              </p:nvSpPr>
              <p:spPr bwMode="auto">
                <a:xfrm>
                  <a:off x="2816" y="976"/>
                  <a:ext cx="66" cy="66"/>
                </a:xfrm>
                <a:prstGeom prst="rect">
                  <a:avLst/>
                </a:prstGeom>
                <a:noFill/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4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527" name="Rectangle 626"/>
                <p:cNvSpPr>
                  <a:spLocks noChangeArrowheads="1"/>
                </p:cNvSpPr>
                <p:nvPr/>
              </p:nvSpPr>
              <p:spPr bwMode="auto">
                <a:xfrm>
                  <a:off x="2816" y="1044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8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528" name="Rectangle 627"/>
                <p:cNvSpPr>
                  <a:spLocks noChangeArrowheads="1"/>
                </p:cNvSpPr>
                <p:nvPr/>
              </p:nvSpPr>
              <p:spPr bwMode="auto">
                <a:xfrm>
                  <a:off x="2816" y="1111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C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529" name="Rectangle 628"/>
                <p:cNvSpPr>
                  <a:spLocks noChangeArrowheads="1"/>
                </p:cNvSpPr>
                <p:nvPr/>
              </p:nvSpPr>
              <p:spPr bwMode="auto">
                <a:xfrm>
                  <a:off x="2882" y="911"/>
                  <a:ext cx="67" cy="67"/>
                </a:xfrm>
                <a:prstGeom prst="rect">
                  <a:avLst/>
                </a:prstGeom>
                <a:noFill/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1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530" name="Rectangle 629"/>
                <p:cNvSpPr>
                  <a:spLocks noChangeArrowheads="1"/>
                </p:cNvSpPr>
                <p:nvPr/>
              </p:nvSpPr>
              <p:spPr bwMode="auto">
                <a:xfrm>
                  <a:off x="2882" y="976"/>
                  <a:ext cx="67" cy="66"/>
                </a:xfrm>
                <a:prstGeom prst="rect">
                  <a:avLst/>
                </a:prstGeom>
                <a:noFill/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5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531" name="Rectangle 630"/>
                <p:cNvSpPr>
                  <a:spLocks noChangeArrowheads="1"/>
                </p:cNvSpPr>
                <p:nvPr/>
              </p:nvSpPr>
              <p:spPr bwMode="auto">
                <a:xfrm>
                  <a:off x="2882" y="1044"/>
                  <a:ext cx="67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9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532" name="Rectangle 631"/>
                <p:cNvSpPr>
                  <a:spLocks noChangeArrowheads="1"/>
                </p:cNvSpPr>
                <p:nvPr/>
              </p:nvSpPr>
              <p:spPr bwMode="auto">
                <a:xfrm>
                  <a:off x="2882" y="1111"/>
                  <a:ext cx="67" cy="66"/>
                </a:xfrm>
                <a:prstGeom prst="rect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D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533" name="Rectangle 632"/>
                <p:cNvSpPr>
                  <a:spLocks noChangeArrowheads="1"/>
                </p:cNvSpPr>
                <p:nvPr/>
              </p:nvSpPr>
              <p:spPr bwMode="auto">
                <a:xfrm>
                  <a:off x="2949" y="911"/>
                  <a:ext cx="66" cy="67"/>
                </a:xfrm>
                <a:prstGeom prst="rect">
                  <a:avLst/>
                </a:prstGeom>
                <a:noFill/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2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534" name="Rectangle 633"/>
                <p:cNvSpPr>
                  <a:spLocks noChangeArrowheads="1"/>
                </p:cNvSpPr>
                <p:nvPr/>
              </p:nvSpPr>
              <p:spPr bwMode="auto">
                <a:xfrm>
                  <a:off x="2950" y="976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6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535" name="Rectangle 634"/>
                <p:cNvSpPr>
                  <a:spLocks noChangeArrowheads="1"/>
                </p:cNvSpPr>
                <p:nvPr/>
              </p:nvSpPr>
              <p:spPr bwMode="auto">
                <a:xfrm>
                  <a:off x="2949" y="1044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A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536" name="Rectangle 635"/>
                <p:cNvSpPr>
                  <a:spLocks noChangeArrowheads="1"/>
                </p:cNvSpPr>
                <p:nvPr/>
              </p:nvSpPr>
              <p:spPr bwMode="auto">
                <a:xfrm>
                  <a:off x="2949" y="1111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E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537" name="Rectangle 636"/>
                <p:cNvSpPr>
                  <a:spLocks noChangeArrowheads="1"/>
                </p:cNvSpPr>
                <p:nvPr/>
              </p:nvSpPr>
              <p:spPr bwMode="auto">
                <a:xfrm>
                  <a:off x="3015" y="911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538" name="Rectangle 637"/>
                <p:cNvSpPr>
                  <a:spLocks noChangeArrowheads="1"/>
                </p:cNvSpPr>
                <p:nvPr/>
              </p:nvSpPr>
              <p:spPr bwMode="auto">
                <a:xfrm>
                  <a:off x="3015" y="976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539" name="Rectangle 638"/>
                <p:cNvSpPr>
                  <a:spLocks noChangeArrowheads="1"/>
                </p:cNvSpPr>
                <p:nvPr/>
              </p:nvSpPr>
              <p:spPr bwMode="auto">
                <a:xfrm>
                  <a:off x="3015" y="1044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540" name="Rectangle 639"/>
                <p:cNvSpPr>
                  <a:spLocks noChangeArrowheads="1"/>
                </p:cNvSpPr>
                <p:nvPr/>
              </p:nvSpPr>
              <p:spPr bwMode="auto">
                <a:xfrm>
                  <a:off x="3015" y="1111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541" name="Rectangle 640"/>
                <p:cNvSpPr>
                  <a:spLocks noChangeArrowheads="1"/>
                </p:cNvSpPr>
                <p:nvPr/>
              </p:nvSpPr>
              <p:spPr bwMode="auto">
                <a:xfrm>
                  <a:off x="3015" y="911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3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542" name="Rectangle 641"/>
                <p:cNvSpPr>
                  <a:spLocks noChangeArrowheads="1"/>
                </p:cNvSpPr>
                <p:nvPr/>
              </p:nvSpPr>
              <p:spPr bwMode="auto">
                <a:xfrm>
                  <a:off x="3015" y="976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7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543" name="Rectangle 642"/>
                <p:cNvSpPr>
                  <a:spLocks noChangeArrowheads="1"/>
                </p:cNvSpPr>
                <p:nvPr/>
              </p:nvSpPr>
              <p:spPr bwMode="auto">
                <a:xfrm>
                  <a:off x="3015" y="1044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B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544" name="Rectangle 643"/>
                <p:cNvSpPr>
                  <a:spLocks noChangeArrowheads="1"/>
                </p:cNvSpPr>
                <p:nvPr/>
              </p:nvSpPr>
              <p:spPr bwMode="auto">
                <a:xfrm>
                  <a:off x="3015" y="1111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F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545" name="Rectangle 644"/>
                <p:cNvSpPr>
                  <a:spLocks noChangeArrowheads="1"/>
                </p:cNvSpPr>
                <p:nvPr/>
              </p:nvSpPr>
              <p:spPr bwMode="auto">
                <a:xfrm>
                  <a:off x="2883" y="1178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546" name="Rectangle 645"/>
                <p:cNvSpPr>
                  <a:spLocks noChangeArrowheads="1"/>
                </p:cNvSpPr>
                <p:nvPr/>
              </p:nvSpPr>
              <p:spPr bwMode="auto">
                <a:xfrm>
                  <a:off x="2883" y="1244"/>
                  <a:ext cx="67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547" name="Rectangle 646"/>
                <p:cNvSpPr>
                  <a:spLocks noChangeArrowheads="1"/>
                </p:cNvSpPr>
                <p:nvPr/>
              </p:nvSpPr>
              <p:spPr bwMode="auto">
                <a:xfrm>
                  <a:off x="2883" y="1311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548" name="Rectangle 647"/>
                <p:cNvSpPr>
                  <a:spLocks noChangeArrowheads="1"/>
                </p:cNvSpPr>
                <p:nvPr/>
              </p:nvSpPr>
              <p:spPr bwMode="auto">
                <a:xfrm>
                  <a:off x="2883" y="1377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549" name="Rectangle 648"/>
                <p:cNvSpPr>
                  <a:spLocks noChangeArrowheads="1"/>
                </p:cNvSpPr>
                <p:nvPr/>
              </p:nvSpPr>
              <p:spPr bwMode="auto">
                <a:xfrm>
                  <a:off x="2950" y="1178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550" name="Rectangle 649"/>
                <p:cNvSpPr>
                  <a:spLocks noChangeArrowheads="1"/>
                </p:cNvSpPr>
                <p:nvPr/>
              </p:nvSpPr>
              <p:spPr bwMode="auto">
                <a:xfrm>
                  <a:off x="2950" y="1244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551" name="Rectangle 650"/>
                <p:cNvSpPr>
                  <a:spLocks noChangeArrowheads="1"/>
                </p:cNvSpPr>
                <p:nvPr/>
              </p:nvSpPr>
              <p:spPr bwMode="auto">
                <a:xfrm>
                  <a:off x="2950" y="1311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552" name="Rectangle 651"/>
                <p:cNvSpPr>
                  <a:spLocks noChangeArrowheads="1"/>
                </p:cNvSpPr>
                <p:nvPr/>
              </p:nvSpPr>
              <p:spPr bwMode="auto">
                <a:xfrm>
                  <a:off x="2950" y="1377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553" name="Rectangle 652"/>
                <p:cNvSpPr>
                  <a:spLocks noChangeArrowheads="1"/>
                </p:cNvSpPr>
                <p:nvPr/>
              </p:nvSpPr>
              <p:spPr bwMode="auto">
                <a:xfrm>
                  <a:off x="3016" y="1178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554" name="Rectangle 653"/>
                <p:cNvSpPr>
                  <a:spLocks noChangeArrowheads="1"/>
                </p:cNvSpPr>
                <p:nvPr/>
              </p:nvSpPr>
              <p:spPr bwMode="auto">
                <a:xfrm>
                  <a:off x="3016" y="1244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555" name="Rectangle 654"/>
                <p:cNvSpPr>
                  <a:spLocks noChangeArrowheads="1"/>
                </p:cNvSpPr>
                <p:nvPr/>
              </p:nvSpPr>
              <p:spPr bwMode="auto">
                <a:xfrm>
                  <a:off x="3016" y="1311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556" name="Rectangle 655"/>
                <p:cNvSpPr>
                  <a:spLocks noChangeArrowheads="1"/>
                </p:cNvSpPr>
                <p:nvPr/>
              </p:nvSpPr>
              <p:spPr bwMode="auto">
                <a:xfrm>
                  <a:off x="3016" y="1377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557" name="Rectangle 656"/>
                <p:cNvSpPr>
                  <a:spLocks noChangeArrowheads="1"/>
                </p:cNvSpPr>
                <p:nvPr/>
              </p:nvSpPr>
              <p:spPr bwMode="auto">
                <a:xfrm>
                  <a:off x="2817" y="1178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0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558" name="Rectangle 657"/>
                <p:cNvSpPr>
                  <a:spLocks noChangeArrowheads="1"/>
                </p:cNvSpPr>
                <p:nvPr/>
              </p:nvSpPr>
              <p:spPr bwMode="auto">
                <a:xfrm>
                  <a:off x="2817" y="1244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4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559" name="Rectangle 658"/>
                <p:cNvSpPr>
                  <a:spLocks noChangeArrowheads="1"/>
                </p:cNvSpPr>
                <p:nvPr/>
              </p:nvSpPr>
              <p:spPr bwMode="auto">
                <a:xfrm>
                  <a:off x="2816" y="1311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8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560" name="Rectangle 659"/>
                <p:cNvSpPr>
                  <a:spLocks noChangeArrowheads="1"/>
                </p:cNvSpPr>
                <p:nvPr/>
              </p:nvSpPr>
              <p:spPr bwMode="auto">
                <a:xfrm>
                  <a:off x="2817" y="1377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C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561" name="Rectangle 660"/>
                <p:cNvSpPr>
                  <a:spLocks noChangeArrowheads="1"/>
                </p:cNvSpPr>
                <p:nvPr/>
              </p:nvSpPr>
              <p:spPr bwMode="auto">
                <a:xfrm>
                  <a:off x="2883" y="1178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1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562" name="Rectangle 661"/>
                <p:cNvSpPr>
                  <a:spLocks noChangeArrowheads="1"/>
                </p:cNvSpPr>
                <p:nvPr/>
              </p:nvSpPr>
              <p:spPr bwMode="auto">
                <a:xfrm>
                  <a:off x="2883" y="1244"/>
                  <a:ext cx="67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5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563" name="Rectangle 662"/>
                <p:cNvSpPr>
                  <a:spLocks noChangeArrowheads="1"/>
                </p:cNvSpPr>
                <p:nvPr/>
              </p:nvSpPr>
              <p:spPr bwMode="auto">
                <a:xfrm>
                  <a:off x="2883" y="1311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9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564" name="Rectangle 663"/>
                <p:cNvSpPr>
                  <a:spLocks noChangeArrowheads="1"/>
                </p:cNvSpPr>
                <p:nvPr/>
              </p:nvSpPr>
              <p:spPr bwMode="auto">
                <a:xfrm>
                  <a:off x="2883" y="1377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D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565" name="Rectangle 664"/>
                <p:cNvSpPr>
                  <a:spLocks noChangeArrowheads="1"/>
                </p:cNvSpPr>
                <p:nvPr/>
              </p:nvSpPr>
              <p:spPr bwMode="auto">
                <a:xfrm>
                  <a:off x="2950" y="1178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2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566" name="Rectangle 665"/>
                <p:cNvSpPr>
                  <a:spLocks noChangeArrowheads="1"/>
                </p:cNvSpPr>
                <p:nvPr/>
              </p:nvSpPr>
              <p:spPr bwMode="auto">
                <a:xfrm>
                  <a:off x="2950" y="1244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6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567" name="Rectangle 666"/>
                <p:cNvSpPr>
                  <a:spLocks noChangeArrowheads="1"/>
                </p:cNvSpPr>
                <p:nvPr/>
              </p:nvSpPr>
              <p:spPr bwMode="auto">
                <a:xfrm>
                  <a:off x="2950" y="1311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A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568" name="Rectangle 667"/>
                <p:cNvSpPr>
                  <a:spLocks noChangeArrowheads="1"/>
                </p:cNvSpPr>
                <p:nvPr/>
              </p:nvSpPr>
              <p:spPr bwMode="auto">
                <a:xfrm>
                  <a:off x="2950" y="1377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E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569" name="Rectangle 668"/>
                <p:cNvSpPr>
                  <a:spLocks noChangeArrowheads="1"/>
                </p:cNvSpPr>
                <p:nvPr/>
              </p:nvSpPr>
              <p:spPr bwMode="auto">
                <a:xfrm>
                  <a:off x="3016" y="1178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570" name="Rectangle 669"/>
                <p:cNvSpPr>
                  <a:spLocks noChangeArrowheads="1"/>
                </p:cNvSpPr>
                <p:nvPr/>
              </p:nvSpPr>
              <p:spPr bwMode="auto">
                <a:xfrm>
                  <a:off x="3016" y="1244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571" name="Rectangle 670"/>
                <p:cNvSpPr>
                  <a:spLocks noChangeArrowheads="1"/>
                </p:cNvSpPr>
                <p:nvPr/>
              </p:nvSpPr>
              <p:spPr bwMode="auto">
                <a:xfrm>
                  <a:off x="3016" y="1311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572" name="Rectangle 671"/>
                <p:cNvSpPr>
                  <a:spLocks noChangeArrowheads="1"/>
                </p:cNvSpPr>
                <p:nvPr/>
              </p:nvSpPr>
              <p:spPr bwMode="auto">
                <a:xfrm>
                  <a:off x="3016" y="1377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573" name="Rectangle 672"/>
                <p:cNvSpPr>
                  <a:spLocks noChangeArrowheads="1"/>
                </p:cNvSpPr>
                <p:nvPr/>
              </p:nvSpPr>
              <p:spPr bwMode="auto">
                <a:xfrm>
                  <a:off x="3016" y="1178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3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574" name="Rectangle 673"/>
                <p:cNvSpPr>
                  <a:spLocks noChangeArrowheads="1"/>
                </p:cNvSpPr>
                <p:nvPr/>
              </p:nvSpPr>
              <p:spPr bwMode="auto">
                <a:xfrm>
                  <a:off x="3016" y="1244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7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575" name="Rectangle 674"/>
                <p:cNvSpPr>
                  <a:spLocks noChangeArrowheads="1"/>
                </p:cNvSpPr>
                <p:nvPr/>
              </p:nvSpPr>
              <p:spPr bwMode="auto">
                <a:xfrm>
                  <a:off x="3016" y="1311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B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576" name="Rectangle 675"/>
                <p:cNvSpPr>
                  <a:spLocks noChangeArrowheads="1"/>
                </p:cNvSpPr>
                <p:nvPr/>
              </p:nvSpPr>
              <p:spPr bwMode="auto">
                <a:xfrm>
                  <a:off x="3016" y="1377"/>
                  <a:ext cx="66" cy="66"/>
                </a:xfrm>
                <a:prstGeom prst="rect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F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577" name="Rectangle 676"/>
                <p:cNvSpPr>
                  <a:spLocks noChangeArrowheads="1"/>
                </p:cNvSpPr>
                <p:nvPr/>
              </p:nvSpPr>
              <p:spPr bwMode="auto">
                <a:xfrm>
                  <a:off x="3146" y="1178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578" name="Rectangle 677"/>
                <p:cNvSpPr>
                  <a:spLocks noChangeArrowheads="1"/>
                </p:cNvSpPr>
                <p:nvPr/>
              </p:nvSpPr>
              <p:spPr bwMode="auto">
                <a:xfrm>
                  <a:off x="3146" y="1244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579" name="Rectangle 678"/>
                <p:cNvSpPr>
                  <a:spLocks noChangeArrowheads="1"/>
                </p:cNvSpPr>
                <p:nvPr/>
              </p:nvSpPr>
              <p:spPr bwMode="auto">
                <a:xfrm>
                  <a:off x="3146" y="1311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580" name="Rectangle 679"/>
                <p:cNvSpPr>
                  <a:spLocks noChangeArrowheads="1"/>
                </p:cNvSpPr>
                <p:nvPr/>
              </p:nvSpPr>
              <p:spPr bwMode="auto">
                <a:xfrm>
                  <a:off x="3146" y="1377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581" name="Rectangle 680"/>
                <p:cNvSpPr>
                  <a:spLocks noChangeArrowheads="1"/>
                </p:cNvSpPr>
                <p:nvPr/>
              </p:nvSpPr>
              <p:spPr bwMode="auto">
                <a:xfrm>
                  <a:off x="3212" y="1178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582" name="Rectangle 681"/>
                <p:cNvSpPr>
                  <a:spLocks noChangeArrowheads="1"/>
                </p:cNvSpPr>
                <p:nvPr/>
              </p:nvSpPr>
              <p:spPr bwMode="auto">
                <a:xfrm>
                  <a:off x="3212" y="1244"/>
                  <a:ext cx="67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583" name="Rectangle 682"/>
                <p:cNvSpPr>
                  <a:spLocks noChangeArrowheads="1"/>
                </p:cNvSpPr>
                <p:nvPr/>
              </p:nvSpPr>
              <p:spPr bwMode="auto">
                <a:xfrm>
                  <a:off x="3212" y="1311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584" name="Rectangle 683"/>
                <p:cNvSpPr>
                  <a:spLocks noChangeArrowheads="1"/>
                </p:cNvSpPr>
                <p:nvPr/>
              </p:nvSpPr>
              <p:spPr bwMode="auto">
                <a:xfrm>
                  <a:off x="3212" y="1377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585" name="Rectangle 684"/>
                <p:cNvSpPr>
                  <a:spLocks noChangeArrowheads="1"/>
                </p:cNvSpPr>
                <p:nvPr/>
              </p:nvSpPr>
              <p:spPr bwMode="auto">
                <a:xfrm>
                  <a:off x="3279" y="1178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586" name="Rectangle 685"/>
                <p:cNvSpPr>
                  <a:spLocks noChangeArrowheads="1"/>
                </p:cNvSpPr>
                <p:nvPr/>
              </p:nvSpPr>
              <p:spPr bwMode="auto">
                <a:xfrm>
                  <a:off x="3279" y="1244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587" name="Rectangle 686"/>
                <p:cNvSpPr>
                  <a:spLocks noChangeArrowheads="1"/>
                </p:cNvSpPr>
                <p:nvPr/>
              </p:nvSpPr>
              <p:spPr bwMode="auto">
                <a:xfrm>
                  <a:off x="3279" y="1311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588" name="Rectangle 687"/>
                <p:cNvSpPr>
                  <a:spLocks noChangeArrowheads="1"/>
                </p:cNvSpPr>
                <p:nvPr/>
              </p:nvSpPr>
              <p:spPr bwMode="auto">
                <a:xfrm>
                  <a:off x="3279" y="1377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589" name="Rectangle 688"/>
                <p:cNvSpPr>
                  <a:spLocks noChangeArrowheads="1"/>
                </p:cNvSpPr>
                <p:nvPr/>
              </p:nvSpPr>
              <p:spPr bwMode="auto">
                <a:xfrm>
                  <a:off x="3079" y="1178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0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590" name="Rectangle 689"/>
                <p:cNvSpPr>
                  <a:spLocks noChangeArrowheads="1"/>
                </p:cNvSpPr>
                <p:nvPr/>
              </p:nvSpPr>
              <p:spPr bwMode="auto">
                <a:xfrm>
                  <a:off x="3079" y="1244"/>
                  <a:ext cx="67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4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591" name="Rectangle 690"/>
                <p:cNvSpPr>
                  <a:spLocks noChangeArrowheads="1"/>
                </p:cNvSpPr>
                <p:nvPr/>
              </p:nvSpPr>
              <p:spPr bwMode="auto">
                <a:xfrm>
                  <a:off x="3079" y="1311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8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592" name="Rectangle 691"/>
                <p:cNvSpPr>
                  <a:spLocks noChangeArrowheads="1"/>
                </p:cNvSpPr>
                <p:nvPr/>
              </p:nvSpPr>
              <p:spPr bwMode="auto">
                <a:xfrm>
                  <a:off x="3079" y="1377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C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593" name="Rectangle 692"/>
                <p:cNvSpPr>
                  <a:spLocks noChangeArrowheads="1"/>
                </p:cNvSpPr>
                <p:nvPr/>
              </p:nvSpPr>
              <p:spPr bwMode="auto">
                <a:xfrm>
                  <a:off x="3146" y="1178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1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594" name="Rectangle 693"/>
                <p:cNvSpPr>
                  <a:spLocks noChangeArrowheads="1"/>
                </p:cNvSpPr>
                <p:nvPr/>
              </p:nvSpPr>
              <p:spPr bwMode="auto">
                <a:xfrm>
                  <a:off x="3146" y="1244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5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595" name="Rectangle 694"/>
                <p:cNvSpPr>
                  <a:spLocks noChangeArrowheads="1"/>
                </p:cNvSpPr>
                <p:nvPr/>
              </p:nvSpPr>
              <p:spPr bwMode="auto">
                <a:xfrm>
                  <a:off x="3146" y="1311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9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596" name="Rectangle 695"/>
                <p:cNvSpPr>
                  <a:spLocks noChangeArrowheads="1"/>
                </p:cNvSpPr>
                <p:nvPr/>
              </p:nvSpPr>
              <p:spPr bwMode="auto">
                <a:xfrm>
                  <a:off x="3146" y="1377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D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597" name="Rectangle 696"/>
                <p:cNvSpPr>
                  <a:spLocks noChangeArrowheads="1"/>
                </p:cNvSpPr>
                <p:nvPr/>
              </p:nvSpPr>
              <p:spPr bwMode="auto">
                <a:xfrm>
                  <a:off x="3212" y="1178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2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598" name="Rectangle 697"/>
                <p:cNvSpPr>
                  <a:spLocks noChangeArrowheads="1"/>
                </p:cNvSpPr>
                <p:nvPr/>
              </p:nvSpPr>
              <p:spPr bwMode="auto">
                <a:xfrm>
                  <a:off x="3212" y="1244"/>
                  <a:ext cx="67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6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599" name="Rectangle 698"/>
                <p:cNvSpPr>
                  <a:spLocks noChangeArrowheads="1"/>
                </p:cNvSpPr>
                <p:nvPr/>
              </p:nvSpPr>
              <p:spPr bwMode="auto">
                <a:xfrm>
                  <a:off x="3212" y="1311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A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600" name="Rectangle 699"/>
                <p:cNvSpPr>
                  <a:spLocks noChangeArrowheads="1"/>
                </p:cNvSpPr>
                <p:nvPr/>
              </p:nvSpPr>
              <p:spPr bwMode="auto">
                <a:xfrm>
                  <a:off x="3212" y="1377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E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601" name="Rectangle 700"/>
                <p:cNvSpPr>
                  <a:spLocks noChangeArrowheads="1"/>
                </p:cNvSpPr>
                <p:nvPr/>
              </p:nvSpPr>
              <p:spPr bwMode="auto">
                <a:xfrm>
                  <a:off x="3279" y="1178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602" name="Rectangle 701"/>
                <p:cNvSpPr>
                  <a:spLocks noChangeArrowheads="1"/>
                </p:cNvSpPr>
                <p:nvPr/>
              </p:nvSpPr>
              <p:spPr bwMode="auto">
                <a:xfrm>
                  <a:off x="3279" y="1244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603" name="Rectangle 702"/>
                <p:cNvSpPr>
                  <a:spLocks noChangeArrowheads="1"/>
                </p:cNvSpPr>
                <p:nvPr/>
              </p:nvSpPr>
              <p:spPr bwMode="auto">
                <a:xfrm>
                  <a:off x="3279" y="1311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604" name="Rectangle 703"/>
                <p:cNvSpPr>
                  <a:spLocks noChangeArrowheads="1"/>
                </p:cNvSpPr>
                <p:nvPr/>
              </p:nvSpPr>
              <p:spPr bwMode="auto">
                <a:xfrm>
                  <a:off x="3279" y="1377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605" name="Rectangle 704"/>
                <p:cNvSpPr>
                  <a:spLocks noChangeArrowheads="1"/>
                </p:cNvSpPr>
                <p:nvPr/>
              </p:nvSpPr>
              <p:spPr bwMode="auto">
                <a:xfrm>
                  <a:off x="3279" y="1178"/>
                  <a:ext cx="66" cy="66"/>
                </a:xfrm>
                <a:prstGeom prst="rect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3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606" name="Rectangle 705"/>
                <p:cNvSpPr>
                  <a:spLocks noChangeArrowheads="1"/>
                </p:cNvSpPr>
                <p:nvPr/>
              </p:nvSpPr>
              <p:spPr bwMode="auto">
                <a:xfrm>
                  <a:off x="3279" y="1244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7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607" name="Rectangle 706"/>
                <p:cNvSpPr>
                  <a:spLocks noChangeArrowheads="1"/>
                </p:cNvSpPr>
                <p:nvPr/>
              </p:nvSpPr>
              <p:spPr bwMode="auto">
                <a:xfrm>
                  <a:off x="3279" y="1311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B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608" name="Rectangle 707"/>
                <p:cNvSpPr>
                  <a:spLocks noChangeArrowheads="1"/>
                </p:cNvSpPr>
                <p:nvPr/>
              </p:nvSpPr>
              <p:spPr bwMode="auto">
                <a:xfrm>
                  <a:off x="3279" y="1377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F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609" name="Rectangle 708"/>
                <p:cNvSpPr>
                  <a:spLocks noChangeArrowheads="1"/>
                </p:cNvSpPr>
                <p:nvPr/>
              </p:nvSpPr>
              <p:spPr bwMode="auto">
                <a:xfrm>
                  <a:off x="3144" y="911"/>
                  <a:ext cx="67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610" name="Rectangle 709"/>
                <p:cNvSpPr>
                  <a:spLocks noChangeArrowheads="1"/>
                </p:cNvSpPr>
                <p:nvPr/>
              </p:nvSpPr>
              <p:spPr bwMode="auto">
                <a:xfrm>
                  <a:off x="3144" y="976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611" name="Rectangle 710"/>
                <p:cNvSpPr>
                  <a:spLocks noChangeArrowheads="1"/>
                </p:cNvSpPr>
                <p:nvPr/>
              </p:nvSpPr>
              <p:spPr bwMode="auto">
                <a:xfrm>
                  <a:off x="3144" y="1044"/>
                  <a:ext cx="67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612" name="Rectangle 711"/>
                <p:cNvSpPr>
                  <a:spLocks noChangeArrowheads="1"/>
                </p:cNvSpPr>
                <p:nvPr/>
              </p:nvSpPr>
              <p:spPr bwMode="auto">
                <a:xfrm>
                  <a:off x="3144" y="1111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613" name="Rectangle 712"/>
                <p:cNvSpPr>
                  <a:spLocks noChangeArrowheads="1"/>
                </p:cNvSpPr>
                <p:nvPr/>
              </p:nvSpPr>
              <p:spPr bwMode="auto">
                <a:xfrm>
                  <a:off x="3211" y="911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614" name="Rectangle 713"/>
                <p:cNvSpPr>
                  <a:spLocks noChangeArrowheads="1"/>
                </p:cNvSpPr>
                <p:nvPr/>
              </p:nvSpPr>
              <p:spPr bwMode="auto">
                <a:xfrm>
                  <a:off x="3211" y="976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615" name="Rectangle 714"/>
                <p:cNvSpPr>
                  <a:spLocks noChangeArrowheads="1"/>
                </p:cNvSpPr>
                <p:nvPr/>
              </p:nvSpPr>
              <p:spPr bwMode="auto">
                <a:xfrm>
                  <a:off x="3211" y="1044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616" name="Rectangle 715"/>
                <p:cNvSpPr>
                  <a:spLocks noChangeArrowheads="1"/>
                </p:cNvSpPr>
                <p:nvPr/>
              </p:nvSpPr>
              <p:spPr bwMode="auto">
                <a:xfrm>
                  <a:off x="3211" y="1111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617" name="Rectangle 716"/>
                <p:cNvSpPr>
                  <a:spLocks noChangeArrowheads="1"/>
                </p:cNvSpPr>
                <p:nvPr/>
              </p:nvSpPr>
              <p:spPr bwMode="auto">
                <a:xfrm>
                  <a:off x="3277" y="911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618" name="Rectangle 717"/>
                <p:cNvSpPr>
                  <a:spLocks noChangeArrowheads="1"/>
                </p:cNvSpPr>
                <p:nvPr/>
              </p:nvSpPr>
              <p:spPr bwMode="auto">
                <a:xfrm>
                  <a:off x="3277" y="976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619" name="Rectangle 718"/>
                <p:cNvSpPr>
                  <a:spLocks noChangeArrowheads="1"/>
                </p:cNvSpPr>
                <p:nvPr/>
              </p:nvSpPr>
              <p:spPr bwMode="auto">
                <a:xfrm>
                  <a:off x="3277" y="1044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620" name="Rectangle 719"/>
                <p:cNvSpPr>
                  <a:spLocks noChangeArrowheads="1"/>
                </p:cNvSpPr>
                <p:nvPr/>
              </p:nvSpPr>
              <p:spPr bwMode="auto">
                <a:xfrm>
                  <a:off x="3277" y="1111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621" name="Rectangle 720"/>
                <p:cNvSpPr>
                  <a:spLocks noChangeArrowheads="1"/>
                </p:cNvSpPr>
                <p:nvPr/>
              </p:nvSpPr>
              <p:spPr bwMode="auto">
                <a:xfrm>
                  <a:off x="3078" y="911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0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622" name="Rectangle 721"/>
                <p:cNvSpPr>
                  <a:spLocks noChangeArrowheads="1"/>
                </p:cNvSpPr>
                <p:nvPr/>
              </p:nvSpPr>
              <p:spPr bwMode="auto">
                <a:xfrm>
                  <a:off x="3078" y="976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4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623" name="Rectangle 722"/>
                <p:cNvSpPr>
                  <a:spLocks noChangeArrowheads="1"/>
                </p:cNvSpPr>
                <p:nvPr/>
              </p:nvSpPr>
              <p:spPr bwMode="auto">
                <a:xfrm>
                  <a:off x="3078" y="1044"/>
                  <a:ext cx="66" cy="67"/>
                </a:xfrm>
                <a:prstGeom prst="rect">
                  <a:avLst/>
                </a:prstGeom>
                <a:noFill/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8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624" name="Rectangle 723"/>
                <p:cNvSpPr>
                  <a:spLocks noChangeArrowheads="1"/>
                </p:cNvSpPr>
                <p:nvPr/>
              </p:nvSpPr>
              <p:spPr bwMode="auto">
                <a:xfrm>
                  <a:off x="3078" y="1111"/>
                  <a:ext cx="66" cy="66"/>
                </a:xfrm>
                <a:prstGeom prst="rect">
                  <a:avLst/>
                </a:prstGeom>
                <a:noFill/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C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625" name="Rectangle 724"/>
                <p:cNvSpPr>
                  <a:spLocks noChangeArrowheads="1"/>
                </p:cNvSpPr>
                <p:nvPr/>
              </p:nvSpPr>
              <p:spPr bwMode="auto">
                <a:xfrm>
                  <a:off x="3144" y="911"/>
                  <a:ext cx="67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1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626" name="Rectangle 725"/>
                <p:cNvSpPr>
                  <a:spLocks noChangeArrowheads="1"/>
                </p:cNvSpPr>
                <p:nvPr/>
              </p:nvSpPr>
              <p:spPr bwMode="auto">
                <a:xfrm>
                  <a:off x="3144" y="976"/>
                  <a:ext cx="67" cy="66"/>
                </a:xfrm>
                <a:prstGeom prst="rect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5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627" name="Rectangle 726"/>
                <p:cNvSpPr>
                  <a:spLocks noChangeArrowheads="1"/>
                </p:cNvSpPr>
                <p:nvPr/>
              </p:nvSpPr>
              <p:spPr bwMode="auto">
                <a:xfrm>
                  <a:off x="3144" y="1044"/>
                  <a:ext cx="67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9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628" name="Rectangle 727"/>
                <p:cNvSpPr>
                  <a:spLocks noChangeArrowheads="1"/>
                </p:cNvSpPr>
                <p:nvPr/>
              </p:nvSpPr>
              <p:spPr bwMode="auto">
                <a:xfrm>
                  <a:off x="3144" y="1111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D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629" name="Rectangle 728"/>
                <p:cNvSpPr>
                  <a:spLocks noChangeArrowheads="1"/>
                </p:cNvSpPr>
                <p:nvPr/>
              </p:nvSpPr>
              <p:spPr bwMode="auto">
                <a:xfrm>
                  <a:off x="3211" y="911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2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630" name="Rectangle 729"/>
                <p:cNvSpPr>
                  <a:spLocks noChangeArrowheads="1"/>
                </p:cNvSpPr>
                <p:nvPr/>
              </p:nvSpPr>
              <p:spPr bwMode="auto">
                <a:xfrm>
                  <a:off x="3211" y="976"/>
                  <a:ext cx="66" cy="66"/>
                </a:xfrm>
                <a:prstGeom prst="rect">
                  <a:avLst/>
                </a:prstGeom>
                <a:noFill/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6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631" name="Rectangle 730"/>
                <p:cNvSpPr>
                  <a:spLocks noChangeArrowheads="1"/>
                </p:cNvSpPr>
                <p:nvPr/>
              </p:nvSpPr>
              <p:spPr bwMode="auto">
                <a:xfrm>
                  <a:off x="3211" y="1044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A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632" name="Rectangle 731"/>
                <p:cNvSpPr>
                  <a:spLocks noChangeArrowheads="1"/>
                </p:cNvSpPr>
                <p:nvPr/>
              </p:nvSpPr>
              <p:spPr bwMode="auto">
                <a:xfrm>
                  <a:off x="3211" y="1111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E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633" name="Rectangle 732"/>
                <p:cNvSpPr>
                  <a:spLocks noChangeArrowheads="1"/>
                </p:cNvSpPr>
                <p:nvPr/>
              </p:nvSpPr>
              <p:spPr bwMode="auto">
                <a:xfrm>
                  <a:off x="3277" y="911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634" name="Rectangle 733"/>
                <p:cNvSpPr>
                  <a:spLocks noChangeArrowheads="1"/>
                </p:cNvSpPr>
                <p:nvPr/>
              </p:nvSpPr>
              <p:spPr bwMode="auto">
                <a:xfrm>
                  <a:off x="3277" y="976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635" name="Rectangle 734"/>
                <p:cNvSpPr>
                  <a:spLocks noChangeArrowheads="1"/>
                </p:cNvSpPr>
                <p:nvPr/>
              </p:nvSpPr>
              <p:spPr bwMode="auto">
                <a:xfrm>
                  <a:off x="3277" y="1044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636" name="Rectangle 735"/>
                <p:cNvSpPr>
                  <a:spLocks noChangeArrowheads="1"/>
                </p:cNvSpPr>
                <p:nvPr/>
              </p:nvSpPr>
              <p:spPr bwMode="auto">
                <a:xfrm>
                  <a:off x="3277" y="1111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637" name="Rectangle 736"/>
                <p:cNvSpPr>
                  <a:spLocks noChangeArrowheads="1"/>
                </p:cNvSpPr>
                <p:nvPr/>
              </p:nvSpPr>
              <p:spPr bwMode="auto">
                <a:xfrm>
                  <a:off x="3277" y="911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3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638" name="Rectangle 737"/>
                <p:cNvSpPr>
                  <a:spLocks noChangeArrowheads="1"/>
                </p:cNvSpPr>
                <p:nvPr/>
              </p:nvSpPr>
              <p:spPr bwMode="auto">
                <a:xfrm>
                  <a:off x="3277" y="976"/>
                  <a:ext cx="66" cy="66"/>
                </a:xfrm>
                <a:prstGeom prst="rect">
                  <a:avLst/>
                </a:prstGeom>
                <a:noFill/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7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639" name="Rectangle 738"/>
                <p:cNvSpPr>
                  <a:spLocks noChangeArrowheads="1"/>
                </p:cNvSpPr>
                <p:nvPr/>
              </p:nvSpPr>
              <p:spPr bwMode="auto">
                <a:xfrm>
                  <a:off x="3277" y="1044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B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640" name="Rectangle 739"/>
                <p:cNvSpPr>
                  <a:spLocks noChangeArrowheads="1"/>
                </p:cNvSpPr>
                <p:nvPr/>
              </p:nvSpPr>
              <p:spPr bwMode="auto">
                <a:xfrm>
                  <a:off x="3277" y="1111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F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641" name="Rectangle 740"/>
                <p:cNvSpPr>
                  <a:spLocks noChangeArrowheads="1"/>
                </p:cNvSpPr>
                <p:nvPr/>
              </p:nvSpPr>
              <p:spPr bwMode="auto">
                <a:xfrm>
                  <a:off x="3410" y="911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642" name="Rectangle 741"/>
                <p:cNvSpPr>
                  <a:spLocks noChangeArrowheads="1"/>
                </p:cNvSpPr>
                <p:nvPr/>
              </p:nvSpPr>
              <p:spPr bwMode="auto">
                <a:xfrm>
                  <a:off x="3410" y="976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643" name="Rectangle 742"/>
                <p:cNvSpPr>
                  <a:spLocks noChangeArrowheads="1"/>
                </p:cNvSpPr>
                <p:nvPr/>
              </p:nvSpPr>
              <p:spPr bwMode="auto">
                <a:xfrm>
                  <a:off x="3410" y="1044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644" name="Rectangle 743"/>
                <p:cNvSpPr>
                  <a:spLocks noChangeArrowheads="1"/>
                </p:cNvSpPr>
                <p:nvPr/>
              </p:nvSpPr>
              <p:spPr bwMode="auto">
                <a:xfrm>
                  <a:off x="3410" y="1111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645" name="Rectangle 744"/>
                <p:cNvSpPr>
                  <a:spLocks noChangeArrowheads="1"/>
                </p:cNvSpPr>
                <p:nvPr/>
              </p:nvSpPr>
              <p:spPr bwMode="auto">
                <a:xfrm>
                  <a:off x="3476" y="911"/>
                  <a:ext cx="67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646" name="Rectangle 745"/>
                <p:cNvSpPr>
                  <a:spLocks noChangeArrowheads="1"/>
                </p:cNvSpPr>
                <p:nvPr/>
              </p:nvSpPr>
              <p:spPr bwMode="auto">
                <a:xfrm>
                  <a:off x="3476" y="976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647" name="Rectangle 746"/>
                <p:cNvSpPr>
                  <a:spLocks noChangeArrowheads="1"/>
                </p:cNvSpPr>
                <p:nvPr/>
              </p:nvSpPr>
              <p:spPr bwMode="auto">
                <a:xfrm>
                  <a:off x="3476" y="1044"/>
                  <a:ext cx="67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648" name="Rectangle 747"/>
                <p:cNvSpPr>
                  <a:spLocks noChangeArrowheads="1"/>
                </p:cNvSpPr>
                <p:nvPr/>
              </p:nvSpPr>
              <p:spPr bwMode="auto">
                <a:xfrm>
                  <a:off x="3476" y="1111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649" name="Rectangle 748"/>
                <p:cNvSpPr>
                  <a:spLocks noChangeArrowheads="1"/>
                </p:cNvSpPr>
                <p:nvPr/>
              </p:nvSpPr>
              <p:spPr bwMode="auto">
                <a:xfrm>
                  <a:off x="3543" y="911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650" name="Rectangle 749"/>
                <p:cNvSpPr>
                  <a:spLocks noChangeArrowheads="1"/>
                </p:cNvSpPr>
                <p:nvPr/>
              </p:nvSpPr>
              <p:spPr bwMode="auto">
                <a:xfrm>
                  <a:off x="3543" y="976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651" name="Rectangle 750"/>
                <p:cNvSpPr>
                  <a:spLocks noChangeArrowheads="1"/>
                </p:cNvSpPr>
                <p:nvPr/>
              </p:nvSpPr>
              <p:spPr bwMode="auto">
                <a:xfrm>
                  <a:off x="3543" y="1044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652" name="Rectangle 751"/>
                <p:cNvSpPr>
                  <a:spLocks noChangeArrowheads="1"/>
                </p:cNvSpPr>
                <p:nvPr/>
              </p:nvSpPr>
              <p:spPr bwMode="auto">
                <a:xfrm>
                  <a:off x="3543" y="1111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653" name="Rectangle 752"/>
                <p:cNvSpPr>
                  <a:spLocks noChangeArrowheads="1"/>
                </p:cNvSpPr>
                <p:nvPr/>
              </p:nvSpPr>
              <p:spPr bwMode="auto">
                <a:xfrm>
                  <a:off x="3343" y="911"/>
                  <a:ext cx="67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0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654" name="Rectangle 753"/>
                <p:cNvSpPr>
                  <a:spLocks noChangeArrowheads="1"/>
                </p:cNvSpPr>
                <p:nvPr/>
              </p:nvSpPr>
              <p:spPr bwMode="auto">
                <a:xfrm>
                  <a:off x="3343" y="976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4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655" name="Rectangle 754"/>
                <p:cNvSpPr>
                  <a:spLocks noChangeArrowheads="1"/>
                </p:cNvSpPr>
                <p:nvPr/>
              </p:nvSpPr>
              <p:spPr bwMode="auto">
                <a:xfrm>
                  <a:off x="3343" y="1044"/>
                  <a:ext cx="67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8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656" name="Rectangle 755"/>
                <p:cNvSpPr>
                  <a:spLocks noChangeArrowheads="1"/>
                </p:cNvSpPr>
                <p:nvPr/>
              </p:nvSpPr>
              <p:spPr bwMode="auto">
                <a:xfrm>
                  <a:off x="3343" y="1111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C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657" name="Rectangle 756"/>
                <p:cNvSpPr>
                  <a:spLocks noChangeArrowheads="1"/>
                </p:cNvSpPr>
                <p:nvPr/>
              </p:nvSpPr>
              <p:spPr bwMode="auto">
                <a:xfrm>
                  <a:off x="3410" y="911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1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658" name="Rectangle 757"/>
                <p:cNvSpPr>
                  <a:spLocks noChangeArrowheads="1"/>
                </p:cNvSpPr>
                <p:nvPr/>
              </p:nvSpPr>
              <p:spPr bwMode="auto">
                <a:xfrm>
                  <a:off x="3410" y="976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5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659" name="Rectangle 758"/>
                <p:cNvSpPr>
                  <a:spLocks noChangeArrowheads="1"/>
                </p:cNvSpPr>
                <p:nvPr/>
              </p:nvSpPr>
              <p:spPr bwMode="auto">
                <a:xfrm>
                  <a:off x="3410" y="1044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9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660" name="Rectangle 759"/>
                <p:cNvSpPr>
                  <a:spLocks noChangeArrowheads="1"/>
                </p:cNvSpPr>
                <p:nvPr/>
              </p:nvSpPr>
              <p:spPr bwMode="auto">
                <a:xfrm>
                  <a:off x="3410" y="1111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D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661" name="Rectangle 760"/>
                <p:cNvSpPr>
                  <a:spLocks noChangeArrowheads="1"/>
                </p:cNvSpPr>
                <p:nvPr/>
              </p:nvSpPr>
              <p:spPr bwMode="auto">
                <a:xfrm>
                  <a:off x="3476" y="911"/>
                  <a:ext cx="67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2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662" name="Rectangle 761"/>
                <p:cNvSpPr>
                  <a:spLocks noChangeArrowheads="1"/>
                </p:cNvSpPr>
                <p:nvPr/>
              </p:nvSpPr>
              <p:spPr bwMode="auto">
                <a:xfrm>
                  <a:off x="3476" y="976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6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663" name="Rectangle 762"/>
                <p:cNvSpPr>
                  <a:spLocks noChangeArrowheads="1"/>
                </p:cNvSpPr>
                <p:nvPr/>
              </p:nvSpPr>
              <p:spPr bwMode="auto">
                <a:xfrm>
                  <a:off x="3476" y="1044"/>
                  <a:ext cx="67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A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664" name="Rectangle 763"/>
                <p:cNvSpPr>
                  <a:spLocks noChangeArrowheads="1"/>
                </p:cNvSpPr>
                <p:nvPr/>
              </p:nvSpPr>
              <p:spPr bwMode="auto">
                <a:xfrm>
                  <a:off x="3476" y="1111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E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665" name="Rectangle 764"/>
                <p:cNvSpPr>
                  <a:spLocks noChangeArrowheads="1"/>
                </p:cNvSpPr>
                <p:nvPr/>
              </p:nvSpPr>
              <p:spPr bwMode="auto">
                <a:xfrm>
                  <a:off x="3543" y="911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666" name="Rectangle 765"/>
                <p:cNvSpPr>
                  <a:spLocks noChangeArrowheads="1"/>
                </p:cNvSpPr>
                <p:nvPr/>
              </p:nvSpPr>
              <p:spPr bwMode="auto">
                <a:xfrm>
                  <a:off x="3543" y="976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667" name="Rectangle 766"/>
                <p:cNvSpPr>
                  <a:spLocks noChangeArrowheads="1"/>
                </p:cNvSpPr>
                <p:nvPr/>
              </p:nvSpPr>
              <p:spPr bwMode="auto">
                <a:xfrm>
                  <a:off x="3543" y="1044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668" name="Rectangle 767"/>
                <p:cNvSpPr>
                  <a:spLocks noChangeArrowheads="1"/>
                </p:cNvSpPr>
                <p:nvPr/>
              </p:nvSpPr>
              <p:spPr bwMode="auto">
                <a:xfrm>
                  <a:off x="3543" y="1111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669" name="Rectangle 768"/>
                <p:cNvSpPr>
                  <a:spLocks noChangeArrowheads="1"/>
                </p:cNvSpPr>
                <p:nvPr/>
              </p:nvSpPr>
              <p:spPr bwMode="auto">
                <a:xfrm>
                  <a:off x="3543" y="911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3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670" name="Rectangle 769"/>
                <p:cNvSpPr>
                  <a:spLocks noChangeArrowheads="1"/>
                </p:cNvSpPr>
                <p:nvPr/>
              </p:nvSpPr>
              <p:spPr bwMode="auto">
                <a:xfrm>
                  <a:off x="3543" y="976"/>
                  <a:ext cx="66" cy="66"/>
                </a:xfrm>
                <a:prstGeom prst="rect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7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671" name="Rectangle 770"/>
                <p:cNvSpPr>
                  <a:spLocks noChangeArrowheads="1"/>
                </p:cNvSpPr>
                <p:nvPr/>
              </p:nvSpPr>
              <p:spPr bwMode="auto">
                <a:xfrm>
                  <a:off x="3543" y="1044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B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672" name="Rectangle 771"/>
                <p:cNvSpPr>
                  <a:spLocks noChangeArrowheads="1"/>
                </p:cNvSpPr>
                <p:nvPr/>
              </p:nvSpPr>
              <p:spPr bwMode="auto">
                <a:xfrm>
                  <a:off x="3543" y="1111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F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673" name="Rectangle 772"/>
                <p:cNvSpPr>
                  <a:spLocks noChangeArrowheads="1"/>
                </p:cNvSpPr>
                <p:nvPr/>
              </p:nvSpPr>
              <p:spPr bwMode="auto">
                <a:xfrm>
                  <a:off x="3672" y="911"/>
                  <a:ext cx="67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674" name="Rectangle 773"/>
                <p:cNvSpPr>
                  <a:spLocks noChangeArrowheads="1"/>
                </p:cNvSpPr>
                <p:nvPr/>
              </p:nvSpPr>
              <p:spPr bwMode="auto">
                <a:xfrm>
                  <a:off x="3672" y="976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675" name="Rectangle 774"/>
                <p:cNvSpPr>
                  <a:spLocks noChangeArrowheads="1"/>
                </p:cNvSpPr>
                <p:nvPr/>
              </p:nvSpPr>
              <p:spPr bwMode="auto">
                <a:xfrm>
                  <a:off x="3672" y="1044"/>
                  <a:ext cx="67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676" name="Rectangle 775"/>
                <p:cNvSpPr>
                  <a:spLocks noChangeArrowheads="1"/>
                </p:cNvSpPr>
                <p:nvPr/>
              </p:nvSpPr>
              <p:spPr bwMode="auto">
                <a:xfrm>
                  <a:off x="3672" y="1111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677" name="Rectangle 776"/>
                <p:cNvSpPr>
                  <a:spLocks noChangeArrowheads="1"/>
                </p:cNvSpPr>
                <p:nvPr/>
              </p:nvSpPr>
              <p:spPr bwMode="auto">
                <a:xfrm>
                  <a:off x="3739" y="911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678" name="Rectangle 777"/>
                <p:cNvSpPr>
                  <a:spLocks noChangeArrowheads="1"/>
                </p:cNvSpPr>
                <p:nvPr/>
              </p:nvSpPr>
              <p:spPr bwMode="auto">
                <a:xfrm>
                  <a:off x="3739" y="976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679" name="Rectangle 778"/>
                <p:cNvSpPr>
                  <a:spLocks noChangeArrowheads="1"/>
                </p:cNvSpPr>
                <p:nvPr/>
              </p:nvSpPr>
              <p:spPr bwMode="auto">
                <a:xfrm>
                  <a:off x="3739" y="1044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680" name="Rectangle 779"/>
                <p:cNvSpPr>
                  <a:spLocks noChangeArrowheads="1"/>
                </p:cNvSpPr>
                <p:nvPr/>
              </p:nvSpPr>
              <p:spPr bwMode="auto">
                <a:xfrm>
                  <a:off x="3739" y="1111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681" name="Rectangle 780"/>
                <p:cNvSpPr>
                  <a:spLocks noChangeArrowheads="1"/>
                </p:cNvSpPr>
                <p:nvPr/>
              </p:nvSpPr>
              <p:spPr bwMode="auto">
                <a:xfrm>
                  <a:off x="3805" y="911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682" name="Rectangle 781"/>
                <p:cNvSpPr>
                  <a:spLocks noChangeArrowheads="1"/>
                </p:cNvSpPr>
                <p:nvPr/>
              </p:nvSpPr>
              <p:spPr bwMode="auto">
                <a:xfrm>
                  <a:off x="3805" y="976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683" name="Rectangle 782"/>
                <p:cNvSpPr>
                  <a:spLocks noChangeArrowheads="1"/>
                </p:cNvSpPr>
                <p:nvPr/>
              </p:nvSpPr>
              <p:spPr bwMode="auto">
                <a:xfrm>
                  <a:off x="3805" y="1044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684" name="Rectangle 783"/>
                <p:cNvSpPr>
                  <a:spLocks noChangeArrowheads="1"/>
                </p:cNvSpPr>
                <p:nvPr/>
              </p:nvSpPr>
              <p:spPr bwMode="auto">
                <a:xfrm>
                  <a:off x="3805" y="1111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685" name="Rectangle 784"/>
                <p:cNvSpPr>
                  <a:spLocks noChangeArrowheads="1"/>
                </p:cNvSpPr>
                <p:nvPr/>
              </p:nvSpPr>
              <p:spPr bwMode="auto">
                <a:xfrm>
                  <a:off x="3606" y="911"/>
                  <a:ext cx="66" cy="67"/>
                </a:xfrm>
                <a:prstGeom prst="rect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0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686" name="Rectangle 785"/>
                <p:cNvSpPr>
                  <a:spLocks noChangeArrowheads="1"/>
                </p:cNvSpPr>
                <p:nvPr/>
              </p:nvSpPr>
              <p:spPr bwMode="auto">
                <a:xfrm>
                  <a:off x="3606" y="976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4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687" name="Rectangle 786"/>
                <p:cNvSpPr>
                  <a:spLocks noChangeArrowheads="1"/>
                </p:cNvSpPr>
                <p:nvPr/>
              </p:nvSpPr>
              <p:spPr bwMode="auto">
                <a:xfrm>
                  <a:off x="3606" y="1044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8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688" name="Rectangle 787"/>
                <p:cNvSpPr>
                  <a:spLocks noChangeArrowheads="1"/>
                </p:cNvSpPr>
                <p:nvPr/>
              </p:nvSpPr>
              <p:spPr bwMode="auto">
                <a:xfrm>
                  <a:off x="3606" y="1111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C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689" name="Rectangle 788"/>
                <p:cNvSpPr>
                  <a:spLocks noChangeArrowheads="1"/>
                </p:cNvSpPr>
                <p:nvPr/>
              </p:nvSpPr>
              <p:spPr bwMode="auto">
                <a:xfrm>
                  <a:off x="3672" y="911"/>
                  <a:ext cx="67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1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690" name="Rectangle 789"/>
                <p:cNvSpPr>
                  <a:spLocks noChangeArrowheads="1"/>
                </p:cNvSpPr>
                <p:nvPr/>
              </p:nvSpPr>
              <p:spPr bwMode="auto">
                <a:xfrm>
                  <a:off x="3672" y="976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5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691" name="Rectangle 790"/>
                <p:cNvSpPr>
                  <a:spLocks noChangeArrowheads="1"/>
                </p:cNvSpPr>
                <p:nvPr/>
              </p:nvSpPr>
              <p:spPr bwMode="auto">
                <a:xfrm>
                  <a:off x="3672" y="1044"/>
                  <a:ext cx="67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9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692" name="Rectangle 791"/>
                <p:cNvSpPr>
                  <a:spLocks noChangeArrowheads="1"/>
                </p:cNvSpPr>
                <p:nvPr/>
              </p:nvSpPr>
              <p:spPr bwMode="auto">
                <a:xfrm>
                  <a:off x="3672" y="1111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D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693" name="Rectangle 792"/>
                <p:cNvSpPr>
                  <a:spLocks noChangeArrowheads="1"/>
                </p:cNvSpPr>
                <p:nvPr/>
              </p:nvSpPr>
              <p:spPr bwMode="auto">
                <a:xfrm>
                  <a:off x="3739" y="911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2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694" name="Rectangle 793"/>
                <p:cNvSpPr>
                  <a:spLocks noChangeArrowheads="1"/>
                </p:cNvSpPr>
                <p:nvPr/>
              </p:nvSpPr>
              <p:spPr bwMode="auto">
                <a:xfrm>
                  <a:off x="3739" y="976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6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695" name="Rectangle 794"/>
                <p:cNvSpPr>
                  <a:spLocks noChangeArrowheads="1"/>
                </p:cNvSpPr>
                <p:nvPr/>
              </p:nvSpPr>
              <p:spPr bwMode="auto">
                <a:xfrm>
                  <a:off x="3739" y="1044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A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696" name="Rectangle 795"/>
                <p:cNvSpPr>
                  <a:spLocks noChangeArrowheads="1"/>
                </p:cNvSpPr>
                <p:nvPr/>
              </p:nvSpPr>
              <p:spPr bwMode="auto">
                <a:xfrm>
                  <a:off x="3739" y="1111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E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697" name="Rectangle 796"/>
                <p:cNvSpPr>
                  <a:spLocks noChangeArrowheads="1"/>
                </p:cNvSpPr>
                <p:nvPr/>
              </p:nvSpPr>
              <p:spPr bwMode="auto">
                <a:xfrm>
                  <a:off x="3805" y="911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698" name="Rectangle 797"/>
                <p:cNvSpPr>
                  <a:spLocks noChangeArrowheads="1"/>
                </p:cNvSpPr>
                <p:nvPr/>
              </p:nvSpPr>
              <p:spPr bwMode="auto">
                <a:xfrm>
                  <a:off x="3805" y="976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699" name="Rectangle 798"/>
                <p:cNvSpPr>
                  <a:spLocks noChangeArrowheads="1"/>
                </p:cNvSpPr>
                <p:nvPr/>
              </p:nvSpPr>
              <p:spPr bwMode="auto">
                <a:xfrm>
                  <a:off x="3805" y="1044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700" name="Rectangle 799"/>
                <p:cNvSpPr>
                  <a:spLocks noChangeArrowheads="1"/>
                </p:cNvSpPr>
                <p:nvPr/>
              </p:nvSpPr>
              <p:spPr bwMode="auto">
                <a:xfrm>
                  <a:off x="3805" y="1111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701" name="Rectangle 800"/>
                <p:cNvSpPr>
                  <a:spLocks noChangeArrowheads="1"/>
                </p:cNvSpPr>
                <p:nvPr/>
              </p:nvSpPr>
              <p:spPr bwMode="auto">
                <a:xfrm>
                  <a:off x="3805" y="911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3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702" name="Rectangle 801"/>
                <p:cNvSpPr>
                  <a:spLocks noChangeArrowheads="1"/>
                </p:cNvSpPr>
                <p:nvPr/>
              </p:nvSpPr>
              <p:spPr bwMode="auto">
                <a:xfrm>
                  <a:off x="3805" y="976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7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703" name="Rectangle 802"/>
                <p:cNvSpPr>
                  <a:spLocks noChangeArrowheads="1"/>
                </p:cNvSpPr>
                <p:nvPr/>
              </p:nvSpPr>
              <p:spPr bwMode="auto">
                <a:xfrm>
                  <a:off x="3805" y="1044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B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704" name="Rectangle 803"/>
                <p:cNvSpPr>
                  <a:spLocks noChangeArrowheads="1"/>
                </p:cNvSpPr>
                <p:nvPr/>
              </p:nvSpPr>
              <p:spPr bwMode="auto">
                <a:xfrm>
                  <a:off x="3805" y="1111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F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705" name="Rectangle 804"/>
                <p:cNvSpPr>
                  <a:spLocks noChangeArrowheads="1"/>
                </p:cNvSpPr>
                <p:nvPr/>
              </p:nvSpPr>
              <p:spPr bwMode="auto">
                <a:xfrm>
                  <a:off x="3410" y="1178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706" name="Rectangle 805"/>
                <p:cNvSpPr>
                  <a:spLocks noChangeArrowheads="1"/>
                </p:cNvSpPr>
                <p:nvPr/>
              </p:nvSpPr>
              <p:spPr bwMode="auto">
                <a:xfrm>
                  <a:off x="3410" y="1244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707" name="Rectangle 806"/>
                <p:cNvSpPr>
                  <a:spLocks noChangeArrowheads="1"/>
                </p:cNvSpPr>
                <p:nvPr/>
              </p:nvSpPr>
              <p:spPr bwMode="auto">
                <a:xfrm>
                  <a:off x="3410" y="1311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708" name="Rectangle 807"/>
                <p:cNvSpPr>
                  <a:spLocks noChangeArrowheads="1"/>
                </p:cNvSpPr>
                <p:nvPr/>
              </p:nvSpPr>
              <p:spPr bwMode="auto">
                <a:xfrm>
                  <a:off x="3410" y="1377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709" name="Rectangle 808"/>
                <p:cNvSpPr>
                  <a:spLocks noChangeArrowheads="1"/>
                </p:cNvSpPr>
                <p:nvPr/>
              </p:nvSpPr>
              <p:spPr bwMode="auto">
                <a:xfrm>
                  <a:off x="3476" y="1178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710" name="Rectangle 809"/>
                <p:cNvSpPr>
                  <a:spLocks noChangeArrowheads="1"/>
                </p:cNvSpPr>
                <p:nvPr/>
              </p:nvSpPr>
              <p:spPr bwMode="auto">
                <a:xfrm>
                  <a:off x="3476" y="1244"/>
                  <a:ext cx="67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711" name="Rectangle 810"/>
                <p:cNvSpPr>
                  <a:spLocks noChangeArrowheads="1"/>
                </p:cNvSpPr>
                <p:nvPr/>
              </p:nvSpPr>
              <p:spPr bwMode="auto">
                <a:xfrm>
                  <a:off x="3476" y="1311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712" name="Rectangle 811"/>
                <p:cNvSpPr>
                  <a:spLocks noChangeArrowheads="1"/>
                </p:cNvSpPr>
                <p:nvPr/>
              </p:nvSpPr>
              <p:spPr bwMode="auto">
                <a:xfrm>
                  <a:off x="3476" y="1377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713" name="Rectangle 812"/>
                <p:cNvSpPr>
                  <a:spLocks noChangeArrowheads="1"/>
                </p:cNvSpPr>
                <p:nvPr/>
              </p:nvSpPr>
              <p:spPr bwMode="auto">
                <a:xfrm>
                  <a:off x="3543" y="1178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714" name="Rectangle 813"/>
                <p:cNvSpPr>
                  <a:spLocks noChangeArrowheads="1"/>
                </p:cNvSpPr>
                <p:nvPr/>
              </p:nvSpPr>
              <p:spPr bwMode="auto">
                <a:xfrm>
                  <a:off x="3543" y="1244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715" name="Rectangle 814"/>
                <p:cNvSpPr>
                  <a:spLocks noChangeArrowheads="1"/>
                </p:cNvSpPr>
                <p:nvPr/>
              </p:nvSpPr>
              <p:spPr bwMode="auto">
                <a:xfrm>
                  <a:off x="3543" y="1311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716" name="Rectangle 815"/>
                <p:cNvSpPr>
                  <a:spLocks noChangeArrowheads="1"/>
                </p:cNvSpPr>
                <p:nvPr/>
              </p:nvSpPr>
              <p:spPr bwMode="auto">
                <a:xfrm>
                  <a:off x="3543" y="1377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717" name="Rectangle 816"/>
                <p:cNvSpPr>
                  <a:spLocks noChangeArrowheads="1"/>
                </p:cNvSpPr>
                <p:nvPr/>
              </p:nvSpPr>
              <p:spPr bwMode="auto">
                <a:xfrm>
                  <a:off x="3343" y="1178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0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718" name="Rectangle 817"/>
                <p:cNvSpPr>
                  <a:spLocks noChangeArrowheads="1"/>
                </p:cNvSpPr>
                <p:nvPr/>
              </p:nvSpPr>
              <p:spPr bwMode="auto">
                <a:xfrm>
                  <a:off x="3343" y="1244"/>
                  <a:ext cx="67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4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719" name="Rectangle 818"/>
                <p:cNvSpPr>
                  <a:spLocks noChangeArrowheads="1"/>
                </p:cNvSpPr>
                <p:nvPr/>
              </p:nvSpPr>
              <p:spPr bwMode="auto">
                <a:xfrm>
                  <a:off x="3343" y="1311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8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720" name="Rectangle 819"/>
                <p:cNvSpPr>
                  <a:spLocks noChangeArrowheads="1"/>
                </p:cNvSpPr>
                <p:nvPr/>
              </p:nvSpPr>
              <p:spPr bwMode="auto">
                <a:xfrm>
                  <a:off x="3343" y="1377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C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721" name="Rectangle 820"/>
                <p:cNvSpPr>
                  <a:spLocks noChangeArrowheads="1"/>
                </p:cNvSpPr>
                <p:nvPr/>
              </p:nvSpPr>
              <p:spPr bwMode="auto">
                <a:xfrm>
                  <a:off x="3410" y="1178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1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722" name="Rectangle 821"/>
                <p:cNvSpPr>
                  <a:spLocks noChangeArrowheads="1"/>
                </p:cNvSpPr>
                <p:nvPr/>
              </p:nvSpPr>
              <p:spPr bwMode="auto">
                <a:xfrm>
                  <a:off x="3410" y="1244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5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723" name="Rectangle 822"/>
                <p:cNvSpPr>
                  <a:spLocks noChangeArrowheads="1"/>
                </p:cNvSpPr>
                <p:nvPr/>
              </p:nvSpPr>
              <p:spPr bwMode="auto">
                <a:xfrm>
                  <a:off x="3410" y="1311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9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724" name="Rectangle 823"/>
                <p:cNvSpPr>
                  <a:spLocks noChangeArrowheads="1"/>
                </p:cNvSpPr>
                <p:nvPr/>
              </p:nvSpPr>
              <p:spPr bwMode="auto">
                <a:xfrm>
                  <a:off x="3410" y="1377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D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725" name="Rectangle 824"/>
                <p:cNvSpPr>
                  <a:spLocks noChangeArrowheads="1"/>
                </p:cNvSpPr>
                <p:nvPr/>
              </p:nvSpPr>
              <p:spPr bwMode="auto">
                <a:xfrm>
                  <a:off x="3476" y="1178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2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726" name="Rectangle 825"/>
                <p:cNvSpPr>
                  <a:spLocks noChangeArrowheads="1"/>
                </p:cNvSpPr>
                <p:nvPr/>
              </p:nvSpPr>
              <p:spPr bwMode="auto">
                <a:xfrm>
                  <a:off x="3476" y="1244"/>
                  <a:ext cx="67" cy="67"/>
                </a:xfrm>
                <a:prstGeom prst="rect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6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727" name="Rectangle 826"/>
                <p:cNvSpPr>
                  <a:spLocks noChangeArrowheads="1"/>
                </p:cNvSpPr>
                <p:nvPr/>
              </p:nvSpPr>
              <p:spPr bwMode="auto">
                <a:xfrm>
                  <a:off x="3476" y="1311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A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728" name="Rectangle 827"/>
                <p:cNvSpPr>
                  <a:spLocks noChangeArrowheads="1"/>
                </p:cNvSpPr>
                <p:nvPr/>
              </p:nvSpPr>
              <p:spPr bwMode="auto">
                <a:xfrm>
                  <a:off x="3476" y="1377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E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729" name="Rectangle 828"/>
                <p:cNvSpPr>
                  <a:spLocks noChangeArrowheads="1"/>
                </p:cNvSpPr>
                <p:nvPr/>
              </p:nvSpPr>
              <p:spPr bwMode="auto">
                <a:xfrm>
                  <a:off x="3543" y="1178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730" name="Rectangle 829"/>
                <p:cNvSpPr>
                  <a:spLocks noChangeArrowheads="1"/>
                </p:cNvSpPr>
                <p:nvPr/>
              </p:nvSpPr>
              <p:spPr bwMode="auto">
                <a:xfrm>
                  <a:off x="3543" y="1244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731" name="Rectangle 830"/>
                <p:cNvSpPr>
                  <a:spLocks noChangeArrowheads="1"/>
                </p:cNvSpPr>
                <p:nvPr/>
              </p:nvSpPr>
              <p:spPr bwMode="auto">
                <a:xfrm>
                  <a:off x="3543" y="1311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732" name="Rectangle 831"/>
                <p:cNvSpPr>
                  <a:spLocks noChangeArrowheads="1"/>
                </p:cNvSpPr>
                <p:nvPr/>
              </p:nvSpPr>
              <p:spPr bwMode="auto">
                <a:xfrm>
                  <a:off x="3543" y="1377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733" name="Rectangle 832"/>
                <p:cNvSpPr>
                  <a:spLocks noChangeArrowheads="1"/>
                </p:cNvSpPr>
                <p:nvPr/>
              </p:nvSpPr>
              <p:spPr bwMode="auto">
                <a:xfrm>
                  <a:off x="3543" y="1178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3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734" name="Rectangle 833"/>
                <p:cNvSpPr>
                  <a:spLocks noChangeArrowheads="1"/>
                </p:cNvSpPr>
                <p:nvPr/>
              </p:nvSpPr>
              <p:spPr bwMode="auto">
                <a:xfrm>
                  <a:off x="3543" y="1244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7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735" name="Rectangle 834"/>
                <p:cNvSpPr>
                  <a:spLocks noChangeArrowheads="1"/>
                </p:cNvSpPr>
                <p:nvPr/>
              </p:nvSpPr>
              <p:spPr bwMode="auto">
                <a:xfrm>
                  <a:off x="3543" y="1311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B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736" name="Rectangle 835"/>
                <p:cNvSpPr>
                  <a:spLocks noChangeArrowheads="1"/>
                </p:cNvSpPr>
                <p:nvPr/>
              </p:nvSpPr>
              <p:spPr bwMode="auto">
                <a:xfrm>
                  <a:off x="3543" y="1377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F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737" name="Rectangle 836"/>
                <p:cNvSpPr>
                  <a:spLocks noChangeArrowheads="1"/>
                </p:cNvSpPr>
                <p:nvPr/>
              </p:nvSpPr>
              <p:spPr bwMode="auto">
                <a:xfrm>
                  <a:off x="3672" y="1178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738" name="Rectangle 837"/>
                <p:cNvSpPr>
                  <a:spLocks noChangeArrowheads="1"/>
                </p:cNvSpPr>
                <p:nvPr/>
              </p:nvSpPr>
              <p:spPr bwMode="auto">
                <a:xfrm>
                  <a:off x="3672" y="1244"/>
                  <a:ext cx="67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739" name="Rectangle 838"/>
                <p:cNvSpPr>
                  <a:spLocks noChangeArrowheads="1"/>
                </p:cNvSpPr>
                <p:nvPr/>
              </p:nvSpPr>
              <p:spPr bwMode="auto">
                <a:xfrm>
                  <a:off x="3672" y="1311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740" name="Rectangle 839"/>
                <p:cNvSpPr>
                  <a:spLocks noChangeArrowheads="1"/>
                </p:cNvSpPr>
                <p:nvPr/>
              </p:nvSpPr>
              <p:spPr bwMode="auto">
                <a:xfrm>
                  <a:off x="3672" y="1377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741" name="Rectangle 840"/>
                <p:cNvSpPr>
                  <a:spLocks noChangeArrowheads="1"/>
                </p:cNvSpPr>
                <p:nvPr/>
              </p:nvSpPr>
              <p:spPr bwMode="auto">
                <a:xfrm>
                  <a:off x="3739" y="1178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742" name="Rectangle 841"/>
                <p:cNvSpPr>
                  <a:spLocks noChangeArrowheads="1"/>
                </p:cNvSpPr>
                <p:nvPr/>
              </p:nvSpPr>
              <p:spPr bwMode="auto">
                <a:xfrm>
                  <a:off x="3739" y="1244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743" name="Rectangle 842"/>
                <p:cNvSpPr>
                  <a:spLocks noChangeArrowheads="1"/>
                </p:cNvSpPr>
                <p:nvPr/>
              </p:nvSpPr>
              <p:spPr bwMode="auto">
                <a:xfrm>
                  <a:off x="3739" y="1311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744" name="Rectangle 843"/>
                <p:cNvSpPr>
                  <a:spLocks noChangeArrowheads="1"/>
                </p:cNvSpPr>
                <p:nvPr/>
              </p:nvSpPr>
              <p:spPr bwMode="auto">
                <a:xfrm>
                  <a:off x="3739" y="1377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745" name="Rectangle 844"/>
                <p:cNvSpPr>
                  <a:spLocks noChangeArrowheads="1"/>
                </p:cNvSpPr>
                <p:nvPr/>
              </p:nvSpPr>
              <p:spPr bwMode="auto">
                <a:xfrm>
                  <a:off x="3805" y="1178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746" name="Rectangle 845"/>
                <p:cNvSpPr>
                  <a:spLocks noChangeArrowheads="1"/>
                </p:cNvSpPr>
                <p:nvPr/>
              </p:nvSpPr>
              <p:spPr bwMode="auto">
                <a:xfrm>
                  <a:off x="3805" y="1244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747" name="Rectangle 846"/>
                <p:cNvSpPr>
                  <a:spLocks noChangeArrowheads="1"/>
                </p:cNvSpPr>
                <p:nvPr/>
              </p:nvSpPr>
              <p:spPr bwMode="auto">
                <a:xfrm>
                  <a:off x="3805" y="1311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748" name="Rectangle 847"/>
                <p:cNvSpPr>
                  <a:spLocks noChangeArrowheads="1"/>
                </p:cNvSpPr>
                <p:nvPr/>
              </p:nvSpPr>
              <p:spPr bwMode="auto">
                <a:xfrm>
                  <a:off x="3805" y="1377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749" name="Rectangle 848"/>
                <p:cNvSpPr>
                  <a:spLocks noChangeArrowheads="1"/>
                </p:cNvSpPr>
                <p:nvPr/>
              </p:nvSpPr>
              <p:spPr bwMode="auto">
                <a:xfrm>
                  <a:off x="3606" y="1178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0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750" name="Rectangle 849"/>
                <p:cNvSpPr>
                  <a:spLocks noChangeArrowheads="1"/>
                </p:cNvSpPr>
                <p:nvPr/>
              </p:nvSpPr>
              <p:spPr bwMode="auto">
                <a:xfrm>
                  <a:off x="3606" y="1244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4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751" name="Rectangle 850"/>
                <p:cNvSpPr>
                  <a:spLocks noChangeArrowheads="1"/>
                </p:cNvSpPr>
                <p:nvPr/>
              </p:nvSpPr>
              <p:spPr bwMode="auto">
                <a:xfrm>
                  <a:off x="3606" y="1311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8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752" name="Rectangle 851"/>
                <p:cNvSpPr>
                  <a:spLocks noChangeArrowheads="1"/>
                </p:cNvSpPr>
                <p:nvPr/>
              </p:nvSpPr>
              <p:spPr bwMode="auto">
                <a:xfrm>
                  <a:off x="3606" y="1377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C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753" name="Rectangle 852"/>
                <p:cNvSpPr>
                  <a:spLocks noChangeArrowheads="1"/>
                </p:cNvSpPr>
                <p:nvPr/>
              </p:nvSpPr>
              <p:spPr bwMode="auto">
                <a:xfrm>
                  <a:off x="3672" y="1178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1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754" name="Rectangle 853"/>
                <p:cNvSpPr>
                  <a:spLocks noChangeArrowheads="1"/>
                </p:cNvSpPr>
                <p:nvPr/>
              </p:nvSpPr>
              <p:spPr bwMode="auto">
                <a:xfrm>
                  <a:off x="3672" y="1244"/>
                  <a:ext cx="67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5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755" name="Rectangle 854"/>
                <p:cNvSpPr>
                  <a:spLocks noChangeArrowheads="1"/>
                </p:cNvSpPr>
                <p:nvPr/>
              </p:nvSpPr>
              <p:spPr bwMode="auto">
                <a:xfrm>
                  <a:off x="3672" y="1311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9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756" name="Rectangle 855"/>
                <p:cNvSpPr>
                  <a:spLocks noChangeArrowheads="1"/>
                </p:cNvSpPr>
                <p:nvPr/>
              </p:nvSpPr>
              <p:spPr bwMode="auto">
                <a:xfrm>
                  <a:off x="3672" y="1377"/>
                  <a:ext cx="67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D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757" name="Rectangle 856"/>
                <p:cNvSpPr>
                  <a:spLocks noChangeArrowheads="1"/>
                </p:cNvSpPr>
                <p:nvPr/>
              </p:nvSpPr>
              <p:spPr bwMode="auto">
                <a:xfrm>
                  <a:off x="3739" y="1178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2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758" name="Rectangle 857"/>
                <p:cNvSpPr>
                  <a:spLocks noChangeArrowheads="1"/>
                </p:cNvSpPr>
                <p:nvPr/>
              </p:nvSpPr>
              <p:spPr bwMode="auto">
                <a:xfrm>
                  <a:off x="3739" y="1244"/>
                  <a:ext cx="66" cy="67"/>
                </a:xfrm>
                <a:prstGeom prst="rect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6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759" name="Rectangle 858"/>
                <p:cNvSpPr>
                  <a:spLocks noChangeArrowheads="1"/>
                </p:cNvSpPr>
                <p:nvPr/>
              </p:nvSpPr>
              <p:spPr bwMode="auto">
                <a:xfrm>
                  <a:off x="3739" y="1311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A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760" name="Rectangle 859"/>
                <p:cNvSpPr>
                  <a:spLocks noChangeArrowheads="1"/>
                </p:cNvSpPr>
                <p:nvPr/>
              </p:nvSpPr>
              <p:spPr bwMode="auto">
                <a:xfrm>
                  <a:off x="3739" y="1377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E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761" name="Rectangle 860"/>
                <p:cNvSpPr>
                  <a:spLocks noChangeArrowheads="1"/>
                </p:cNvSpPr>
                <p:nvPr/>
              </p:nvSpPr>
              <p:spPr bwMode="auto">
                <a:xfrm>
                  <a:off x="3805" y="1178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762" name="Rectangle 861"/>
                <p:cNvSpPr>
                  <a:spLocks noChangeArrowheads="1"/>
                </p:cNvSpPr>
                <p:nvPr/>
              </p:nvSpPr>
              <p:spPr bwMode="auto">
                <a:xfrm>
                  <a:off x="3805" y="1244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763" name="Rectangle 862"/>
                <p:cNvSpPr>
                  <a:spLocks noChangeArrowheads="1"/>
                </p:cNvSpPr>
                <p:nvPr/>
              </p:nvSpPr>
              <p:spPr bwMode="auto">
                <a:xfrm>
                  <a:off x="3805" y="1311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764" name="Rectangle 863"/>
                <p:cNvSpPr>
                  <a:spLocks noChangeArrowheads="1"/>
                </p:cNvSpPr>
                <p:nvPr/>
              </p:nvSpPr>
              <p:spPr bwMode="auto">
                <a:xfrm>
                  <a:off x="3805" y="1377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US" smtClea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8765" name="Rectangle 864"/>
                <p:cNvSpPr>
                  <a:spLocks noChangeArrowheads="1"/>
                </p:cNvSpPr>
                <p:nvPr/>
              </p:nvSpPr>
              <p:spPr bwMode="auto">
                <a:xfrm>
                  <a:off x="3805" y="1178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3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766" name="Rectangle 865"/>
                <p:cNvSpPr>
                  <a:spLocks noChangeArrowheads="1"/>
                </p:cNvSpPr>
                <p:nvPr/>
              </p:nvSpPr>
              <p:spPr bwMode="auto">
                <a:xfrm>
                  <a:off x="3805" y="1244"/>
                  <a:ext cx="66" cy="6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7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767" name="Rectangle 866"/>
                <p:cNvSpPr>
                  <a:spLocks noChangeArrowheads="1"/>
                </p:cNvSpPr>
                <p:nvPr/>
              </p:nvSpPr>
              <p:spPr bwMode="auto">
                <a:xfrm>
                  <a:off x="3805" y="1311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B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sp>
              <p:nvSpPr>
                <p:cNvPr id="8768" name="Rectangle 867"/>
                <p:cNvSpPr>
                  <a:spLocks noChangeArrowheads="1"/>
                </p:cNvSpPr>
                <p:nvPr/>
              </p:nvSpPr>
              <p:spPr bwMode="auto">
                <a:xfrm>
                  <a:off x="3805" y="1377"/>
                  <a:ext cx="66" cy="6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altLang="ja-JP" sz="800" smtClean="0">
                      <a:solidFill>
                        <a:srgbClr val="3399FF"/>
                      </a:solidFill>
                      <a:latin typeface="Arial Narrow" charset="0"/>
                      <a:ea typeface="ＭＳ Ｐゴシック" charset="-128"/>
                    </a:rPr>
                    <a:t>F</a:t>
                  </a:r>
                  <a:endParaRPr kumimoji="0" lang="en-US" sz="800" smtClean="0">
                    <a:solidFill>
                      <a:srgbClr val="3399FF"/>
                    </a:solidFill>
                    <a:latin typeface="Arial Narrow" charset="0"/>
                  </a:endParaRPr>
                </a:p>
              </p:txBody>
            </p:sp>
            <p:grpSp>
              <p:nvGrpSpPr>
                <p:cNvPr id="8207" name="Group 868"/>
                <p:cNvGrpSpPr>
                  <a:grpSpLocks/>
                </p:cNvGrpSpPr>
                <p:nvPr/>
              </p:nvGrpSpPr>
              <p:grpSpPr bwMode="auto">
                <a:xfrm>
                  <a:off x="2817" y="914"/>
                  <a:ext cx="1056" cy="532"/>
                  <a:chOff x="1779" y="2614"/>
                  <a:chExt cx="1056" cy="532"/>
                </a:xfrm>
              </p:grpSpPr>
              <p:sp>
                <p:nvSpPr>
                  <p:cNvPr id="8770" name="Rectangle 869"/>
                  <p:cNvSpPr>
                    <a:spLocks noChangeArrowheads="1"/>
                  </p:cNvSpPr>
                  <p:nvPr/>
                </p:nvSpPr>
                <p:spPr bwMode="auto">
                  <a:xfrm>
                    <a:off x="2043" y="2614"/>
                    <a:ext cx="264" cy="263"/>
                  </a:xfrm>
                  <a:prstGeom prst="rect">
                    <a:avLst/>
                  </a:prstGeom>
                  <a:noFill/>
                  <a:ln w="28575">
                    <a:solidFill>
                      <a:srgbClr val="FF33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771" name="Rectangle 870"/>
                  <p:cNvSpPr>
                    <a:spLocks noChangeArrowheads="1"/>
                  </p:cNvSpPr>
                  <p:nvPr/>
                </p:nvSpPr>
                <p:spPr bwMode="auto">
                  <a:xfrm>
                    <a:off x="2043" y="2883"/>
                    <a:ext cx="264" cy="263"/>
                  </a:xfrm>
                  <a:prstGeom prst="rect">
                    <a:avLst/>
                  </a:prstGeom>
                  <a:noFill/>
                  <a:ln w="28575">
                    <a:solidFill>
                      <a:srgbClr val="FF33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772" name="Rectangle 871"/>
                  <p:cNvSpPr>
                    <a:spLocks noChangeArrowheads="1"/>
                  </p:cNvSpPr>
                  <p:nvPr/>
                </p:nvSpPr>
                <p:spPr bwMode="auto">
                  <a:xfrm>
                    <a:off x="2307" y="2614"/>
                    <a:ext cx="264" cy="263"/>
                  </a:xfrm>
                  <a:prstGeom prst="rect">
                    <a:avLst/>
                  </a:prstGeom>
                  <a:noFill/>
                  <a:ln w="28575">
                    <a:solidFill>
                      <a:srgbClr val="FF33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773" name="Rectangle 872"/>
                  <p:cNvSpPr>
                    <a:spLocks noChangeArrowheads="1"/>
                  </p:cNvSpPr>
                  <p:nvPr/>
                </p:nvSpPr>
                <p:spPr bwMode="auto">
                  <a:xfrm>
                    <a:off x="2307" y="2883"/>
                    <a:ext cx="264" cy="263"/>
                  </a:xfrm>
                  <a:prstGeom prst="rect">
                    <a:avLst/>
                  </a:prstGeom>
                  <a:noFill/>
                  <a:ln w="28575">
                    <a:solidFill>
                      <a:srgbClr val="FF33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774" name="Rectangle 873"/>
                  <p:cNvSpPr>
                    <a:spLocks noChangeArrowheads="1"/>
                  </p:cNvSpPr>
                  <p:nvPr/>
                </p:nvSpPr>
                <p:spPr bwMode="auto">
                  <a:xfrm>
                    <a:off x="2571" y="2614"/>
                    <a:ext cx="264" cy="263"/>
                  </a:xfrm>
                  <a:prstGeom prst="rect">
                    <a:avLst/>
                  </a:prstGeom>
                  <a:noFill/>
                  <a:ln w="28575">
                    <a:solidFill>
                      <a:srgbClr val="FF33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775" name="Rectangle 874"/>
                  <p:cNvSpPr>
                    <a:spLocks noChangeArrowheads="1"/>
                  </p:cNvSpPr>
                  <p:nvPr/>
                </p:nvSpPr>
                <p:spPr bwMode="auto">
                  <a:xfrm>
                    <a:off x="1779" y="2883"/>
                    <a:ext cx="264" cy="263"/>
                  </a:xfrm>
                  <a:prstGeom prst="rect">
                    <a:avLst/>
                  </a:prstGeom>
                  <a:noFill/>
                  <a:ln w="28575">
                    <a:solidFill>
                      <a:srgbClr val="FF33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776" name="Rectangle 875"/>
                  <p:cNvSpPr>
                    <a:spLocks noChangeArrowheads="1"/>
                  </p:cNvSpPr>
                  <p:nvPr/>
                </p:nvSpPr>
                <p:spPr bwMode="auto">
                  <a:xfrm>
                    <a:off x="2571" y="2883"/>
                    <a:ext cx="264" cy="263"/>
                  </a:xfrm>
                  <a:prstGeom prst="rect">
                    <a:avLst/>
                  </a:prstGeom>
                  <a:noFill/>
                  <a:ln w="28575">
                    <a:solidFill>
                      <a:srgbClr val="FF33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777" name="Rectangle 876"/>
                  <p:cNvSpPr>
                    <a:spLocks noChangeArrowheads="1"/>
                  </p:cNvSpPr>
                  <p:nvPr/>
                </p:nvSpPr>
                <p:spPr bwMode="auto">
                  <a:xfrm>
                    <a:off x="1779" y="2614"/>
                    <a:ext cx="264" cy="263"/>
                  </a:xfrm>
                  <a:prstGeom prst="rect">
                    <a:avLst/>
                  </a:prstGeom>
                  <a:noFill/>
                  <a:ln w="28575">
                    <a:solidFill>
                      <a:srgbClr val="FF33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mtClean="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</p:grpSp>
          </p:grpSp>
        </p:grpSp>
        <p:sp>
          <p:nvSpPr>
            <p:cNvPr id="8252" name="Line 877"/>
            <p:cNvSpPr>
              <a:spLocks noChangeShapeType="1"/>
            </p:cNvSpPr>
            <p:nvPr/>
          </p:nvSpPr>
          <p:spPr bwMode="auto">
            <a:xfrm flipH="1">
              <a:off x="4522" y="847"/>
              <a:ext cx="0" cy="2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5463" name="Rectangle 887"/>
          <p:cNvSpPr>
            <a:spLocks noChangeArrowheads="1"/>
          </p:cNvSpPr>
          <p:nvPr/>
        </p:nvSpPr>
        <p:spPr bwMode="auto">
          <a:xfrm>
            <a:off x="539552" y="228600"/>
            <a:ext cx="247119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4400" dirty="0">
                <a:solidFill>
                  <a:srgbClr val="FDE74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Celestial Selector</a:t>
            </a:r>
          </a:p>
        </p:txBody>
      </p:sp>
      <p:sp>
        <p:nvSpPr>
          <p:cNvPr id="884" name="テキスト ボックス 883"/>
          <p:cNvSpPr txBox="1"/>
          <p:nvPr/>
        </p:nvSpPr>
        <p:spPr>
          <a:xfrm>
            <a:off x="179512" y="6239053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Murray, </a:t>
            </a:r>
            <a:r>
              <a:rPr kumimoji="1" lang="en-US" altLang="ja-JP" dirty="0" err="1" smtClean="0">
                <a:latin typeface="Arial" pitchFamily="34" charset="0"/>
                <a:cs typeface="Arial" pitchFamily="34" charset="0"/>
              </a:rPr>
              <a:t>Allington</a:t>
            </a:r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-Smith (2009) </a:t>
            </a:r>
            <a:br>
              <a:rPr kumimoji="1" lang="en-US" altLang="ja-JP" dirty="0" smtClean="0">
                <a:latin typeface="Arial" pitchFamily="34" charset="0"/>
                <a:cs typeface="Arial" pitchFamily="34" charset="0"/>
              </a:rPr>
            </a:br>
            <a:r>
              <a:rPr kumimoji="1" lang="en-US" altLang="ja-JP" dirty="0" err="1" smtClean="0">
                <a:latin typeface="Arial" pitchFamily="34" charset="0"/>
                <a:cs typeface="Arial" pitchFamily="34" charset="0"/>
              </a:rPr>
              <a:t>Poppett</a:t>
            </a:r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, </a:t>
            </a:r>
            <a:r>
              <a:rPr kumimoji="1" lang="en-US" altLang="ja-JP" dirty="0" err="1" smtClean="0">
                <a:latin typeface="Arial" pitchFamily="34" charset="0"/>
                <a:cs typeface="Arial" pitchFamily="34" charset="0"/>
              </a:rPr>
              <a:t>Allington</a:t>
            </a:r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-Smith, Murray (2010)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テキスト ボックス 290"/>
          <p:cNvSpPr txBox="1"/>
          <p:nvPr/>
        </p:nvSpPr>
        <p:spPr>
          <a:xfrm>
            <a:off x="251520" y="1124744"/>
            <a:ext cx="69847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ja-JP" altLang="en-US" sz="24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400" u="sng" dirty="0" smtClean="0">
                <a:latin typeface="Arial" pitchFamily="34" charset="0"/>
                <a:cs typeface="Arial" pitchFamily="34" charset="0"/>
              </a:rPr>
              <a:t>Focal plane array of </a:t>
            </a:r>
            <a:r>
              <a:rPr lang="en-US" altLang="ja-JP" sz="2400" u="sng" dirty="0" err="1" smtClean="0">
                <a:latin typeface="Arial" pitchFamily="34" charset="0"/>
                <a:cs typeface="Arial" pitchFamily="34" charset="0"/>
              </a:rPr>
              <a:t>spaxels</a:t>
            </a:r>
            <a:r>
              <a:rPr lang="en-US" altLang="ja-JP" sz="2400" u="sng" dirty="0" smtClean="0">
                <a:latin typeface="Arial" pitchFamily="34" charset="0"/>
                <a:cs typeface="Arial" pitchFamily="34" charset="0"/>
              </a:rPr>
              <a:t> &amp; primary feed</a:t>
            </a:r>
            <a:r>
              <a:rPr lang="en-US" altLang="ja-JP" sz="2400" u="sng" dirty="0">
                <a:latin typeface="Arial" pitchFamily="34" charset="0"/>
                <a:cs typeface="Arial" pitchFamily="34" charset="0"/>
              </a:rPr>
              <a:t/>
            </a:r>
            <a:br>
              <a:rPr lang="en-US" altLang="ja-JP" sz="2400" u="sng" dirty="0">
                <a:latin typeface="Arial" pitchFamily="34" charset="0"/>
                <a:cs typeface="Arial" pitchFamily="34" charset="0"/>
              </a:rPr>
            </a:br>
            <a:r>
              <a:rPr lang="en-US" altLang="ja-JP" sz="2400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altLang="ja-JP" sz="2400" u="sng" dirty="0" smtClean="0">
                <a:latin typeface="Arial" pitchFamily="34" charset="0"/>
                <a:cs typeface="Arial" pitchFamily="34" charset="0"/>
              </a:rPr>
            </a:br>
            <a:r>
              <a:rPr lang="en-US" altLang="ja-JP" sz="2400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altLang="ja-JP" sz="2400" u="sng" dirty="0" smtClean="0">
                <a:latin typeface="Arial" pitchFamily="34" charset="0"/>
                <a:cs typeface="Arial" pitchFamily="34" charset="0"/>
              </a:rPr>
            </a:br>
            <a:endParaRPr lang="en-US" altLang="ja-JP" sz="2400" u="sng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altLang="ja-JP" sz="2400" u="sng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altLang="ja-JP" sz="2400" u="sng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ja-JP" sz="2400" u="sng" dirty="0" smtClean="0">
                <a:latin typeface="Arial" pitchFamily="34" charset="0"/>
                <a:cs typeface="Arial" pitchFamily="34" charset="0"/>
              </a:rPr>
              <a:t> Switcher</a:t>
            </a:r>
            <a:br>
              <a:rPr lang="en-US" altLang="ja-JP" sz="2400" u="sng" dirty="0" smtClean="0">
                <a:latin typeface="Arial" pitchFamily="34" charset="0"/>
                <a:cs typeface="Arial" pitchFamily="34" charset="0"/>
              </a:rPr>
            </a:br>
            <a:r>
              <a:rPr lang="en-US" altLang="ja-JP" sz="2400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altLang="ja-JP" sz="2400" u="sng" dirty="0" smtClean="0">
                <a:latin typeface="Arial" pitchFamily="34" charset="0"/>
                <a:cs typeface="Arial" pitchFamily="34" charset="0"/>
              </a:rPr>
            </a:br>
            <a:r>
              <a:rPr lang="en-US" altLang="ja-JP" sz="2400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altLang="ja-JP" sz="2400" u="sng" dirty="0" smtClean="0">
                <a:latin typeface="Arial" pitchFamily="34" charset="0"/>
                <a:cs typeface="Arial" pitchFamily="34" charset="0"/>
              </a:rPr>
            </a:br>
            <a:r>
              <a:rPr lang="en-US" altLang="ja-JP" sz="2400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altLang="ja-JP" sz="2400" u="sng" dirty="0" smtClean="0">
                <a:latin typeface="Arial" pitchFamily="34" charset="0"/>
                <a:cs typeface="Arial" pitchFamily="34" charset="0"/>
              </a:rPr>
            </a:br>
            <a:endParaRPr lang="en-US" altLang="ja-JP" sz="2400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Components </a:t>
            </a:r>
            <a:endParaRPr kumimoji="1" lang="ja-JP" alt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5576" y="1628800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 focal plane is covered by a micro-lens array with a </a:t>
            </a:r>
            <a:r>
              <a:rPr lang="en-US" altLang="ja-JP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high</a:t>
            </a:r>
            <a:br>
              <a:rPr lang="en-US" altLang="ja-JP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ja-JP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ja-JP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filling factor. 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Fiber bundles (input fibers) can provide fiber </a:t>
            </a:r>
            <a:r>
              <a:rPr lang="en-US" altLang="ja-JP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connectors</a:t>
            </a:r>
            <a:br>
              <a:rPr lang="en-US" altLang="ja-JP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ja-JP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ja-JP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remote from the actual focal plane.</a:t>
            </a:r>
            <a:endParaRPr kumimoji="1" lang="ja-JP" altLang="en-US" sz="24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5576" y="3933056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i="1" dirty="0" smtClean="0"/>
              <a:t>N(input fibers) &gt;&gt; N(output fibers)</a:t>
            </a:r>
            <a:endParaRPr kumimoji="1" lang="ja-JP" altLang="en-US" sz="2400" i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15616" y="4293096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i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altLang="ja-JP" sz="2400" i="1" dirty="0" smtClean="0">
                <a:solidFill>
                  <a:srgbClr val="FF0000"/>
                </a:solidFill>
              </a:rPr>
              <a:t>“Down-selection” of output fibers routed to spectrographs. </a:t>
            </a:r>
            <a:endParaRPr kumimoji="1" lang="ja-JP" altLang="en-US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elestial selector">
  <a:themeElements>
    <a:clrScheme name="celestial selector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celestial selector">
      <a:majorFont>
        <a:latin typeface="Lucida Sans"/>
        <a:ea typeface=""/>
        <a:cs typeface="Arial"/>
      </a:majorFont>
      <a:minorFont>
        <a:latin typeface="Lucida San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elestial selector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lestial selector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lestial selector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lestial selector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lestial selector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lestial selector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lestial selector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lestial selector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lestial selector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elestial selector">
  <a:themeElements>
    <a:clrScheme name="celestial selector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celestial selector">
      <a:majorFont>
        <a:latin typeface="Lucida Sans"/>
        <a:ea typeface=""/>
        <a:cs typeface="Arial"/>
      </a:majorFont>
      <a:minorFont>
        <a:latin typeface="Lucida San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elestial selector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lestial selector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lestial selector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lestial selector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lestial selector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lestial selector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lestial selector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lestial selector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lestial selector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celestial selector">
  <a:themeElements>
    <a:clrScheme name="celestial selector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celestial selector">
      <a:majorFont>
        <a:latin typeface="Lucida Sans"/>
        <a:ea typeface=""/>
        <a:cs typeface="Arial"/>
      </a:majorFont>
      <a:minorFont>
        <a:latin typeface="Lucida San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elestial selector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lestial selector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lestial selector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lestial selector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lestial selector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lestial selector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lestial selector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lestial selector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lestial selector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1974</TotalTime>
  <Words>1360</Words>
  <Application>Microsoft Office PowerPoint</Application>
  <PresentationFormat>画面に合わせる (4:3)</PresentationFormat>
  <Paragraphs>459</Paragraphs>
  <Slides>20</Slides>
  <Notes>20</Notes>
  <HiddenSlides>3</HiddenSlides>
  <MMClips>0</MMClips>
  <ScaleCrop>false</ScaleCrop>
  <HeadingPairs>
    <vt:vector size="4" baseType="variant">
      <vt:variant>
        <vt:lpstr>テーマ</vt:lpstr>
      </vt:variant>
      <vt:variant>
        <vt:i4>8</vt:i4>
      </vt:variant>
      <vt:variant>
        <vt:lpstr>スライド タイトル</vt:lpstr>
      </vt:variant>
      <vt:variant>
        <vt:i4>20</vt:i4>
      </vt:variant>
    </vt:vector>
  </HeadingPairs>
  <TitlesOfParts>
    <vt:vector size="28" baseType="lpstr">
      <vt:lpstr>Office テーマ</vt:lpstr>
      <vt:lpstr>デザインの設定</vt:lpstr>
      <vt:lpstr>celestial selector</vt:lpstr>
      <vt:lpstr>Default Design</vt:lpstr>
      <vt:lpstr>1_celestial selector</vt:lpstr>
      <vt:lpstr>1_Office テーマ</vt:lpstr>
      <vt:lpstr>2_celestial selector</vt:lpstr>
      <vt:lpstr>1_Default Design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Fibre optical switches</vt:lpstr>
      <vt:lpstr>Free-space optical switches</vt:lpstr>
      <vt:lpstr>スライド 12</vt:lpstr>
      <vt:lpstr>An alternative with less fiber interconnections</vt:lpstr>
      <vt:lpstr>Remapping spaxels</vt:lpstr>
      <vt:lpstr>Remapping spaxels</vt:lpstr>
      <vt:lpstr>Power of incoherent remapping</vt:lpstr>
      <vt:lpstr>スライド 17</vt:lpstr>
      <vt:lpstr>スライド 18</vt:lpstr>
      <vt:lpstr>スライド 19</vt:lpstr>
      <vt:lpstr>スライド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Naoyuki Tamura</dc:creator>
  <cp:lastModifiedBy>Naoyuki Tamura</cp:lastModifiedBy>
  <cp:revision>124</cp:revision>
  <dcterms:created xsi:type="dcterms:W3CDTF">2010-08-05T19:02:23Z</dcterms:created>
  <dcterms:modified xsi:type="dcterms:W3CDTF">2011-01-18T01:30:31Z</dcterms:modified>
</cp:coreProperties>
</file>