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61" r:id="rId4"/>
    <p:sldId id="257" r:id="rId5"/>
    <p:sldId id="259" r:id="rId6"/>
    <p:sldId id="258" r:id="rId7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81" autoAdjust="0"/>
    <p:restoredTop sz="99277" autoAdjust="0"/>
  </p:normalViewPr>
  <p:slideViewPr>
    <p:cSldViewPr>
      <p:cViewPr varScale="1">
        <p:scale>
          <a:sx n="122" d="100"/>
          <a:sy n="122" d="100"/>
        </p:scale>
        <p:origin x="-70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2010/9/10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2010/9/10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2010/9/10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2010/9/10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2010/9/10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2010/9/10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2010/9/10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2010/9/10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2010/9/10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2010/9/10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ED720-0104-4369-84BC-D37694168613}" type="datetimeFigureOut">
              <a:rPr kumimoji="1" lang="ja-JP" altLang="en-US" smtClean="0"/>
              <a:pPr/>
              <a:t>2010/9/10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ED720-0104-4369-84BC-D37694168613}" type="datetimeFigureOut">
              <a:rPr kumimoji="1" lang="ja-JP" altLang="en-US" smtClean="0"/>
              <a:pPr/>
              <a:t>2010/9/10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0" y="1142984"/>
            <a:ext cx="8996950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議論</a:t>
            </a:r>
            <a:endParaRPr kumimoji="1" lang="en-US" altLang="ja-JP" sz="3200" dirty="0" smtClean="0"/>
          </a:p>
          <a:p>
            <a:endParaRPr lang="en-US" altLang="ja-JP" sz="3200" dirty="0" smtClean="0"/>
          </a:p>
          <a:p>
            <a:r>
              <a:rPr lang="ja-JP" altLang="en-US" sz="3200" dirty="0" smtClean="0"/>
              <a:t>● すばる観測装置としての </a:t>
            </a:r>
            <a:r>
              <a:rPr lang="en-US" altLang="ja-JP" sz="3200" dirty="0" smtClean="0"/>
              <a:t>PFS</a:t>
            </a:r>
          </a:p>
          <a:p>
            <a:endParaRPr lang="en-US" altLang="ja-JP" sz="3200" dirty="0" smtClean="0"/>
          </a:p>
          <a:p>
            <a:r>
              <a:rPr lang="ja-JP" altLang="en-US" sz="3200" dirty="0" smtClean="0"/>
              <a:t>●戦略装置／共同利用装置としての</a:t>
            </a:r>
            <a:r>
              <a:rPr lang="en-US" altLang="ja-JP" sz="3200" dirty="0" smtClean="0"/>
              <a:t>PFS </a:t>
            </a:r>
            <a:r>
              <a:rPr lang="ja-JP" altLang="en-US" sz="3200" dirty="0" smtClean="0"/>
              <a:t>の意義</a:t>
            </a:r>
            <a:endParaRPr lang="en-US" altLang="ja-JP" sz="3200" dirty="0" smtClean="0"/>
          </a:p>
          <a:p>
            <a:endParaRPr lang="en-US" altLang="ja-JP" sz="3200" dirty="0" smtClean="0"/>
          </a:p>
          <a:p>
            <a:r>
              <a:rPr lang="ja-JP" altLang="en-US" sz="3200" dirty="0" smtClean="0"/>
              <a:t>● </a:t>
            </a:r>
            <a:r>
              <a:rPr lang="en-US" altLang="ja-JP" sz="3200" dirty="0" smtClean="0"/>
              <a:t>PFS </a:t>
            </a:r>
            <a:r>
              <a:rPr lang="ja-JP" altLang="en-US" sz="3200" dirty="0" smtClean="0"/>
              <a:t>の現在の仕様 </a:t>
            </a:r>
            <a:r>
              <a:rPr lang="en-US" altLang="ja-JP" sz="3200" dirty="0" smtClean="0"/>
              <a:t>(</a:t>
            </a:r>
            <a:r>
              <a:rPr lang="ja-JP" altLang="en-US" sz="3200" dirty="0" smtClean="0"/>
              <a:t>現在の仕様案、必須な</a:t>
            </a:r>
            <a:r>
              <a:rPr lang="ja-JP" altLang="en-US" sz="3200" dirty="0" smtClean="0"/>
              <a:t>機能</a:t>
            </a:r>
            <a:endParaRPr lang="en-US" altLang="ja-JP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571472" y="214290"/>
            <a:ext cx="360361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000" dirty="0" err="1" smtClean="0"/>
              <a:t>SuMiRe</a:t>
            </a:r>
            <a:r>
              <a:rPr kumimoji="1" lang="en-US" altLang="ja-JP" sz="4000" dirty="0" smtClean="0"/>
              <a:t> PFS </a:t>
            </a:r>
            <a:r>
              <a:rPr lang="en-US" altLang="ja-JP" dirty="0" smtClean="0"/>
              <a:t> </a:t>
            </a:r>
            <a:r>
              <a:rPr lang="ja-JP" altLang="en-US" sz="3200" dirty="0" smtClean="0"/>
              <a:t>議論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34924" y="1000108"/>
            <a:ext cx="8209042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800" dirty="0" smtClean="0"/>
              <a:t>●　すばる観測装置（戦略枠＋共同利用）としての</a:t>
            </a:r>
            <a:r>
              <a:rPr lang="en-US" altLang="ja-JP" sz="2800" dirty="0" smtClean="0"/>
              <a:t>PFS</a:t>
            </a:r>
          </a:p>
          <a:p>
            <a:endParaRPr lang="en-US" altLang="ja-JP" sz="2800" dirty="0" smtClean="0"/>
          </a:p>
          <a:p>
            <a:r>
              <a:rPr lang="ja-JP" altLang="en-US" sz="2800" dirty="0" smtClean="0"/>
              <a:t>●　戦略装置としての </a:t>
            </a:r>
            <a:r>
              <a:rPr lang="en-US" altLang="ja-JP" sz="2800" dirty="0" smtClean="0"/>
              <a:t>PFS </a:t>
            </a:r>
            <a:r>
              <a:rPr lang="ja-JP" altLang="en-US" sz="2800" dirty="0" smtClean="0"/>
              <a:t>　</a:t>
            </a:r>
            <a:r>
              <a:rPr lang="en-US" altLang="ja-JP" sz="2800" dirty="0" smtClean="0"/>
              <a:t>(</a:t>
            </a:r>
            <a:r>
              <a:rPr lang="en-US" altLang="ja-JP" sz="2800" dirty="0" err="1" smtClean="0"/>
              <a:t>SuMiRe</a:t>
            </a:r>
            <a:r>
              <a:rPr lang="en-US" altLang="ja-JP" sz="2800" dirty="0" smtClean="0"/>
              <a:t> </a:t>
            </a:r>
            <a:r>
              <a:rPr lang="ja-JP" altLang="en-US" sz="2800" dirty="0" smtClean="0"/>
              <a:t>提案）　　</a:t>
            </a:r>
            <a:endParaRPr lang="en-US" altLang="ja-JP" sz="2800" dirty="0" smtClean="0"/>
          </a:p>
          <a:p>
            <a:endParaRPr lang="en-US" altLang="ja-JP" sz="2800" dirty="0" smtClean="0"/>
          </a:p>
          <a:p>
            <a:r>
              <a:rPr lang="ja-JP" altLang="en-US" sz="2800" dirty="0" smtClean="0"/>
              <a:t>　　共同利用装置としての必要な機能</a:t>
            </a:r>
            <a:endParaRPr lang="en-US" altLang="ja-JP" sz="2800" dirty="0" smtClean="0"/>
          </a:p>
          <a:p>
            <a:r>
              <a:rPr lang="ja-JP" altLang="en-US" sz="2800" dirty="0" smtClean="0"/>
              <a:t>　　共同利用と戦略枠</a:t>
            </a:r>
            <a:endParaRPr lang="en-US" altLang="ja-JP" sz="2800" dirty="0" smtClean="0"/>
          </a:p>
          <a:p>
            <a:endParaRPr kumimoji="1" lang="en-US" altLang="ja-JP" sz="2800" dirty="0" smtClean="0"/>
          </a:p>
          <a:p>
            <a:r>
              <a:rPr lang="ja-JP" altLang="en-US" sz="2800" dirty="0" smtClean="0"/>
              <a:t>　　共同利用時間へのしわ寄せ</a:t>
            </a:r>
            <a:endParaRPr lang="en-US" altLang="ja-JP" sz="2800" dirty="0" smtClean="0"/>
          </a:p>
          <a:p>
            <a:r>
              <a:rPr lang="ja-JP" altLang="en-US" sz="2800" dirty="0" smtClean="0"/>
              <a:t>　　戦略枠の戦略的運用</a:t>
            </a:r>
            <a:endParaRPr lang="en-US" altLang="ja-JP" sz="2800" dirty="0" smtClean="0"/>
          </a:p>
          <a:p>
            <a:endParaRPr kumimoji="1" lang="en-US" altLang="ja-JP" sz="2800" dirty="0" smtClean="0"/>
          </a:p>
          <a:p>
            <a:r>
              <a:rPr lang="ja-JP" altLang="en-US" sz="2800" dirty="0" smtClean="0"/>
              <a:t>●　装置仕様の検証</a:t>
            </a:r>
            <a:endParaRPr lang="en-US" altLang="ja-JP" sz="2800" dirty="0" smtClean="0"/>
          </a:p>
          <a:p>
            <a:endParaRPr kumimoji="1" lang="en-US" altLang="ja-JP" sz="2800" dirty="0" smtClean="0"/>
          </a:p>
          <a:p>
            <a:r>
              <a:rPr lang="ja-JP" altLang="en-US" sz="2800" dirty="0" smtClean="0"/>
              <a:t>●　人材、運用サポート</a:t>
            </a:r>
            <a:endParaRPr kumimoji="1" lang="en-US" altLang="ja-JP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428596" y="1214422"/>
            <a:ext cx="7456657" cy="36625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000" dirty="0" smtClean="0"/>
              <a:t>PFS </a:t>
            </a:r>
            <a:r>
              <a:rPr kumimoji="1" lang="ja-JP" altLang="en-US" sz="4000" dirty="0" smtClean="0"/>
              <a:t>で広がるすばるのサイエンス</a:t>
            </a:r>
            <a:endParaRPr kumimoji="1" lang="en-US" altLang="ja-JP" sz="4000" dirty="0" smtClean="0"/>
          </a:p>
          <a:p>
            <a:endParaRPr lang="en-US" altLang="ja-JP" sz="4000" dirty="0" smtClean="0"/>
          </a:p>
          <a:p>
            <a:r>
              <a:rPr kumimoji="1" lang="ja-JP" altLang="en-US" sz="4000" dirty="0" smtClean="0"/>
              <a:t>● 現在の</a:t>
            </a:r>
            <a:r>
              <a:rPr kumimoji="1" lang="en-US" altLang="ja-JP" sz="4000" dirty="0" smtClean="0"/>
              <a:t>PFS </a:t>
            </a:r>
            <a:r>
              <a:rPr kumimoji="1" lang="ja-JP" altLang="en-US" sz="4000" dirty="0" smtClean="0"/>
              <a:t>提案仕様</a:t>
            </a:r>
            <a:endParaRPr kumimoji="1" lang="en-US" altLang="ja-JP" sz="4000" dirty="0" smtClean="0"/>
          </a:p>
          <a:p>
            <a:r>
              <a:rPr lang="ja-JP" altLang="en-US" sz="4000" dirty="0" smtClean="0"/>
              <a:t>● </a:t>
            </a:r>
            <a:r>
              <a:rPr lang="en-US" altLang="ja-JP" sz="4000" dirty="0" smtClean="0"/>
              <a:t>PFS </a:t>
            </a:r>
            <a:r>
              <a:rPr lang="ja-JP" altLang="en-US" sz="4000" dirty="0" smtClean="0"/>
              <a:t>提案仕様からの発展・拡張</a:t>
            </a:r>
            <a:endParaRPr lang="en-US" altLang="ja-JP" sz="4000" dirty="0" smtClean="0"/>
          </a:p>
          <a:p>
            <a:r>
              <a:rPr lang="ja-JP" altLang="en-US" sz="4000" dirty="0" smtClean="0"/>
              <a:t>　　</a:t>
            </a:r>
            <a:endParaRPr lang="en-US" altLang="ja-JP" sz="4000" dirty="0" smtClean="0"/>
          </a:p>
          <a:p>
            <a:endParaRPr kumimoji="1" lang="en-US" altLang="ja-JP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57158" y="214290"/>
            <a:ext cx="304371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800" dirty="0" smtClean="0"/>
              <a:t>PFS </a:t>
            </a:r>
            <a:r>
              <a:rPr kumimoji="1" lang="ja-JP" altLang="en-US" sz="4800" dirty="0" smtClean="0"/>
              <a:t>の仕様</a:t>
            </a:r>
            <a:endParaRPr kumimoji="1" lang="ja-JP" altLang="en-US" sz="4800" dirty="0"/>
          </a:p>
        </p:txBody>
      </p:sp>
      <p:graphicFrame>
        <p:nvGraphicFramePr>
          <p:cNvPr id="3" name="表 2"/>
          <p:cNvGraphicFramePr>
            <a:graphicFrameLocks noGrp="1"/>
          </p:cNvGraphicFramePr>
          <p:nvPr/>
        </p:nvGraphicFramePr>
        <p:xfrm>
          <a:off x="142876" y="1165452"/>
          <a:ext cx="8858280" cy="55354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29024"/>
                <a:gridCol w="2714644"/>
                <a:gridCol w="2714612"/>
              </a:tblGrid>
              <a:tr h="572047"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仕様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err="1" smtClean="0"/>
                        <a:t>SuMiRe</a:t>
                      </a:r>
                      <a:r>
                        <a:rPr kumimoji="1" lang="en-US" altLang="ja-JP" sz="2400" dirty="0" smtClean="0"/>
                        <a:t> </a:t>
                      </a:r>
                      <a:r>
                        <a:rPr kumimoji="1" lang="ja-JP" altLang="en-US" sz="2400" dirty="0" smtClean="0"/>
                        <a:t>案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議論、提言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572047"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ファイバ径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1.2 </a:t>
                      </a:r>
                      <a:r>
                        <a:rPr kumimoji="1" lang="en-US" altLang="ja-JP" sz="2400" dirty="0" err="1" smtClean="0"/>
                        <a:t>arcsecφ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点源、遠方銀河は</a:t>
                      </a:r>
                      <a:r>
                        <a:rPr kumimoji="1" lang="en-US" altLang="ja-JP" sz="1400" dirty="0" smtClean="0"/>
                        <a:t>1.0”φ</a:t>
                      </a:r>
                      <a:r>
                        <a:rPr kumimoji="1" lang="ja-JP" altLang="en-US" sz="1400" dirty="0" smtClean="0"/>
                        <a:t>が最適？</a:t>
                      </a:r>
                      <a:endParaRPr kumimoji="1" lang="en-US" altLang="ja-JP" sz="1400" dirty="0" smtClean="0"/>
                    </a:p>
                    <a:p>
                      <a:r>
                        <a:rPr kumimoji="1" lang="ja-JP" altLang="en-US" sz="1400" dirty="0" smtClean="0"/>
                        <a:t>定量的な評価 </a:t>
                      </a:r>
                      <a:r>
                        <a:rPr kumimoji="1" lang="en-US" altLang="ja-JP" sz="1400" dirty="0" smtClean="0"/>
                        <a:t>(A/I)</a:t>
                      </a:r>
                      <a:r>
                        <a:rPr kumimoji="1" lang="ja-JP" altLang="en-US" sz="1400" dirty="0" smtClean="0"/>
                        <a:t>　</a:t>
                      </a:r>
                      <a:endParaRPr kumimoji="1" lang="en-US" altLang="ja-JP" sz="1400" dirty="0" smtClean="0"/>
                    </a:p>
                  </a:txBody>
                  <a:tcPr/>
                </a:tc>
              </a:tr>
              <a:tr h="572047"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視野・ファイバ数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2400</a:t>
                      </a:r>
                      <a:r>
                        <a:rPr kumimoji="1" lang="ja-JP" altLang="en-US" sz="2400" dirty="0" smtClean="0"/>
                        <a:t>本 </a:t>
                      </a:r>
                      <a:r>
                        <a:rPr kumimoji="1" lang="en-US" altLang="ja-JP" sz="2400" dirty="0" smtClean="0"/>
                        <a:t>in</a:t>
                      </a:r>
                      <a:r>
                        <a:rPr kumimoji="1" lang="en-US" altLang="ja-JP" sz="2400" baseline="0" dirty="0" smtClean="0"/>
                        <a:t> </a:t>
                      </a:r>
                      <a:r>
                        <a:rPr kumimoji="1" lang="en-US" altLang="ja-JP" sz="2400" dirty="0" smtClean="0"/>
                        <a:t> 1.5degφ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ファイバ間隔の最小値は？ </a:t>
                      </a:r>
                      <a:r>
                        <a:rPr kumimoji="1" lang="en-US" altLang="ja-JP" sz="1400" dirty="0" smtClean="0"/>
                        <a:t>(A/I)</a:t>
                      </a:r>
                    </a:p>
                    <a:p>
                      <a:endParaRPr kumimoji="1" lang="en-US" altLang="ja-JP" sz="1400" baseline="0" dirty="0" smtClean="0"/>
                    </a:p>
                  </a:txBody>
                  <a:tcPr/>
                </a:tc>
              </a:tr>
              <a:tr h="572047"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波長分解能・分散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R=3000 @850nm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&gt;5000 </a:t>
                      </a:r>
                      <a:r>
                        <a:rPr kumimoji="1" lang="ja-JP" altLang="en-US" sz="1400" dirty="0" smtClean="0"/>
                        <a:t>（恒星分光）</a:t>
                      </a:r>
                      <a:endParaRPr kumimoji="1" lang="en-US" altLang="ja-JP" sz="1400" dirty="0" smtClean="0"/>
                    </a:p>
                    <a:p>
                      <a:r>
                        <a:rPr kumimoji="1" lang="en-US" altLang="ja-JP" sz="1400" dirty="0" smtClean="0"/>
                        <a:t> ~200</a:t>
                      </a:r>
                      <a:r>
                        <a:rPr kumimoji="1" lang="ja-JP" altLang="en-US" sz="1400" dirty="0" smtClean="0"/>
                        <a:t>本程度のファイバ</a:t>
                      </a:r>
                      <a:endParaRPr kumimoji="1" lang="en-US" altLang="ja-JP" sz="1400" dirty="0" smtClean="0"/>
                    </a:p>
                    <a:p>
                      <a:r>
                        <a:rPr kumimoji="1" lang="en-US" altLang="ja-JP" sz="1400" dirty="0" smtClean="0"/>
                        <a:t>   high-resolution R~40000</a:t>
                      </a:r>
                      <a:endParaRPr kumimoji="1" lang="ja-JP" altLang="en-US" sz="1400" dirty="0"/>
                    </a:p>
                  </a:txBody>
                  <a:tcPr/>
                </a:tc>
              </a:tr>
              <a:tr h="925438"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波長範囲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600-1000 nm</a:t>
                      </a:r>
                    </a:p>
                    <a:p>
                      <a:r>
                        <a:rPr kumimoji="1" lang="en-US" altLang="ja-JP" sz="2400" dirty="0" smtClean="0"/>
                        <a:t>392-600nm?</a:t>
                      </a:r>
                    </a:p>
                    <a:p>
                      <a:r>
                        <a:rPr kumimoji="1" lang="en-US" altLang="ja-JP" sz="2400" baseline="0" dirty="0" smtClean="0"/>
                        <a:t> 1-1.3um?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370-600 nm </a:t>
                      </a:r>
                      <a:r>
                        <a:rPr kumimoji="1" lang="ja-JP" altLang="en-US" sz="1400" dirty="0" smtClean="0"/>
                        <a:t>は重要 </a:t>
                      </a:r>
                      <a:r>
                        <a:rPr kumimoji="1" lang="en-US" altLang="ja-JP" sz="1400" dirty="0" smtClean="0"/>
                        <a:t>(galaxy evolution)</a:t>
                      </a:r>
                    </a:p>
                    <a:p>
                      <a:r>
                        <a:rPr kumimoji="1" lang="en-US" altLang="ja-JP" sz="1400" dirty="0" smtClean="0"/>
                        <a:t>HSC </a:t>
                      </a:r>
                      <a:r>
                        <a:rPr kumimoji="1" lang="ja-JP" altLang="en-US" sz="1400" dirty="0" smtClean="0"/>
                        <a:t>にあわせ </a:t>
                      </a:r>
                      <a:r>
                        <a:rPr kumimoji="1" lang="en-US" altLang="ja-JP" sz="1400" dirty="0" smtClean="0"/>
                        <a:t>1050nm</a:t>
                      </a:r>
                      <a:r>
                        <a:rPr kumimoji="1" lang="ja-JP" altLang="en-US" sz="1400" dirty="0" err="1" smtClean="0"/>
                        <a:t>まで</a:t>
                      </a:r>
                      <a:r>
                        <a:rPr kumimoji="1" lang="ja-JP" altLang="en-US" sz="1400" dirty="0" smtClean="0"/>
                        <a:t>確保</a:t>
                      </a:r>
                      <a:endParaRPr kumimoji="1" lang="en-US" altLang="ja-JP" sz="1400" dirty="0" smtClean="0"/>
                    </a:p>
                    <a:p>
                      <a:r>
                        <a:rPr kumimoji="1" lang="en-US" altLang="ja-JP" sz="1400" dirty="0" smtClean="0"/>
                        <a:t>Blue Channel </a:t>
                      </a:r>
                      <a:r>
                        <a:rPr kumimoji="1" lang="ja-JP" altLang="en-US" sz="1400" dirty="0" smtClean="0"/>
                        <a:t>が重要（恒星分光）</a:t>
                      </a:r>
                      <a:endParaRPr kumimoji="1" lang="en-US" altLang="ja-JP" sz="1400" dirty="0" smtClean="0"/>
                    </a:p>
                    <a:p>
                      <a:r>
                        <a:rPr kumimoji="1" lang="en-US" altLang="ja-JP" sz="1400" dirty="0" smtClean="0"/>
                        <a:t>360nm </a:t>
                      </a:r>
                      <a:r>
                        <a:rPr kumimoji="1" lang="ja-JP" altLang="en-US" sz="1400" dirty="0" smtClean="0"/>
                        <a:t>まで </a:t>
                      </a:r>
                      <a:r>
                        <a:rPr kumimoji="1" lang="ja-JP" altLang="en-US" sz="1400" dirty="0" smtClean="0"/>
                        <a:t>必要（吸収線系）</a:t>
                      </a:r>
                      <a:endParaRPr kumimoji="1" lang="en-US" altLang="ja-JP" sz="1400" dirty="0" smtClean="0"/>
                    </a:p>
                    <a:p>
                      <a:endParaRPr kumimoji="1" lang="ja-JP" altLang="en-US" sz="1400" dirty="0"/>
                    </a:p>
                  </a:txBody>
                  <a:tcPr/>
                </a:tc>
              </a:tr>
              <a:tr h="572047"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効率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~20%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400" dirty="0" smtClean="0"/>
                        <a:t>10% </a:t>
                      </a:r>
                      <a:r>
                        <a:rPr kumimoji="1" lang="ja-JP" altLang="en-US" sz="1400" dirty="0" smtClean="0"/>
                        <a:t>以下は苦しい</a:t>
                      </a:r>
                      <a:r>
                        <a:rPr kumimoji="1" lang="en-US" altLang="ja-JP" sz="1400" baseline="0" dirty="0" smtClean="0"/>
                        <a:t> (</a:t>
                      </a:r>
                      <a:r>
                        <a:rPr kumimoji="1" lang="ja-JP" altLang="en-US" sz="1400" baseline="0" dirty="0" smtClean="0"/>
                        <a:t>銀河進化</a:t>
                      </a:r>
                      <a:r>
                        <a:rPr kumimoji="1" lang="en-US" altLang="ja-JP" sz="1400" baseline="0" dirty="0" smtClean="0"/>
                        <a:t>)</a:t>
                      </a:r>
                      <a:endParaRPr kumimoji="1" lang="en-US" altLang="ja-JP" sz="1400" baseline="0" dirty="0" smtClean="0"/>
                    </a:p>
                    <a:p>
                      <a:r>
                        <a:rPr kumimoji="1" lang="ja-JP" altLang="en-US" sz="1400" dirty="0" smtClean="0"/>
                        <a:t>できるだけ </a:t>
                      </a:r>
                      <a:r>
                        <a:rPr kumimoji="1" lang="en-US" altLang="ja-JP" sz="1400" dirty="0" smtClean="0"/>
                        <a:t>High </a:t>
                      </a:r>
                      <a:r>
                        <a:rPr kumimoji="1" lang="en-US" altLang="ja-JP" sz="1400" dirty="0" smtClean="0"/>
                        <a:t>throughput</a:t>
                      </a:r>
                      <a:endParaRPr kumimoji="1" lang="ja-JP" altLang="en-US" sz="1400" dirty="0"/>
                    </a:p>
                  </a:txBody>
                  <a:tcPr/>
                </a:tc>
              </a:tr>
              <a:tr h="572047"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その他　</a:t>
                      </a:r>
                      <a:r>
                        <a:rPr kumimoji="1" lang="en-US" altLang="ja-JP" sz="2400" dirty="0" smtClean="0"/>
                        <a:t>IFU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なし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</a:tr>
              <a:tr h="572047"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運用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357158" y="285728"/>
            <a:ext cx="256993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dirty="0" smtClean="0"/>
              <a:t>● 拡張性</a:t>
            </a:r>
            <a:endParaRPr kumimoji="1" lang="ja-JP" altLang="en-US" sz="4400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428596" y="1571612"/>
          <a:ext cx="8286808" cy="42024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43338"/>
                <a:gridCol w="4643470"/>
              </a:tblGrid>
              <a:tr h="547691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547691"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波長透過性</a:t>
                      </a:r>
                      <a:endParaRPr kumimoji="1" lang="en-US" altLang="ja-JP" sz="2400" dirty="0" smtClean="0"/>
                    </a:p>
                    <a:p>
                      <a:r>
                        <a:rPr kumimoji="1" lang="ja-JP" altLang="en-US" sz="2400" dirty="0" smtClean="0"/>
                        <a:t>　　短波長</a:t>
                      </a:r>
                      <a:endParaRPr kumimoji="1" lang="en-US" altLang="ja-JP" sz="2400" dirty="0" smtClean="0"/>
                    </a:p>
                    <a:p>
                      <a:r>
                        <a:rPr kumimoji="1" lang="ja-JP" altLang="en-US" sz="2400" dirty="0" smtClean="0"/>
                        <a:t>　　長波長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コレクタ、ファイバ、分光器</a:t>
                      </a:r>
                      <a:endParaRPr kumimoji="1" lang="ja-JP" altLang="en-US" sz="2400" dirty="0"/>
                    </a:p>
                  </a:txBody>
                  <a:tcPr/>
                </a:tc>
              </a:tr>
              <a:tr h="547691"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高分散分光機能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ファイバ・セレクタ</a:t>
                      </a:r>
                      <a:endParaRPr kumimoji="1" lang="en-US" altLang="ja-JP" sz="2400" dirty="0" smtClean="0"/>
                    </a:p>
                    <a:p>
                      <a:r>
                        <a:rPr kumimoji="1" lang="ja-JP" altLang="en-US" sz="2400" dirty="0" smtClean="0"/>
                        <a:t>分光器・分光素子</a:t>
                      </a:r>
                      <a:endParaRPr kumimoji="1" lang="en-US" altLang="ja-JP" sz="2400" dirty="0" smtClean="0"/>
                    </a:p>
                  </a:txBody>
                  <a:tcPr/>
                </a:tc>
              </a:tr>
              <a:tr h="547691"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ファイバ数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</a:tr>
              <a:tr h="547691">
                <a:tc>
                  <a:txBody>
                    <a:bodyPr/>
                    <a:lstStyle/>
                    <a:p>
                      <a:r>
                        <a:rPr kumimoji="1" lang="en-US" altLang="ja-JP" sz="2400" dirty="0" smtClean="0"/>
                        <a:t>IFU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</a:tr>
              <a:tr h="547691">
                <a:tc>
                  <a:txBody>
                    <a:bodyPr/>
                    <a:lstStyle/>
                    <a:p>
                      <a:r>
                        <a:rPr kumimoji="1" lang="ja-JP" altLang="en-US" sz="2400" dirty="0" smtClean="0"/>
                        <a:t>その他</a:t>
                      </a:r>
                      <a:endParaRPr kumimoji="1" lang="ja-JP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2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14282" y="285728"/>
            <a:ext cx="617188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すばる観測時間へのインパクト</a:t>
            </a:r>
            <a:endParaRPr kumimoji="1" lang="ja-JP" altLang="en-US" sz="3600" dirty="0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42910" y="1285860"/>
            <a:ext cx="7157729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●　戦略枠総時間　／　共同利用総時間</a:t>
            </a:r>
            <a:endParaRPr kumimoji="1" lang="en-US" altLang="ja-JP" sz="3200" dirty="0" smtClean="0"/>
          </a:p>
          <a:p>
            <a:endParaRPr lang="en-US" altLang="ja-JP" sz="3200" dirty="0" smtClean="0"/>
          </a:p>
          <a:p>
            <a:r>
              <a:rPr kumimoji="1" lang="ja-JP" altLang="en-US" sz="3200" dirty="0" smtClean="0"/>
              <a:t>●　 </a:t>
            </a:r>
            <a:r>
              <a:rPr kumimoji="1" lang="en-US" altLang="ja-JP" sz="3200" dirty="0" smtClean="0"/>
              <a:t>Dark Night </a:t>
            </a:r>
          </a:p>
          <a:p>
            <a:endParaRPr lang="en-US" altLang="ja-JP" sz="3200" dirty="0" smtClean="0"/>
          </a:p>
          <a:p>
            <a:r>
              <a:rPr kumimoji="1" lang="ja-JP" altLang="en-US" sz="3200" dirty="0" smtClean="0"/>
              <a:t>●　</a:t>
            </a:r>
            <a:r>
              <a:rPr lang="ja-JP" altLang="en-US" sz="3200" dirty="0" smtClean="0"/>
              <a:t>戦略枠間バランス、オーバーラップ</a:t>
            </a:r>
            <a:endParaRPr lang="en-US" altLang="ja-JP" sz="3200" dirty="0" smtClean="0"/>
          </a:p>
          <a:p>
            <a:endParaRPr kumimoji="1" lang="en-US" altLang="ja-JP" sz="3200" dirty="0" smtClean="0"/>
          </a:p>
          <a:p>
            <a:r>
              <a:rPr lang="ja-JP" altLang="en-US" sz="3200" dirty="0" smtClean="0"/>
              <a:t>●　コミッショニング</a:t>
            </a:r>
            <a:endParaRPr lang="en-US" altLang="ja-JP" sz="3200" dirty="0" smtClean="0"/>
          </a:p>
          <a:p>
            <a:endParaRPr kumimoji="1" lang="en-US" altLang="ja-JP" sz="3200" dirty="0" smtClean="0"/>
          </a:p>
          <a:p>
            <a:r>
              <a:rPr lang="ja-JP" altLang="en-US" sz="3200" dirty="0" smtClean="0"/>
              <a:t>●　サイエンスの多様性</a:t>
            </a:r>
            <a:endParaRPr kumimoji="1" lang="ja-JP" alt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361</TotalTime>
  <Words>216</Words>
  <Application>Microsoft Office PowerPoint</Application>
  <PresentationFormat>画面に合わせる (4:3)</PresentationFormat>
  <Paragraphs>78</Paragraphs>
  <Slides>6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6</vt:i4>
      </vt:variant>
    </vt:vector>
  </HeadingPairs>
  <TitlesOfParts>
    <vt:vector size="7" baseType="lpstr">
      <vt:lpstr>Office テーマ</vt:lpstr>
      <vt:lpstr>スライド 1</vt:lpstr>
      <vt:lpstr>スライド 2</vt:lpstr>
      <vt:lpstr>スライド 3</vt:lpstr>
      <vt:lpstr>スライド 4</vt:lpstr>
      <vt:lpstr>スライド 5</vt:lpstr>
      <vt:lpstr>スライド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toru</dc:creator>
  <cp:lastModifiedBy> </cp:lastModifiedBy>
  <cp:revision>10</cp:revision>
  <dcterms:created xsi:type="dcterms:W3CDTF">2010-09-09T23:58:54Z</dcterms:created>
  <dcterms:modified xsi:type="dcterms:W3CDTF">2010-09-10T12:25:14Z</dcterms:modified>
</cp:coreProperties>
</file>