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8" r:id="rId3"/>
    <p:sldId id="259" r:id="rId4"/>
    <p:sldId id="264" r:id="rId5"/>
    <p:sldId id="267" r:id="rId6"/>
    <p:sldId id="262" r:id="rId7"/>
    <p:sldId id="260" r:id="rId8"/>
    <p:sldId id="266" r:id="rId9"/>
    <p:sldId id="261" r:id="rId10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00FF"/>
    <a:srgbClr val="008000"/>
    <a:srgbClr val="0099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60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3E73D6-E399-48CA-AFF2-982CD4AA88D1}" type="datetimeFigureOut">
              <a:rPr kumimoji="1" lang="ja-JP" altLang="en-US" smtClean="0"/>
              <a:pPr/>
              <a:t>2010/9/9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2CEA86-18E4-4F8C-947C-377DA8C38EE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2CEA86-18E4-4F8C-947C-377DA8C38EEC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2CEA86-18E4-4F8C-947C-377DA8C38EEC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2CEA86-18E4-4F8C-947C-377DA8C38EEC}" type="slidenum">
              <a:rPr kumimoji="1" lang="ja-JP" altLang="en-US" smtClean="0"/>
              <a:pPr/>
              <a:t>3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2CEA86-18E4-4F8C-947C-377DA8C38EEC}" type="slidenum">
              <a:rPr kumimoji="1" lang="ja-JP" altLang="en-US" smtClean="0"/>
              <a:pPr/>
              <a:t>4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2CEA86-18E4-4F8C-947C-377DA8C38EEC}" type="slidenum">
              <a:rPr kumimoji="1" lang="ja-JP" altLang="en-US" smtClean="0"/>
              <a:pPr/>
              <a:t>5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2CEA86-18E4-4F8C-947C-377DA8C38EEC}" type="slidenum">
              <a:rPr kumimoji="1" lang="ja-JP" altLang="en-US" smtClean="0"/>
              <a:pPr/>
              <a:t>6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2CEA86-18E4-4F8C-947C-377DA8C38EEC}" type="slidenum">
              <a:rPr kumimoji="1" lang="ja-JP" altLang="en-US" smtClean="0"/>
              <a:pPr/>
              <a:t>7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2CEA86-18E4-4F8C-947C-377DA8C38EEC}" type="slidenum">
              <a:rPr kumimoji="1" lang="ja-JP" altLang="en-US" smtClean="0"/>
              <a:pPr/>
              <a:t>8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2CEA86-18E4-4F8C-947C-377DA8C38EEC}" type="slidenum">
              <a:rPr kumimoji="1" lang="ja-JP" altLang="en-US" smtClean="0"/>
              <a:pPr/>
              <a:t>9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E408F-39A6-46D2-AE53-62C505E1C174}" type="datetimeFigureOut">
              <a:rPr kumimoji="1" lang="ja-JP" altLang="en-US" smtClean="0"/>
              <a:pPr/>
              <a:t>2010/9/9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4F73B-EC69-45C1-A9F9-CEBE219BE48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E408F-39A6-46D2-AE53-62C505E1C174}" type="datetimeFigureOut">
              <a:rPr kumimoji="1" lang="ja-JP" altLang="en-US" smtClean="0"/>
              <a:pPr/>
              <a:t>2010/9/9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4F73B-EC69-45C1-A9F9-CEBE219BE48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E408F-39A6-46D2-AE53-62C505E1C174}" type="datetimeFigureOut">
              <a:rPr kumimoji="1" lang="ja-JP" altLang="en-US" smtClean="0"/>
              <a:pPr/>
              <a:t>2010/9/9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4F73B-EC69-45C1-A9F9-CEBE219BE48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E408F-39A6-46D2-AE53-62C505E1C174}" type="datetimeFigureOut">
              <a:rPr kumimoji="1" lang="ja-JP" altLang="en-US" smtClean="0"/>
              <a:pPr/>
              <a:t>2010/9/9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4F73B-EC69-45C1-A9F9-CEBE219BE48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E408F-39A6-46D2-AE53-62C505E1C174}" type="datetimeFigureOut">
              <a:rPr kumimoji="1" lang="ja-JP" altLang="en-US" smtClean="0"/>
              <a:pPr/>
              <a:t>2010/9/9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4F73B-EC69-45C1-A9F9-CEBE219BE48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E408F-39A6-46D2-AE53-62C505E1C174}" type="datetimeFigureOut">
              <a:rPr kumimoji="1" lang="ja-JP" altLang="en-US" smtClean="0"/>
              <a:pPr/>
              <a:t>2010/9/9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4F73B-EC69-45C1-A9F9-CEBE219BE48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E408F-39A6-46D2-AE53-62C505E1C174}" type="datetimeFigureOut">
              <a:rPr kumimoji="1" lang="ja-JP" altLang="en-US" smtClean="0"/>
              <a:pPr/>
              <a:t>2010/9/9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4F73B-EC69-45C1-A9F9-CEBE219BE48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E408F-39A6-46D2-AE53-62C505E1C174}" type="datetimeFigureOut">
              <a:rPr kumimoji="1" lang="ja-JP" altLang="en-US" smtClean="0"/>
              <a:pPr/>
              <a:t>2010/9/9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4F73B-EC69-45C1-A9F9-CEBE219BE48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E408F-39A6-46D2-AE53-62C505E1C174}" type="datetimeFigureOut">
              <a:rPr kumimoji="1" lang="ja-JP" altLang="en-US" smtClean="0"/>
              <a:pPr/>
              <a:t>2010/9/9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4F73B-EC69-45C1-A9F9-CEBE219BE48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E408F-39A6-46D2-AE53-62C505E1C174}" type="datetimeFigureOut">
              <a:rPr kumimoji="1" lang="ja-JP" altLang="en-US" smtClean="0"/>
              <a:pPr/>
              <a:t>2010/9/9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4F73B-EC69-45C1-A9F9-CEBE219BE48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E408F-39A6-46D2-AE53-62C505E1C174}" type="datetimeFigureOut">
              <a:rPr kumimoji="1" lang="ja-JP" altLang="en-US" smtClean="0"/>
              <a:pPr/>
              <a:t>2010/9/9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4F73B-EC69-45C1-A9F9-CEBE219BE48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BE408F-39A6-46D2-AE53-62C505E1C174}" type="datetimeFigureOut">
              <a:rPr kumimoji="1" lang="ja-JP" altLang="en-US" smtClean="0"/>
              <a:pPr/>
              <a:t>2010/9/9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54F73B-EC69-45C1-A9F9-CEBE219BE48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2411760" y="1916832"/>
            <a:ext cx="4269117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4800" dirty="0" smtClean="0">
                <a:latin typeface="+mn-ea"/>
              </a:rPr>
              <a:t>すばる</a:t>
            </a:r>
            <a:r>
              <a:rPr kumimoji="1" lang="en-US" altLang="ja-JP" sz="4800" dirty="0" smtClean="0">
                <a:latin typeface="+mn-ea"/>
              </a:rPr>
              <a:t>TAC</a:t>
            </a:r>
            <a:r>
              <a:rPr kumimoji="1" lang="ja-JP" altLang="en-US" sz="4800" dirty="0" smtClean="0">
                <a:latin typeface="+mn-ea"/>
              </a:rPr>
              <a:t>から</a:t>
            </a:r>
            <a:endParaRPr kumimoji="1" lang="en-US" altLang="ja-JP" sz="4800" dirty="0" smtClean="0">
              <a:latin typeface="+mn-ea"/>
            </a:endParaRPr>
          </a:p>
          <a:p>
            <a:pPr algn="ctr"/>
            <a:r>
              <a:rPr lang="en-US" altLang="ja-JP" sz="3600" dirty="0" smtClean="0">
                <a:latin typeface="+mn-ea"/>
              </a:rPr>
              <a:t>Comments from TAC</a:t>
            </a:r>
            <a:endParaRPr kumimoji="1" lang="en-US" altLang="ja-JP" sz="3600" dirty="0" smtClean="0">
              <a:latin typeface="+mn-ea"/>
            </a:endParaRPr>
          </a:p>
          <a:p>
            <a:pPr algn="ctr"/>
            <a:endParaRPr lang="en-US" altLang="ja-JP" sz="2400" dirty="0">
              <a:latin typeface="+mn-ea"/>
            </a:endParaRPr>
          </a:p>
          <a:p>
            <a:pPr algn="ctr"/>
            <a:r>
              <a:rPr kumimoji="1" lang="ja-JP" altLang="en-US" sz="3600" dirty="0" smtClean="0">
                <a:latin typeface="+mn-ea"/>
              </a:rPr>
              <a:t>嶋作一大 </a:t>
            </a:r>
            <a:r>
              <a:rPr kumimoji="1" lang="en-US" altLang="ja-JP" sz="3600" dirty="0" smtClean="0">
                <a:latin typeface="+mn-ea"/>
              </a:rPr>
              <a:t>(</a:t>
            </a:r>
            <a:r>
              <a:rPr kumimoji="1" lang="ja-JP" altLang="en-US" sz="3600" dirty="0" smtClean="0">
                <a:latin typeface="+mn-ea"/>
              </a:rPr>
              <a:t>東大</a:t>
            </a:r>
            <a:r>
              <a:rPr kumimoji="1" lang="en-US" altLang="ja-JP" sz="3600" dirty="0" smtClean="0">
                <a:latin typeface="+mn-ea"/>
              </a:rPr>
              <a:t>)</a:t>
            </a:r>
          </a:p>
          <a:p>
            <a:pPr algn="ctr"/>
            <a:r>
              <a:rPr lang="en-US" altLang="ja-JP" sz="2400" dirty="0" smtClean="0">
                <a:latin typeface="+mn-ea"/>
              </a:rPr>
              <a:t>Kazuhiro </a:t>
            </a:r>
            <a:r>
              <a:rPr lang="en-US" altLang="ja-JP" sz="2400" dirty="0" err="1" smtClean="0">
                <a:latin typeface="+mn-ea"/>
              </a:rPr>
              <a:t>Shimasaku</a:t>
            </a:r>
            <a:r>
              <a:rPr lang="en-US" altLang="ja-JP" sz="2400" dirty="0" smtClean="0">
                <a:latin typeface="+mn-ea"/>
              </a:rPr>
              <a:t> (Tokyo)</a:t>
            </a:r>
            <a:endParaRPr kumimoji="1" lang="ja-JP" altLang="en-US" sz="2400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683568" y="188640"/>
            <a:ext cx="777686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200" dirty="0" smtClean="0">
                <a:latin typeface="+mn-ea"/>
              </a:rPr>
              <a:t>Oversubscription rate of previous semesters</a:t>
            </a:r>
            <a:r>
              <a:rPr lang="ja-JP" altLang="en-US" sz="3200" dirty="0" smtClean="0">
                <a:latin typeface="+mn-ea"/>
              </a:rPr>
              <a:t> </a:t>
            </a:r>
            <a:endParaRPr lang="en-US" altLang="ja-JP" sz="3200" dirty="0" smtClean="0">
              <a:latin typeface="+mn-ea"/>
            </a:endParaRPr>
          </a:p>
          <a:p>
            <a:pPr algn="ctr"/>
            <a:r>
              <a:rPr lang="en-US" altLang="ja-JP" sz="3200" dirty="0" smtClean="0">
                <a:latin typeface="+mn-ea"/>
              </a:rPr>
              <a:t>(total nights requested/total nights offered)</a:t>
            </a:r>
            <a:endParaRPr kumimoji="1" lang="en-US" altLang="ja-JP" sz="3200" dirty="0" smtClean="0">
              <a:latin typeface="+mn-ea"/>
            </a:endParaRPr>
          </a:p>
        </p:txBody>
      </p:sp>
      <p:pic>
        <p:nvPicPr>
          <p:cNvPr id="4" name="図 3" descr="図1.png"/>
          <p:cNvPicPr>
            <a:picLocks noChangeAspect="1"/>
          </p:cNvPicPr>
          <p:nvPr/>
        </p:nvPicPr>
        <p:blipFill>
          <a:blip r:embed="rId3" cstate="print"/>
          <a:srcRect l="8186" t="21650" r="3267" b="6951"/>
          <a:stretch>
            <a:fillRect/>
          </a:stretch>
        </p:blipFill>
        <p:spPr>
          <a:xfrm>
            <a:off x="1907704" y="1340768"/>
            <a:ext cx="5184576" cy="4896544"/>
          </a:xfrm>
          <a:prstGeom prst="rect">
            <a:avLst/>
          </a:prstGeom>
        </p:spPr>
      </p:pic>
      <p:sp>
        <p:nvSpPr>
          <p:cNvPr id="10" name="テキスト ボックス 9"/>
          <p:cNvSpPr txBox="1"/>
          <p:nvPr/>
        </p:nvSpPr>
        <p:spPr>
          <a:xfrm>
            <a:off x="6588224" y="1196752"/>
            <a:ext cx="492443" cy="4616648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>
                <a:solidFill>
                  <a:srgbClr val="008000"/>
                </a:solidFill>
                <a:latin typeface="+mn-ea"/>
              </a:rPr>
              <a:t>10</a:t>
            </a:r>
            <a:endParaRPr kumimoji="1" lang="en-US" altLang="ja-JP" sz="800" dirty="0" smtClean="0">
              <a:solidFill>
                <a:srgbClr val="008000"/>
              </a:solidFill>
              <a:latin typeface="+mn-ea"/>
            </a:endParaRPr>
          </a:p>
          <a:p>
            <a:endParaRPr kumimoji="1" lang="en-US" altLang="ja-JP" sz="1000" dirty="0" smtClean="0">
              <a:solidFill>
                <a:srgbClr val="008000"/>
              </a:solidFill>
              <a:latin typeface="+mn-ea"/>
            </a:endParaRPr>
          </a:p>
          <a:p>
            <a:endParaRPr lang="en-US" altLang="ja-JP" sz="1000" dirty="0" smtClean="0">
              <a:solidFill>
                <a:srgbClr val="008000"/>
              </a:solidFill>
              <a:latin typeface="+mn-ea"/>
            </a:endParaRPr>
          </a:p>
          <a:p>
            <a:endParaRPr kumimoji="1" lang="en-US" altLang="ja-JP" sz="1000" dirty="0" smtClean="0">
              <a:solidFill>
                <a:srgbClr val="008000"/>
              </a:solidFill>
              <a:latin typeface="+mn-ea"/>
            </a:endParaRPr>
          </a:p>
          <a:p>
            <a:r>
              <a:rPr kumimoji="1" lang="en-US" altLang="ja-JP" sz="2400" dirty="0" smtClean="0">
                <a:solidFill>
                  <a:srgbClr val="008000"/>
                </a:solidFill>
                <a:latin typeface="+mn-ea"/>
              </a:rPr>
              <a:t> 8</a:t>
            </a:r>
          </a:p>
          <a:p>
            <a:endParaRPr lang="en-US" altLang="ja-JP" sz="1000" dirty="0" smtClean="0">
              <a:solidFill>
                <a:srgbClr val="008000"/>
              </a:solidFill>
              <a:latin typeface="+mn-ea"/>
            </a:endParaRPr>
          </a:p>
          <a:p>
            <a:endParaRPr kumimoji="1" lang="en-US" altLang="ja-JP" sz="1000" dirty="0" smtClean="0">
              <a:solidFill>
                <a:srgbClr val="008000"/>
              </a:solidFill>
              <a:latin typeface="+mn-ea"/>
            </a:endParaRPr>
          </a:p>
          <a:p>
            <a:endParaRPr kumimoji="1" lang="en-US" altLang="ja-JP" sz="1000" dirty="0" smtClean="0">
              <a:solidFill>
                <a:srgbClr val="008000"/>
              </a:solidFill>
              <a:latin typeface="+mn-ea"/>
            </a:endParaRPr>
          </a:p>
          <a:p>
            <a:r>
              <a:rPr kumimoji="1" lang="en-US" altLang="ja-JP" sz="2400" dirty="0" smtClean="0">
                <a:solidFill>
                  <a:srgbClr val="008000"/>
                </a:solidFill>
                <a:latin typeface="+mn-ea"/>
              </a:rPr>
              <a:t> 6</a:t>
            </a:r>
          </a:p>
          <a:p>
            <a:endParaRPr lang="en-US" altLang="ja-JP" sz="1000" dirty="0" smtClean="0">
              <a:solidFill>
                <a:srgbClr val="008000"/>
              </a:solidFill>
              <a:latin typeface="+mn-ea"/>
            </a:endParaRPr>
          </a:p>
          <a:p>
            <a:endParaRPr lang="en-US" altLang="ja-JP" sz="1000" dirty="0" smtClean="0">
              <a:solidFill>
                <a:srgbClr val="008000"/>
              </a:solidFill>
              <a:latin typeface="+mn-ea"/>
            </a:endParaRPr>
          </a:p>
          <a:p>
            <a:endParaRPr lang="en-US" altLang="ja-JP" sz="1000" dirty="0" smtClean="0">
              <a:solidFill>
                <a:srgbClr val="008000"/>
              </a:solidFill>
              <a:latin typeface="+mn-ea"/>
            </a:endParaRPr>
          </a:p>
          <a:p>
            <a:r>
              <a:rPr kumimoji="1" lang="en-US" altLang="ja-JP" sz="2400" dirty="0" smtClean="0">
                <a:solidFill>
                  <a:srgbClr val="008000"/>
                </a:solidFill>
                <a:latin typeface="+mn-ea"/>
              </a:rPr>
              <a:t> 4</a:t>
            </a:r>
          </a:p>
          <a:p>
            <a:endParaRPr lang="en-US" altLang="ja-JP" sz="1000" dirty="0" smtClean="0">
              <a:solidFill>
                <a:srgbClr val="008000"/>
              </a:solidFill>
              <a:latin typeface="+mn-ea"/>
            </a:endParaRPr>
          </a:p>
          <a:p>
            <a:endParaRPr lang="en-US" altLang="ja-JP" sz="1000" dirty="0" smtClean="0">
              <a:solidFill>
                <a:srgbClr val="008000"/>
              </a:solidFill>
              <a:latin typeface="+mn-ea"/>
            </a:endParaRPr>
          </a:p>
          <a:p>
            <a:endParaRPr lang="en-US" altLang="ja-JP" sz="1000" dirty="0" smtClean="0">
              <a:solidFill>
                <a:srgbClr val="008000"/>
              </a:solidFill>
              <a:latin typeface="+mn-ea"/>
            </a:endParaRPr>
          </a:p>
          <a:p>
            <a:r>
              <a:rPr kumimoji="1" lang="en-US" altLang="ja-JP" sz="2400" dirty="0" smtClean="0">
                <a:solidFill>
                  <a:srgbClr val="008000"/>
                </a:solidFill>
                <a:latin typeface="+mn-ea"/>
              </a:rPr>
              <a:t> 2</a:t>
            </a:r>
          </a:p>
          <a:p>
            <a:endParaRPr lang="en-US" altLang="ja-JP" sz="1000" dirty="0" smtClean="0">
              <a:solidFill>
                <a:srgbClr val="008000"/>
              </a:solidFill>
              <a:latin typeface="+mn-ea"/>
            </a:endParaRPr>
          </a:p>
          <a:p>
            <a:endParaRPr lang="en-US" altLang="ja-JP" sz="1000" dirty="0" smtClean="0">
              <a:solidFill>
                <a:srgbClr val="008000"/>
              </a:solidFill>
              <a:latin typeface="+mn-ea"/>
            </a:endParaRPr>
          </a:p>
          <a:p>
            <a:endParaRPr lang="en-US" altLang="ja-JP" sz="1000" dirty="0" smtClean="0">
              <a:solidFill>
                <a:srgbClr val="008000"/>
              </a:solidFill>
              <a:latin typeface="+mn-ea"/>
            </a:endParaRPr>
          </a:p>
          <a:p>
            <a:r>
              <a:rPr kumimoji="1" lang="en-US" altLang="ja-JP" sz="2400" dirty="0" smtClean="0">
                <a:solidFill>
                  <a:srgbClr val="008000"/>
                </a:solidFill>
                <a:latin typeface="+mn-ea"/>
              </a:rPr>
              <a:t> 0</a:t>
            </a:r>
            <a:endParaRPr kumimoji="1" lang="ja-JP" altLang="en-US" sz="2400" dirty="0">
              <a:solidFill>
                <a:srgbClr val="008000"/>
              </a:solidFill>
              <a:latin typeface="+mn-ea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691680" y="1196752"/>
            <a:ext cx="646331" cy="455509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sz="2400" dirty="0" smtClean="0">
                <a:solidFill>
                  <a:srgbClr val="FF0000"/>
                </a:solidFill>
                <a:latin typeface="+mn-ea"/>
              </a:rPr>
              <a:t>140</a:t>
            </a:r>
            <a:endParaRPr kumimoji="1" lang="en-US" altLang="ja-JP" sz="800" dirty="0" smtClean="0">
              <a:solidFill>
                <a:srgbClr val="FF0000"/>
              </a:solidFill>
              <a:latin typeface="+mn-ea"/>
            </a:endParaRPr>
          </a:p>
          <a:p>
            <a:endParaRPr lang="en-US" altLang="ja-JP" sz="1400" dirty="0" smtClean="0">
              <a:solidFill>
                <a:srgbClr val="FF0000"/>
              </a:solidFill>
              <a:latin typeface="+mn-ea"/>
            </a:endParaRPr>
          </a:p>
          <a:p>
            <a:r>
              <a:rPr kumimoji="1" lang="en-US" altLang="ja-JP" sz="2400" dirty="0" smtClean="0">
                <a:solidFill>
                  <a:srgbClr val="FF0000"/>
                </a:solidFill>
                <a:latin typeface="+mn-ea"/>
              </a:rPr>
              <a:t>120</a:t>
            </a:r>
          </a:p>
          <a:p>
            <a:endParaRPr lang="en-US" altLang="ja-JP" sz="1400" dirty="0" smtClean="0">
              <a:solidFill>
                <a:srgbClr val="FF0000"/>
              </a:solidFill>
              <a:latin typeface="+mn-ea"/>
            </a:endParaRPr>
          </a:p>
          <a:p>
            <a:r>
              <a:rPr lang="en-US" altLang="ja-JP" sz="2400" dirty="0" smtClean="0">
                <a:solidFill>
                  <a:srgbClr val="FF0000"/>
                </a:solidFill>
                <a:latin typeface="+mn-ea"/>
              </a:rPr>
              <a:t>100</a:t>
            </a:r>
            <a:endParaRPr kumimoji="1" lang="en-US" altLang="ja-JP" sz="2400" dirty="0" smtClean="0">
              <a:solidFill>
                <a:srgbClr val="FF0000"/>
              </a:solidFill>
              <a:latin typeface="+mn-ea"/>
            </a:endParaRPr>
          </a:p>
          <a:p>
            <a:endParaRPr lang="en-US" altLang="ja-JP" sz="1400" dirty="0" smtClean="0">
              <a:solidFill>
                <a:srgbClr val="FF0000"/>
              </a:solidFill>
              <a:latin typeface="+mn-ea"/>
            </a:endParaRPr>
          </a:p>
          <a:p>
            <a:r>
              <a:rPr lang="en-US" altLang="ja-JP" sz="2400" dirty="0" smtClean="0">
                <a:solidFill>
                  <a:srgbClr val="FF0000"/>
                </a:solidFill>
                <a:latin typeface="+mn-ea"/>
              </a:rPr>
              <a:t> 80</a:t>
            </a:r>
            <a:endParaRPr lang="en-US" altLang="ja-JP" sz="1400" dirty="0" smtClean="0">
              <a:solidFill>
                <a:srgbClr val="FF0000"/>
              </a:solidFill>
              <a:latin typeface="+mn-ea"/>
            </a:endParaRPr>
          </a:p>
          <a:p>
            <a:endParaRPr lang="en-US" altLang="ja-JP" sz="1400" dirty="0" smtClean="0">
              <a:solidFill>
                <a:srgbClr val="FF0000"/>
              </a:solidFill>
              <a:latin typeface="+mn-ea"/>
            </a:endParaRPr>
          </a:p>
          <a:p>
            <a:r>
              <a:rPr lang="en-US" altLang="ja-JP" sz="2400" dirty="0" smtClean="0">
                <a:solidFill>
                  <a:srgbClr val="FF0000"/>
                </a:solidFill>
                <a:latin typeface="+mn-ea"/>
              </a:rPr>
              <a:t> 60</a:t>
            </a:r>
          </a:p>
          <a:p>
            <a:endParaRPr lang="en-US" altLang="ja-JP" sz="1400" dirty="0" smtClean="0">
              <a:solidFill>
                <a:srgbClr val="FF0000"/>
              </a:solidFill>
              <a:latin typeface="+mn-ea"/>
            </a:endParaRPr>
          </a:p>
          <a:p>
            <a:r>
              <a:rPr kumimoji="1" lang="en-US" altLang="ja-JP" sz="2400" dirty="0" smtClean="0">
                <a:solidFill>
                  <a:srgbClr val="FF0000"/>
                </a:solidFill>
                <a:latin typeface="+mn-ea"/>
              </a:rPr>
              <a:t> 40</a:t>
            </a:r>
          </a:p>
          <a:p>
            <a:endParaRPr kumimoji="1" lang="en-US" altLang="ja-JP" sz="1400" dirty="0" smtClean="0">
              <a:solidFill>
                <a:srgbClr val="FF0000"/>
              </a:solidFill>
              <a:latin typeface="+mn-ea"/>
            </a:endParaRPr>
          </a:p>
          <a:p>
            <a:r>
              <a:rPr lang="en-US" altLang="ja-JP" sz="2400" dirty="0" smtClean="0">
                <a:solidFill>
                  <a:srgbClr val="FF0000"/>
                </a:solidFill>
                <a:latin typeface="+mn-ea"/>
              </a:rPr>
              <a:t> 20</a:t>
            </a:r>
          </a:p>
          <a:p>
            <a:endParaRPr lang="en-US" altLang="ja-JP" sz="1400" dirty="0" smtClean="0">
              <a:solidFill>
                <a:srgbClr val="FF0000"/>
              </a:solidFill>
              <a:latin typeface="+mn-ea"/>
            </a:endParaRPr>
          </a:p>
          <a:p>
            <a:r>
              <a:rPr kumimoji="1" lang="en-US" altLang="ja-JP" sz="2400" dirty="0" smtClean="0">
                <a:solidFill>
                  <a:srgbClr val="FF0000"/>
                </a:solidFill>
                <a:latin typeface="+mn-ea"/>
              </a:rPr>
              <a:t>  0</a:t>
            </a:r>
            <a:endParaRPr kumimoji="1" lang="ja-JP" altLang="en-US" sz="24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 rot="16200000">
            <a:off x="5572411" y="3222268"/>
            <a:ext cx="32749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dirty="0" smtClean="0">
                <a:solidFill>
                  <a:srgbClr val="008000"/>
                </a:solidFill>
              </a:rPr>
              <a:t>oversubscription rate</a:t>
            </a:r>
            <a:endParaRPr kumimoji="1" lang="ja-JP" altLang="en-US" sz="2800" dirty="0">
              <a:solidFill>
                <a:srgbClr val="008000"/>
              </a:solidFill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 rot="16200000">
            <a:off x="-927611" y="3095963"/>
            <a:ext cx="446449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dirty="0" smtClean="0">
                <a:solidFill>
                  <a:srgbClr val="FF0000"/>
                </a:solidFill>
                <a:latin typeface="+mn-ea"/>
              </a:rPr>
              <a:t>total nights offered</a:t>
            </a:r>
          </a:p>
          <a:p>
            <a:pPr algn="ctr"/>
            <a:r>
              <a:rPr lang="ja-JP" altLang="en-US" sz="2800" dirty="0" smtClean="0">
                <a:solidFill>
                  <a:srgbClr val="FF0000"/>
                </a:solidFill>
                <a:latin typeface="+mn-ea"/>
              </a:rPr>
              <a:t> </a:t>
            </a:r>
            <a:r>
              <a:rPr lang="en-US" altLang="ja-JP" sz="2800" dirty="0" smtClean="0">
                <a:solidFill>
                  <a:srgbClr val="FF0000"/>
                </a:solidFill>
                <a:latin typeface="+mn-ea"/>
              </a:rPr>
              <a:t>(excl. SSP)</a:t>
            </a: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2267744" y="2636912"/>
            <a:ext cx="3600400" cy="1384995"/>
          </a:xfrm>
          <a:prstGeom prst="rect">
            <a:avLst/>
          </a:prstGeom>
          <a:solidFill>
            <a:schemeClr val="bg1"/>
          </a:solidFill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2800" dirty="0" smtClean="0">
                <a:latin typeface="+mn-ea"/>
              </a:rPr>
              <a:t>S10A </a:t>
            </a:r>
            <a:r>
              <a:rPr kumimoji="1" lang="en-US" altLang="ja-JP" sz="2800" dirty="0" smtClean="0">
                <a:solidFill>
                  <a:srgbClr val="FF0000"/>
                </a:solidFill>
                <a:latin typeface="+mn-ea"/>
              </a:rPr>
              <a:t>83</a:t>
            </a:r>
            <a:r>
              <a:rPr lang="en-US" altLang="ja-JP" sz="2800" dirty="0" smtClean="0">
                <a:latin typeface="+mn-ea"/>
              </a:rPr>
              <a:t>Ns</a:t>
            </a:r>
            <a:r>
              <a:rPr kumimoji="1" lang="en-US" altLang="ja-JP" sz="2800" dirty="0" smtClean="0">
                <a:latin typeface="+mn-ea"/>
              </a:rPr>
              <a:t>, OS=</a:t>
            </a:r>
            <a:r>
              <a:rPr kumimoji="1" lang="en-US" altLang="ja-JP" sz="2800" dirty="0" smtClean="0">
                <a:solidFill>
                  <a:srgbClr val="008000"/>
                </a:solidFill>
                <a:latin typeface="+mn-ea"/>
              </a:rPr>
              <a:t>5</a:t>
            </a:r>
          </a:p>
          <a:p>
            <a:r>
              <a:rPr kumimoji="1" lang="ja-JP" altLang="en-US" sz="2800" dirty="0" smtClean="0">
                <a:latin typeface="+mn-ea"/>
              </a:rPr>
              <a:t>  </a:t>
            </a:r>
            <a:r>
              <a:rPr lang="en-US" altLang="ja-JP" sz="2800" dirty="0" smtClean="0">
                <a:latin typeface="+mn-ea"/>
              </a:rPr>
              <a:t>mirror recoating</a:t>
            </a:r>
            <a:endParaRPr kumimoji="1" lang="en-US" altLang="ja-JP" sz="2800" dirty="0" smtClean="0">
              <a:latin typeface="+mn-ea"/>
            </a:endParaRPr>
          </a:p>
          <a:p>
            <a:r>
              <a:rPr lang="ja-JP" altLang="en-US" sz="2800" dirty="0" smtClean="0">
                <a:latin typeface="+mn-ea"/>
              </a:rPr>
              <a:t>  </a:t>
            </a:r>
            <a:r>
              <a:rPr lang="en-US" altLang="ja-JP" sz="2800" dirty="0" smtClean="0">
                <a:latin typeface="+mn-ea"/>
              </a:rPr>
              <a:t>top-unit refurbishing</a:t>
            </a:r>
            <a:endParaRPr kumimoji="1" lang="ja-JP" altLang="en-US" sz="2800" dirty="0">
              <a:latin typeface="+mn-ea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2267744" y="4221088"/>
            <a:ext cx="3475631" cy="1815882"/>
          </a:xfrm>
          <a:prstGeom prst="rect">
            <a:avLst/>
          </a:prstGeom>
          <a:solidFill>
            <a:schemeClr val="bg1"/>
          </a:solidFill>
          <a:ln w="57150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2800" dirty="0" smtClean="0">
                <a:latin typeface="+mn-ea"/>
              </a:rPr>
              <a:t>S10B </a:t>
            </a:r>
            <a:r>
              <a:rPr kumimoji="1" lang="en-US" altLang="ja-JP" sz="2800" dirty="0" smtClean="0">
                <a:solidFill>
                  <a:srgbClr val="FF0000"/>
                </a:solidFill>
                <a:latin typeface="+mn-ea"/>
              </a:rPr>
              <a:t>51</a:t>
            </a:r>
            <a:r>
              <a:rPr lang="en-US" altLang="ja-JP" sz="2800" dirty="0" smtClean="0">
                <a:latin typeface="+mn-ea"/>
              </a:rPr>
              <a:t>Ns</a:t>
            </a:r>
            <a:r>
              <a:rPr kumimoji="1" lang="en-US" altLang="ja-JP" sz="2800" dirty="0" smtClean="0">
                <a:latin typeface="+mn-ea"/>
              </a:rPr>
              <a:t>, OS=</a:t>
            </a:r>
            <a:r>
              <a:rPr kumimoji="1" lang="en-US" altLang="ja-JP" sz="2800" dirty="0" smtClean="0">
                <a:solidFill>
                  <a:srgbClr val="008000"/>
                </a:solidFill>
                <a:latin typeface="+mn-ea"/>
              </a:rPr>
              <a:t>7.5</a:t>
            </a:r>
          </a:p>
          <a:p>
            <a:r>
              <a:rPr kumimoji="1" lang="ja-JP" altLang="en-US" sz="2800" dirty="0" smtClean="0">
                <a:latin typeface="+mn-ea"/>
              </a:rPr>
              <a:t>  </a:t>
            </a:r>
            <a:r>
              <a:rPr kumimoji="1" lang="en-US" altLang="ja-JP" sz="2800" dirty="0" smtClean="0">
                <a:latin typeface="+mn-ea"/>
              </a:rPr>
              <a:t>mirror recoating</a:t>
            </a:r>
          </a:p>
          <a:p>
            <a:r>
              <a:rPr lang="ja-JP" altLang="en-US" sz="2800" dirty="0" smtClean="0">
                <a:latin typeface="+mn-ea"/>
              </a:rPr>
              <a:t>  </a:t>
            </a:r>
            <a:r>
              <a:rPr lang="en-US" altLang="ja-JP" sz="2800" dirty="0" smtClean="0">
                <a:latin typeface="+mn-ea"/>
              </a:rPr>
              <a:t>top-unit refurbishing</a:t>
            </a:r>
          </a:p>
          <a:p>
            <a:r>
              <a:rPr kumimoji="1" lang="en-US" altLang="ja-JP" sz="2800" dirty="0">
                <a:latin typeface="+mn-ea"/>
              </a:rPr>
              <a:t> </a:t>
            </a:r>
            <a:r>
              <a:rPr kumimoji="1" lang="en-US" altLang="ja-JP" sz="2800" dirty="0" smtClean="0">
                <a:latin typeface="+mn-ea"/>
              </a:rPr>
              <a:t> SEEDS 10</a:t>
            </a:r>
            <a:r>
              <a:rPr lang="en-US" altLang="ja-JP" sz="2800" dirty="0" smtClean="0">
                <a:latin typeface="+mn-ea"/>
              </a:rPr>
              <a:t>Ns</a:t>
            </a:r>
            <a:endParaRPr kumimoji="1" lang="ja-JP" altLang="en-US" sz="2800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 descr="図2.png"/>
          <p:cNvPicPr>
            <a:picLocks noChangeAspect="1"/>
          </p:cNvPicPr>
          <p:nvPr/>
        </p:nvPicPr>
        <p:blipFill>
          <a:blip r:embed="rId3" cstate="print"/>
          <a:srcRect l="7591" t="18500" r="2420" b="4851"/>
          <a:stretch>
            <a:fillRect/>
          </a:stretch>
        </p:blipFill>
        <p:spPr>
          <a:xfrm>
            <a:off x="1547664" y="1052736"/>
            <a:ext cx="6093060" cy="5112568"/>
          </a:xfrm>
          <a:prstGeom prst="rect">
            <a:avLst/>
          </a:prstGeom>
        </p:spPr>
      </p:pic>
      <p:sp>
        <p:nvSpPr>
          <p:cNvPr id="7" name="テキスト ボックス 6"/>
          <p:cNvSpPr txBox="1"/>
          <p:nvPr/>
        </p:nvSpPr>
        <p:spPr>
          <a:xfrm rot="16200000">
            <a:off x="-536357" y="3136757"/>
            <a:ext cx="37656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400" dirty="0" smtClean="0">
                <a:solidFill>
                  <a:srgbClr val="FF0000"/>
                </a:solidFill>
                <a:latin typeface="+mn-ea"/>
              </a:rPr>
              <a:t># of proposals approved</a:t>
            </a:r>
          </a:p>
        </p:txBody>
      </p:sp>
      <p:sp>
        <p:nvSpPr>
          <p:cNvPr id="8" name="テキスト ボックス 7"/>
          <p:cNvSpPr txBox="1"/>
          <p:nvPr/>
        </p:nvSpPr>
        <p:spPr>
          <a:xfrm rot="16200000">
            <a:off x="6337018" y="3199561"/>
            <a:ext cx="29803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2400" dirty="0" smtClean="0">
                <a:solidFill>
                  <a:srgbClr val="008000"/>
                </a:solidFill>
                <a:latin typeface="+mn-ea"/>
              </a:rPr>
              <a:t>Oversubscription rate</a:t>
            </a:r>
            <a:endParaRPr kumimoji="1" lang="en-US" altLang="ja-JP" sz="2400" dirty="0" smtClean="0">
              <a:solidFill>
                <a:srgbClr val="008000"/>
              </a:solidFill>
              <a:latin typeface="+mn-ea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83568" y="188640"/>
            <a:ext cx="777686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200" dirty="0" smtClean="0">
                <a:latin typeface="+mn-ea"/>
              </a:rPr>
              <a:t>Oversubscription rate of previous semesters</a:t>
            </a:r>
            <a:r>
              <a:rPr lang="ja-JP" altLang="en-US" sz="3200" dirty="0" smtClean="0">
                <a:latin typeface="+mn-ea"/>
              </a:rPr>
              <a:t> </a:t>
            </a:r>
            <a:endParaRPr lang="en-US" altLang="ja-JP" sz="3200" dirty="0" smtClean="0">
              <a:latin typeface="+mn-ea"/>
            </a:endParaRPr>
          </a:p>
          <a:p>
            <a:pPr algn="ctr"/>
            <a:r>
              <a:rPr lang="en-US" altLang="ja-JP" sz="3200" dirty="0" smtClean="0">
                <a:latin typeface="+mn-ea"/>
              </a:rPr>
              <a:t>(props submitted/props approved)</a:t>
            </a:r>
            <a:endParaRPr kumimoji="1" lang="en-US" altLang="ja-JP" sz="3200" dirty="0" smtClean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/>
          <p:nvPr/>
        </p:nvSpPr>
        <p:spPr>
          <a:xfrm>
            <a:off x="251520" y="188640"/>
            <a:ext cx="86219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2400" dirty="0" smtClean="0">
                <a:latin typeface="Arial" pitchFamily="34" charset="0"/>
                <a:cs typeface="Arial" pitchFamily="34" charset="0"/>
              </a:rPr>
              <a:t>http://www.naoj.org/Observing/Proposals/Submit/pastinfo.html</a:t>
            </a:r>
            <a:endParaRPr kumimoji="1" lang="en-US" altLang="ja-JP" sz="2400" dirty="0" smtClean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2339752" y="620688"/>
          <a:ext cx="4392488" cy="6044763"/>
        </p:xfrm>
        <a:graphic>
          <a:graphicData uri="http://schemas.openxmlformats.org/presentationml/2006/ole">
            <p:oleObj spid="_x0000_s2050" name="Acrobat Document" r:id="rId4" imgW="7563600" imgH="10684800" progId="AcroExch.Document.7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531" name="Object 3"/>
          <p:cNvGraphicFramePr>
            <a:graphicFrameLocks noChangeAspect="1"/>
          </p:cNvGraphicFramePr>
          <p:nvPr/>
        </p:nvGraphicFramePr>
        <p:xfrm>
          <a:off x="214282" y="214290"/>
          <a:ext cx="8572527" cy="6429396"/>
        </p:xfrm>
        <a:graphic>
          <a:graphicData uri="http://schemas.openxmlformats.org/presentationml/2006/ole">
            <p:oleObj spid="_x0000_s22531" name="Acrobat Document" r:id="rId4" imgW="6858000" imgH="5143500" progId="AcroExch.Document.7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285720" y="357166"/>
            <a:ext cx="8451353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3200" dirty="0" smtClean="0">
                <a:latin typeface="+mn-ea"/>
              </a:rPr>
              <a:t>SAC’s simulation:</a:t>
            </a:r>
          </a:p>
          <a:p>
            <a:pPr algn="ctr"/>
            <a:r>
              <a:rPr lang="en-US" altLang="ja-JP" sz="3200" dirty="0" smtClean="0">
                <a:latin typeface="+mn-ea"/>
              </a:rPr>
              <a:t>Open-use nights from </a:t>
            </a:r>
            <a:r>
              <a:rPr lang="en-US" altLang="ja-JP" sz="3200" dirty="0" smtClean="0">
                <a:latin typeface="+mn-ea"/>
              </a:rPr>
              <a:t>2012 to 2022</a:t>
            </a:r>
            <a:r>
              <a:rPr lang="en-US" altLang="ja-JP" sz="3200" dirty="0" smtClean="0">
                <a:latin typeface="+mn-ea"/>
              </a:rPr>
              <a:t> </a:t>
            </a:r>
            <a:r>
              <a:rPr lang="en-US" altLang="ja-JP" sz="3200" dirty="0" smtClean="0">
                <a:latin typeface="+mn-ea"/>
              </a:rPr>
              <a:t>(excl. SSP) </a:t>
            </a:r>
            <a:endParaRPr kumimoji="1" lang="en-US" altLang="ja-JP" sz="3200" dirty="0" smtClean="0">
              <a:latin typeface="+mn-ea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142976" y="1714488"/>
            <a:ext cx="6718506" cy="41857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dirty="0" smtClean="0">
                <a:latin typeface="+mn-ea"/>
              </a:rPr>
              <a:t>2012-2017</a:t>
            </a:r>
            <a:r>
              <a:rPr lang="ja-JP" altLang="en-US" sz="2800" dirty="0" smtClean="0">
                <a:latin typeface="+mn-ea"/>
              </a:rPr>
              <a:t>   </a:t>
            </a:r>
            <a:r>
              <a:rPr lang="en-US" altLang="ja-JP" sz="2800" dirty="0" smtClean="0">
                <a:solidFill>
                  <a:srgbClr val="0000FF"/>
                </a:solidFill>
                <a:latin typeface="+mn-ea"/>
              </a:rPr>
              <a:t>SEEDS,FMOS,HSC</a:t>
            </a:r>
          </a:p>
          <a:p>
            <a:r>
              <a:rPr lang="en-US" altLang="ja-JP" sz="2800" dirty="0" smtClean="0">
                <a:latin typeface="+mn-ea"/>
              </a:rPr>
              <a:t>          Max </a:t>
            </a:r>
            <a:r>
              <a:rPr lang="en-US" altLang="ja-JP" sz="2800" dirty="0" smtClean="0">
                <a:latin typeface="+mn-ea"/>
              </a:rPr>
              <a:t>96</a:t>
            </a:r>
            <a:r>
              <a:rPr lang="ja-JP" altLang="en-US" sz="2800" dirty="0" smtClean="0">
                <a:latin typeface="+mn-ea"/>
              </a:rPr>
              <a:t> </a:t>
            </a:r>
            <a:r>
              <a:rPr lang="en-US" altLang="ja-JP" sz="2800" dirty="0" smtClean="0">
                <a:latin typeface="+mn-ea"/>
              </a:rPr>
              <a:t>(12A, SSP=17)</a:t>
            </a:r>
          </a:p>
          <a:p>
            <a:r>
              <a:rPr kumimoji="1" lang="ja-JP" altLang="en-US" sz="2800" dirty="0">
                <a:latin typeface="+mn-ea"/>
              </a:rPr>
              <a:t>　</a:t>
            </a:r>
            <a:r>
              <a:rPr kumimoji="1" lang="ja-JP" altLang="en-US" sz="2800" dirty="0" smtClean="0">
                <a:latin typeface="+mn-ea"/>
              </a:rPr>
              <a:t>　    </a:t>
            </a:r>
            <a:r>
              <a:rPr kumimoji="1" lang="ja-JP" altLang="en-US" sz="2800" dirty="0" smtClean="0">
                <a:latin typeface="+mn-ea"/>
              </a:rPr>
              <a:t>  </a:t>
            </a:r>
            <a:r>
              <a:rPr lang="en-US" altLang="ja-JP" sz="2800" dirty="0" smtClean="0">
                <a:latin typeface="+mn-ea"/>
              </a:rPr>
              <a:t>Min</a:t>
            </a:r>
            <a:r>
              <a:rPr kumimoji="1" lang="ja-JP" altLang="en-US" sz="2800" dirty="0" smtClean="0">
                <a:latin typeface="+mn-ea"/>
              </a:rPr>
              <a:t> </a:t>
            </a:r>
            <a:r>
              <a:rPr kumimoji="1" lang="en-US" altLang="ja-JP" sz="2800" dirty="0" smtClean="0">
                <a:latin typeface="+mn-ea"/>
              </a:rPr>
              <a:t>67</a:t>
            </a:r>
            <a:r>
              <a:rPr kumimoji="1" lang="ja-JP" altLang="en-US" sz="2800" dirty="0" smtClean="0">
                <a:latin typeface="+mn-ea"/>
              </a:rPr>
              <a:t> </a:t>
            </a:r>
            <a:r>
              <a:rPr kumimoji="1" lang="en-US" altLang="ja-JP" sz="2800" dirty="0" smtClean="0">
                <a:latin typeface="+mn-ea"/>
              </a:rPr>
              <a:t>(14B, SSP</a:t>
            </a:r>
            <a:r>
              <a:rPr lang="en-US" altLang="ja-JP" sz="2800" dirty="0" smtClean="0">
                <a:latin typeface="+mn-ea"/>
              </a:rPr>
              <a:t>=</a:t>
            </a:r>
            <a:r>
              <a:rPr kumimoji="1" lang="en-US" altLang="ja-JP" sz="2800" dirty="0" smtClean="0">
                <a:latin typeface="+mn-ea"/>
              </a:rPr>
              <a:t>52.5)</a:t>
            </a:r>
          </a:p>
          <a:p>
            <a:r>
              <a:rPr lang="ja-JP" altLang="en-US" sz="2800" dirty="0" smtClean="0">
                <a:latin typeface="+mn-ea"/>
              </a:rPr>
              <a:t>                 </a:t>
            </a:r>
            <a:r>
              <a:rPr lang="en-US" altLang="ja-JP" sz="2800" dirty="0" smtClean="0">
                <a:latin typeface="+mn-ea"/>
              </a:rPr>
              <a:t>67</a:t>
            </a:r>
            <a:r>
              <a:rPr lang="ja-JP" altLang="en-US" sz="2800" dirty="0" smtClean="0">
                <a:latin typeface="+mn-ea"/>
              </a:rPr>
              <a:t> </a:t>
            </a:r>
            <a:r>
              <a:rPr lang="en-US" altLang="ja-JP" sz="2800" dirty="0" smtClean="0">
                <a:latin typeface="+mn-ea"/>
              </a:rPr>
              <a:t>(13A, </a:t>
            </a:r>
            <a:r>
              <a:rPr lang="en-US" altLang="ja-JP" sz="2800" dirty="0" err="1" smtClean="0">
                <a:latin typeface="+mn-ea"/>
              </a:rPr>
              <a:t>SSP+mirror</a:t>
            </a:r>
            <a:r>
              <a:rPr lang="en-US" altLang="ja-JP" sz="2800" dirty="0" smtClean="0">
                <a:latin typeface="+mn-ea"/>
              </a:rPr>
              <a:t> </a:t>
            </a:r>
            <a:r>
              <a:rPr lang="en-US" altLang="ja-JP" sz="2800" dirty="0" smtClean="0">
                <a:latin typeface="+mn-ea"/>
              </a:rPr>
              <a:t>recoating)</a:t>
            </a:r>
          </a:p>
          <a:p>
            <a:r>
              <a:rPr lang="en-US" altLang="ja-JP" sz="2800" dirty="0" smtClean="0">
                <a:latin typeface="+mn-ea"/>
              </a:rPr>
              <a:t>          Ave </a:t>
            </a:r>
            <a:r>
              <a:rPr lang="en-US" altLang="ja-JP" sz="2800" dirty="0" smtClean="0">
                <a:solidFill>
                  <a:srgbClr val="FF0000"/>
                </a:solidFill>
                <a:latin typeface="+mn-ea"/>
              </a:rPr>
              <a:t>80</a:t>
            </a:r>
            <a:r>
              <a:rPr lang="en-US" altLang="ja-JP" sz="2800" dirty="0" smtClean="0">
                <a:latin typeface="+mn-ea"/>
              </a:rPr>
              <a:t> </a:t>
            </a:r>
            <a:endParaRPr lang="en-US" altLang="ja-JP" sz="2800" dirty="0" smtClean="0">
              <a:latin typeface="+mn-ea"/>
            </a:endParaRPr>
          </a:p>
          <a:p>
            <a:r>
              <a:rPr lang="en-US" altLang="ja-JP" sz="2800" dirty="0" smtClean="0">
                <a:latin typeface="+mn-ea"/>
              </a:rPr>
              <a:t>          </a:t>
            </a:r>
            <a:r>
              <a:rPr lang="en-US" altLang="ja-JP" sz="2800" dirty="0" smtClean="0">
                <a:solidFill>
                  <a:srgbClr val="008000"/>
                </a:solidFill>
                <a:latin typeface="+mn-ea"/>
              </a:rPr>
              <a:t>oversubscription rate </a:t>
            </a:r>
            <a:r>
              <a:rPr lang="ja-JP" altLang="en-US" sz="2800" dirty="0" smtClean="0">
                <a:solidFill>
                  <a:srgbClr val="008000"/>
                </a:solidFill>
                <a:latin typeface="+mn-ea"/>
              </a:rPr>
              <a:t>～</a:t>
            </a:r>
            <a:r>
              <a:rPr lang="en-US" altLang="ja-JP" sz="2800" dirty="0" smtClean="0">
                <a:solidFill>
                  <a:srgbClr val="008000"/>
                </a:solidFill>
                <a:latin typeface="+mn-ea"/>
              </a:rPr>
              <a:t>5-6</a:t>
            </a:r>
          </a:p>
          <a:p>
            <a:endParaRPr lang="en-US" altLang="ja-JP" sz="1400" dirty="0" smtClean="0">
              <a:solidFill>
                <a:srgbClr val="008000"/>
              </a:solidFill>
              <a:latin typeface="+mn-ea"/>
            </a:endParaRPr>
          </a:p>
          <a:p>
            <a:r>
              <a:rPr kumimoji="1" lang="en-US" altLang="ja-JP" sz="2800" dirty="0" smtClean="0">
                <a:latin typeface="+mn-ea"/>
              </a:rPr>
              <a:t>2018-2022</a:t>
            </a:r>
            <a:r>
              <a:rPr kumimoji="1" lang="en-US" altLang="ja-JP" sz="2800" dirty="0" smtClean="0">
                <a:solidFill>
                  <a:srgbClr val="0070C0"/>
                </a:solidFill>
                <a:latin typeface="+mn-ea"/>
              </a:rPr>
              <a:t> </a:t>
            </a:r>
            <a:r>
              <a:rPr lang="ja-JP" altLang="en-US" sz="2800" dirty="0" smtClean="0">
                <a:solidFill>
                  <a:srgbClr val="0070C0"/>
                </a:solidFill>
                <a:latin typeface="+mn-ea"/>
              </a:rPr>
              <a:t> </a:t>
            </a:r>
            <a:r>
              <a:rPr lang="ja-JP" altLang="en-US" sz="2800" dirty="0" smtClean="0">
                <a:solidFill>
                  <a:srgbClr val="0070C0"/>
                </a:solidFill>
                <a:latin typeface="+mn-ea"/>
              </a:rPr>
              <a:t> </a:t>
            </a:r>
            <a:r>
              <a:rPr kumimoji="1" lang="en-US" altLang="ja-JP" sz="2800" dirty="0" smtClean="0">
                <a:solidFill>
                  <a:srgbClr val="0000FF"/>
                </a:solidFill>
                <a:latin typeface="+mn-ea"/>
              </a:rPr>
              <a:t>PFS</a:t>
            </a:r>
          </a:p>
          <a:p>
            <a:r>
              <a:rPr kumimoji="1" lang="en-US" altLang="ja-JP" sz="2800" dirty="0" smtClean="0">
                <a:solidFill>
                  <a:srgbClr val="008000"/>
                </a:solidFill>
                <a:latin typeface="+mn-ea"/>
              </a:rPr>
              <a:t>          </a:t>
            </a:r>
            <a:r>
              <a:rPr kumimoji="1" lang="en-US" altLang="ja-JP" sz="2800" dirty="0" smtClean="0">
                <a:latin typeface="+mn-ea"/>
              </a:rPr>
              <a:t>Ave </a:t>
            </a:r>
            <a:r>
              <a:rPr kumimoji="1" lang="en-US" altLang="ja-JP" sz="2800" dirty="0" smtClean="0">
                <a:solidFill>
                  <a:srgbClr val="FF0000"/>
                </a:solidFill>
                <a:latin typeface="+mn-ea"/>
              </a:rPr>
              <a:t>90</a:t>
            </a:r>
            <a:endParaRPr kumimoji="1" lang="en-US" altLang="ja-JP" sz="2800" dirty="0" smtClean="0">
              <a:latin typeface="+mn-ea"/>
            </a:endParaRPr>
          </a:p>
          <a:p>
            <a:r>
              <a:rPr lang="en-US" altLang="ja-JP" sz="2800" dirty="0" smtClean="0">
                <a:solidFill>
                  <a:srgbClr val="008000"/>
                </a:solidFill>
                <a:latin typeface="+mn-ea"/>
              </a:rPr>
              <a:t> </a:t>
            </a:r>
            <a:r>
              <a:rPr lang="en-US" altLang="ja-JP" sz="2800" dirty="0" smtClean="0">
                <a:solidFill>
                  <a:srgbClr val="008000"/>
                </a:solidFill>
                <a:latin typeface="+mn-ea"/>
              </a:rPr>
              <a:t>         oversubscription rate </a:t>
            </a:r>
            <a:r>
              <a:rPr lang="ja-JP" altLang="en-US" sz="2800" dirty="0" smtClean="0">
                <a:solidFill>
                  <a:srgbClr val="008000"/>
                </a:solidFill>
                <a:latin typeface="+mn-ea"/>
              </a:rPr>
              <a:t>～</a:t>
            </a:r>
            <a:r>
              <a:rPr lang="en-US" altLang="ja-JP" sz="2800" dirty="0" smtClean="0">
                <a:solidFill>
                  <a:srgbClr val="008000"/>
                </a:solidFill>
                <a:latin typeface="+mn-ea"/>
              </a:rPr>
              <a:t>5</a:t>
            </a:r>
            <a:endParaRPr kumimoji="1" lang="ja-JP" altLang="en-US" sz="2800" dirty="0">
              <a:solidFill>
                <a:srgbClr val="008000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 5"/>
          <p:cNvGraphicFramePr>
            <a:graphicFrameLocks noGrp="1"/>
          </p:cNvGraphicFramePr>
          <p:nvPr/>
        </p:nvGraphicFramePr>
        <p:xfrm>
          <a:off x="3491880" y="908720"/>
          <a:ext cx="2160240" cy="54726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555490"/>
                <a:gridCol w="1604750"/>
              </a:tblGrid>
              <a:tr h="260600"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順位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タイトル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606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 smtClean="0">
                          <a:latin typeface="+mn-ea"/>
                          <a:ea typeface="+mn-ea"/>
                        </a:rPr>
                        <a:t>1</a:t>
                      </a:r>
                      <a:endParaRPr kumimoji="1" lang="ja-JP" altLang="en-US" sz="1100" b="1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 err="1" smtClean="0">
                          <a:latin typeface="+mn-ea"/>
                          <a:ea typeface="+mn-ea"/>
                        </a:rPr>
                        <a:t>．．．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50196"/>
                      </a:srgbClr>
                    </a:solidFill>
                  </a:tcPr>
                </a:tc>
              </a:tr>
              <a:tr h="2606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 smtClean="0">
                          <a:latin typeface="+mn-ea"/>
                          <a:ea typeface="+mn-ea"/>
                        </a:rPr>
                        <a:t>2</a:t>
                      </a:r>
                      <a:endParaRPr kumimoji="1" lang="ja-JP" altLang="en-US" sz="1100" b="1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 err="1" smtClean="0">
                          <a:latin typeface="+mn-ea"/>
                          <a:ea typeface="+mn-ea"/>
                        </a:rPr>
                        <a:t>．．．</a:t>
                      </a:r>
                      <a:endParaRPr kumimoji="1" lang="ja-JP" altLang="en-US" sz="1100" dirty="0" smtClean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50196"/>
                      </a:srgbClr>
                    </a:solidFill>
                  </a:tcPr>
                </a:tc>
              </a:tr>
              <a:tr h="2606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 smtClean="0">
                          <a:latin typeface="+mn-ea"/>
                          <a:ea typeface="+mn-ea"/>
                        </a:rPr>
                        <a:t>3</a:t>
                      </a:r>
                      <a:endParaRPr kumimoji="1" lang="ja-JP" altLang="en-US" sz="1100" b="1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 err="1" smtClean="0">
                          <a:latin typeface="+mn-ea"/>
                          <a:ea typeface="+mn-ea"/>
                        </a:rPr>
                        <a:t>．．．</a:t>
                      </a:r>
                      <a:endParaRPr kumimoji="1" lang="ja-JP" altLang="en-US" sz="1100" dirty="0" smtClean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50196"/>
                      </a:srgbClr>
                    </a:solidFill>
                  </a:tcPr>
                </a:tc>
              </a:tr>
              <a:tr h="2606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 smtClean="0">
                          <a:latin typeface="+mn-ea"/>
                          <a:ea typeface="+mn-ea"/>
                        </a:rPr>
                        <a:t>4</a:t>
                      </a:r>
                      <a:endParaRPr kumimoji="1" lang="ja-JP" altLang="en-US" sz="1100" b="1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 err="1" smtClean="0">
                          <a:latin typeface="+mn-ea"/>
                          <a:ea typeface="+mn-ea"/>
                        </a:rPr>
                        <a:t>．．．</a:t>
                      </a:r>
                      <a:endParaRPr kumimoji="1" lang="ja-JP" altLang="en-US" sz="1100" dirty="0" smtClean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50196"/>
                      </a:srgbClr>
                    </a:solidFill>
                  </a:tcPr>
                </a:tc>
              </a:tr>
              <a:tr h="2606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 smtClean="0">
                          <a:latin typeface="+mn-ea"/>
                          <a:ea typeface="+mn-ea"/>
                        </a:rPr>
                        <a:t>5</a:t>
                      </a:r>
                      <a:endParaRPr kumimoji="1" lang="ja-JP" altLang="en-US" sz="1100" b="1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 err="1" smtClean="0">
                          <a:latin typeface="+mn-ea"/>
                          <a:ea typeface="+mn-ea"/>
                        </a:rPr>
                        <a:t>．．．</a:t>
                      </a:r>
                      <a:endParaRPr kumimoji="1" lang="ja-JP" altLang="en-US" sz="1100" dirty="0" smtClean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06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 smtClean="0">
                          <a:latin typeface="+mn-ea"/>
                          <a:ea typeface="+mn-ea"/>
                        </a:rPr>
                        <a:t>6</a:t>
                      </a:r>
                      <a:endParaRPr kumimoji="1" lang="ja-JP" altLang="en-US" sz="1100" b="1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 err="1" smtClean="0">
                          <a:latin typeface="+mn-ea"/>
                          <a:ea typeface="+mn-ea"/>
                        </a:rPr>
                        <a:t>．．．</a:t>
                      </a:r>
                      <a:endParaRPr kumimoji="1" lang="ja-JP" altLang="en-US" sz="1100" dirty="0" smtClean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606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 smtClean="0">
                          <a:latin typeface="+mn-ea"/>
                          <a:ea typeface="+mn-ea"/>
                        </a:rPr>
                        <a:t>7</a:t>
                      </a:r>
                      <a:endParaRPr kumimoji="1" lang="ja-JP" altLang="en-US" sz="1100" b="1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 err="1" smtClean="0">
                          <a:latin typeface="+mn-ea"/>
                          <a:ea typeface="+mn-ea"/>
                        </a:rPr>
                        <a:t>．．．</a:t>
                      </a:r>
                      <a:endParaRPr kumimoji="1" lang="ja-JP" altLang="en-US" sz="1100" dirty="0" smtClean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606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 smtClean="0">
                          <a:latin typeface="+mn-ea"/>
                          <a:ea typeface="+mn-ea"/>
                        </a:rPr>
                        <a:t>8</a:t>
                      </a:r>
                      <a:endParaRPr kumimoji="1" lang="ja-JP" altLang="en-US" sz="1100" b="1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 err="1" smtClean="0">
                          <a:latin typeface="+mn-ea"/>
                          <a:ea typeface="+mn-ea"/>
                        </a:rPr>
                        <a:t>．．．</a:t>
                      </a:r>
                      <a:endParaRPr kumimoji="1" lang="ja-JP" altLang="en-US" sz="1100" dirty="0" smtClean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606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 smtClean="0">
                          <a:latin typeface="+mn-ea"/>
                          <a:ea typeface="+mn-ea"/>
                        </a:rPr>
                        <a:t>9</a:t>
                      </a:r>
                      <a:endParaRPr kumimoji="1" lang="ja-JP" altLang="en-US" sz="1100" b="1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 err="1" smtClean="0">
                          <a:latin typeface="+mn-ea"/>
                          <a:ea typeface="+mn-ea"/>
                        </a:rPr>
                        <a:t>．．．</a:t>
                      </a:r>
                      <a:endParaRPr kumimoji="1" lang="ja-JP" altLang="en-US" sz="1100" dirty="0" smtClean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606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 smtClean="0">
                          <a:latin typeface="+mn-ea"/>
                          <a:ea typeface="+mn-ea"/>
                        </a:rPr>
                        <a:t>10</a:t>
                      </a:r>
                      <a:endParaRPr kumimoji="1" lang="ja-JP" altLang="en-US" sz="1100" b="1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 err="1" smtClean="0">
                          <a:latin typeface="+mn-ea"/>
                          <a:ea typeface="+mn-ea"/>
                        </a:rPr>
                        <a:t>．．．</a:t>
                      </a:r>
                      <a:endParaRPr kumimoji="1" lang="ja-JP" altLang="en-US" sz="1100" dirty="0" smtClean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606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 smtClean="0">
                          <a:latin typeface="+mn-ea"/>
                          <a:ea typeface="+mn-ea"/>
                        </a:rPr>
                        <a:t>11</a:t>
                      </a:r>
                      <a:endParaRPr kumimoji="1" lang="ja-JP" altLang="en-US" sz="1100" b="1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 err="1" smtClean="0">
                          <a:latin typeface="+mn-ea"/>
                          <a:ea typeface="+mn-ea"/>
                        </a:rPr>
                        <a:t>．．．</a:t>
                      </a:r>
                      <a:endParaRPr kumimoji="1" lang="ja-JP" altLang="en-US" sz="1100" dirty="0" smtClean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606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 smtClean="0">
                          <a:latin typeface="+mn-ea"/>
                          <a:ea typeface="+mn-ea"/>
                        </a:rPr>
                        <a:t>12</a:t>
                      </a:r>
                      <a:endParaRPr kumimoji="1" lang="ja-JP" altLang="en-US" sz="1100" b="1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 err="1" smtClean="0">
                          <a:latin typeface="+mn-ea"/>
                          <a:ea typeface="+mn-ea"/>
                        </a:rPr>
                        <a:t>．．．</a:t>
                      </a:r>
                      <a:endParaRPr kumimoji="1" lang="ja-JP" altLang="en-US" sz="1100" dirty="0" smtClean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606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 smtClean="0">
                          <a:latin typeface="+mn-ea"/>
                          <a:ea typeface="+mn-ea"/>
                        </a:rPr>
                        <a:t>13</a:t>
                      </a:r>
                      <a:endParaRPr kumimoji="1" lang="ja-JP" altLang="en-US" sz="1100" b="1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 err="1" smtClean="0">
                          <a:latin typeface="+mn-ea"/>
                          <a:ea typeface="+mn-ea"/>
                        </a:rPr>
                        <a:t>．．．</a:t>
                      </a:r>
                      <a:endParaRPr kumimoji="1" lang="ja-JP" altLang="en-US" sz="1100" dirty="0" smtClean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606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 smtClean="0">
                          <a:latin typeface="+mn-ea"/>
                          <a:ea typeface="+mn-ea"/>
                        </a:rPr>
                        <a:t>14</a:t>
                      </a:r>
                      <a:endParaRPr kumimoji="1" lang="ja-JP" altLang="en-US" sz="1100" b="1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 err="1" smtClean="0">
                          <a:latin typeface="+mn-ea"/>
                          <a:ea typeface="+mn-ea"/>
                        </a:rPr>
                        <a:t>．．．</a:t>
                      </a:r>
                      <a:endParaRPr kumimoji="1" lang="ja-JP" altLang="en-US" sz="1100" dirty="0" smtClean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606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 smtClean="0">
                          <a:latin typeface="+mn-ea"/>
                          <a:ea typeface="+mn-ea"/>
                        </a:rPr>
                        <a:t>15</a:t>
                      </a:r>
                      <a:endParaRPr kumimoji="1" lang="ja-JP" altLang="en-US" sz="1100" b="1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 err="1" smtClean="0">
                          <a:latin typeface="+mn-ea"/>
                          <a:ea typeface="+mn-ea"/>
                        </a:rPr>
                        <a:t>．．．</a:t>
                      </a:r>
                      <a:endParaRPr kumimoji="1" lang="ja-JP" altLang="en-US" sz="1100" dirty="0" smtClean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606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 smtClean="0">
                          <a:latin typeface="+mn-ea"/>
                          <a:ea typeface="+mn-ea"/>
                        </a:rPr>
                        <a:t>16</a:t>
                      </a:r>
                      <a:endParaRPr kumimoji="1" lang="ja-JP" altLang="en-US" sz="1100" b="1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 err="1" smtClean="0">
                          <a:latin typeface="+mn-ea"/>
                          <a:ea typeface="+mn-ea"/>
                        </a:rPr>
                        <a:t>．．．</a:t>
                      </a:r>
                      <a:endParaRPr kumimoji="1" lang="ja-JP" altLang="en-US" sz="1100" dirty="0" smtClean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606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 smtClean="0">
                          <a:latin typeface="+mn-ea"/>
                          <a:ea typeface="+mn-ea"/>
                        </a:rPr>
                        <a:t>17</a:t>
                      </a:r>
                      <a:endParaRPr kumimoji="1" lang="ja-JP" altLang="en-US" sz="1100" b="1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 err="1" smtClean="0">
                          <a:latin typeface="+mn-ea"/>
                          <a:ea typeface="+mn-ea"/>
                        </a:rPr>
                        <a:t>．．．</a:t>
                      </a:r>
                      <a:endParaRPr kumimoji="1" lang="ja-JP" altLang="en-US" sz="1100" dirty="0" smtClean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606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 smtClean="0">
                          <a:latin typeface="+mn-ea"/>
                          <a:ea typeface="+mn-ea"/>
                        </a:rPr>
                        <a:t>18</a:t>
                      </a:r>
                      <a:endParaRPr kumimoji="1" lang="ja-JP" altLang="en-US" sz="1100" b="1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 err="1" smtClean="0">
                          <a:latin typeface="+mn-ea"/>
                          <a:ea typeface="+mn-ea"/>
                        </a:rPr>
                        <a:t>．．．</a:t>
                      </a:r>
                      <a:endParaRPr kumimoji="1" lang="ja-JP" altLang="en-US" sz="1100" dirty="0" smtClean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606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 smtClean="0">
                          <a:latin typeface="+mn-ea"/>
                          <a:ea typeface="+mn-ea"/>
                        </a:rPr>
                        <a:t>19</a:t>
                      </a:r>
                      <a:endParaRPr kumimoji="1" lang="ja-JP" altLang="en-US" sz="1100" b="1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 err="1" smtClean="0">
                          <a:latin typeface="+mn-ea"/>
                          <a:ea typeface="+mn-ea"/>
                        </a:rPr>
                        <a:t>．．．</a:t>
                      </a:r>
                      <a:endParaRPr kumimoji="1" lang="ja-JP" altLang="en-US" sz="1100" dirty="0" smtClean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606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 smtClean="0">
                          <a:latin typeface="+mn-ea"/>
                          <a:ea typeface="+mn-ea"/>
                        </a:rPr>
                        <a:t>20</a:t>
                      </a:r>
                      <a:endParaRPr kumimoji="1" lang="ja-JP" altLang="en-US" sz="1100" b="1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 err="1" smtClean="0">
                          <a:latin typeface="+mn-ea"/>
                          <a:ea typeface="+mn-ea"/>
                        </a:rPr>
                        <a:t>．．．</a:t>
                      </a:r>
                      <a:endParaRPr kumimoji="1" lang="ja-JP" altLang="en-US" sz="1100" dirty="0" smtClean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467544" y="2852936"/>
            <a:ext cx="282000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>
                <a:latin typeface="+mn-ea"/>
              </a:rPr>
              <a:t>example:</a:t>
            </a:r>
          </a:p>
          <a:p>
            <a:r>
              <a:rPr lang="en-US" altLang="ja-JP" sz="2400" dirty="0" smtClean="0">
                <a:latin typeface="+mn-ea"/>
              </a:rPr>
              <a:t>clusters of galaxies, </a:t>
            </a:r>
          </a:p>
          <a:p>
            <a:r>
              <a:rPr lang="en-US" altLang="ja-JP" sz="2400" dirty="0" smtClean="0">
                <a:latin typeface="+mn-ea"/>
              </a:rPr>
              <a:t>LSS, cosmology </a:t>
            </a:r>
          </a:p>
          <a:p>
            <a:r>
              <a:rPr lang="en-US" altLang="ja-JP" sz="2400" dirty="0" smtClean="0">
                <a:latin typeface="+mn-ea"/>
              </a:rPr>
              <a:t>category </a:t>
            </a:r>
          </a:p>
        </p:txBody>
      </p:sp>
      <p:sp>
        <p:nvSpPr>
          <p:cNvPr id="10" name="上下矢印 9"/>
          <p:cNvSpPr/>
          <p:nvPr/>
        </p:nvSpPr>
        <p:spPr>
          <a:xfrm>
            <a:off x="5796136" y="1196752"/>
            <a:ext cx="484632" cy="648072"/>
          </a:xfrm>
          <a:prstGeom prst="up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上下矢印 10"/>
          <p:cNvSpPr/>
          <p:nvPr/>
        </p:nvSpPr>
        <p:spPr>
          <a:xfrm>
            <a:off x="5796136" y="1916832"/>
            <a:ext cx="484632" cy="3744416"/>
          </a:xfrm>
          <a:prstGeom prst="upDownArrow">
            <a:avLst/>
          </a:prstGeom>
          <a:solidFill>
            <a:srgbClr val="FF000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上下矢印 12"/>
          <p:cNvSpPr/>
          <p:nvPr/>
        </p:nvSpPr>
        <p:spPr>
          <a:xfrm>
            <a:off x="5796136" y="5733256"/>
            <a:ext cx="484632" cy="720080"/>
          </a:xfrm>
          <a:prstGeom prst="upDownArrow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6300192" y="1268760"/>
            <a:ext cx="13372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>
                <a:latin typeface="+mn-ea"/>
              </a:rPr>
              <a:t>excellent</a:t>
            </a:r>
            <a:endParaRPr kumimoji="1" lang="ja-JP" altLang="en-US" sz="2400" dirty="0">
              <a:latin typeface="+mn-ea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6210184" y="2780928"/>
            <a:ext cx="2933816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>
                <a:latin typeface="+mn-ea"/>
              </a:rPr>
              <a:t>worth carrying out</a:t>
            </a:r>
          </a:p>
          <a:p>
            <a:r>
              <a:rPr lang="en-US" altLang="ja-JP" sz="2400" dirty="0" smtClean="0">
                <a:latin typeface="+mn-ea"/>
              </a:rPr>
              <a:t>(</a:t>
            </a:r>
            <a:r>
              <a:rPr lang="ja-JP" altLang="en-US" sz="2400" dirty="0" smtClean="0">
                <a:latin typeface="+mn-ea"/>
              </a:rPr>
              <a:t>やらせてみたい</a:t>
            </a:r>
            <a:r>
              <a:rPr lang="en-US" altLang="ja-JP" sz="2400" dirty="0" smtClean="0">
                <a:latin typeface="+mn-ea"/>
              </a:rPr>
              <a:t>)</a:t>
            </a:r>
          </a:p>
          <a:p>
            <a:r>
              <a:rPr lang="en-US" altLang="ja-JP" sz="2400" dirty="0" smtClean="0">
                <a:latin typeface="+mn-ea"/>
              </a:rPr>
              <a:t>  sure</a:t>
            </a:r>
            <a:endParaRPr kumimoji="1" lang="en-US" altLang="ja-JP" sz="2400" dirty="0" smtClean="0">
              <a:latin typeface="+mn-ea"/>
            </a:endParaRPr>
          </a:p>
          <a:p>
            <a:r>
              <a:rPr lang="en-US" altLang="ja-JP" sz="2400" dirty="0" smtClean="0">
                <a:latin typeface="+mn-ea"/>
              </a:rPr>
              <a:t>  interesting</a:t>
            </a:r>
            <a:endParaRPr kumimoji="1" lang="en-US" altLang="ja-JP" sz="2400" dirty="0" smtClean="0">
              <a:latin typeface="+mn-ea"/>
            </a:endParaRPr>
          </a:p>
          <a:p>
            <a:r>
              <a:rPr lang="en-US" altLang="ja-JP" sz="2400" dirty="0" smtClean="0">
                <a:latin typeface="+mn-ea"/>
              </a:rPr>
              <a:t>  high risk high return</a:t>
            </a:r>
            <a:endParaRPr kumimoji="1" lang="ja-JP" altLang="en-US" sz="2400" dirty="0">
              <a:latin typeface="+mn-ea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6300192" y="5805264"/>
            <a:ext cx="6367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>
                <a:latin typeface="+mn-ea"/>
              </a:rPr>
              <a:t>bad</a:t>
            </a:r>
            <a:endParaRPr kumimoji="1" lang="ja-JP" altLang="en-US" sz="2400" dirty="0">
              <a:latin typeface="+mn-ea"/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-78489" y="260648"/>
            <a:ext cx="92224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200" dirty="0" smtClean="0">
                <a:latin typeface="+mn-ea"/>
              </a:rPr>
              <a:t>too high oversubscription rate: TAC’s agony(</a:t>
            </a:r>
            <a:r>
              <a:rPr lang="ja-JP" altLang="en-US" sz="3200" dirty="0" smtClean="0">
                <a:latin typeface="+mn-ea"/>
              </a:rPr>
              <a:t>苦悩</a:t>
            </a:r>
            <a:r>
              <a:rPr lang="en-US" altLang="ja-JP" sz="3200" dirty="0" smtClean="0">
                <a:latin typeface="+mn-ea"/>
              </a:rPr>
              <a:t>) </a:t>
            </a:r>
            <a:endParaRPr kumimoji="1" lang="ja-JP" altLang="en-US" sz="3200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3" grpId="0" animBg="1"/>
      <p:bldP spid="14" grpId="0"/>
      <p:bldP spid="16" grpId="0"/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1405081" y="260648"/>
            <a:ext cx="632737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3600" dirty="0" smtClean="0">
                <a:latin typeface="+mn-ea"/>
              </a:rPr>
              <a:t>高い競争率の悪影響</a:t>
            </a:r>
            <a:endParaRPr lang="en-US" altLang="ja-JP" sz="3600" dirty="0" smtClean="0">
              <a:latin typeface="+mn-ea"/>
            </a:endParaRPr>
          </a:p>
          <a:p>
            <a:pPr algn="ctr"/>
            <a:r>
              <a:rPr lang="en-US" altLang="ja-JP" sz="2400" dirty="0" smtClean="0">
                <a:latin typeface="+mn-ea"/>
              </a:rPr>
              <a:t>bad influences of too high oversubscription rate</a:t>
            </a:r>
            <a:endParaRPr kumimoji="1" lang="en-US" altLang="ja-JP" sz="2400" dirty="0" smtClean="0">
              <a:latin typeface="+mn-ea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899592" y="1412776"/>
            <a:ext cx="7580921" cy="48320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 smtClean="0">
                <a:latin typeface="+mn-ea"/>
              </a:rPr>
              <a:t>良いプロポーザル</a:t>
            </a:r>
            <a:r>
              <a:rPr kumimoji="1" lang="en-US" altLang="ja-JP" sz="2800" dirty="0" smtClean="0">
                <a:latin typeface="+mn-ea"/>
              </a:rPr>
              <a:t>(</a:t>
            </a:r>
            <a:r>
              <a:rPr kumimoji="1" lang="ja-JP" altLang="en-US" sz="2800" dirty="0" smtClean="0">
                <a:latin typeface="+mn-ea"/>
              </a:rPr>
              <a:t>自分のプロポーザル</a:t>
            </a:r>
            <a:r>
              <a:rPr kumimoji="1" lang="en-US" altLang="ja-JP" sz="2800" dirty="0" smtClean="0">
                <a:latin typeface="+mn-ea"/>
              </a:rPr>
              <a:t>)</a:t>
            </a:r>
            <a:r>
              <a:rPr kumimoji="1" lang="ja-JP" altLang="en-US" sz="2800" dirty="0" smtClean="0">
                <a:latin typeface="+mn-ea"/>
              </a:rPr>
              <a:t>が落ちる</a:t>
            </a:r>
            <a:endParaRPr kumimoji="1" lang="en-US" altLang="ja-JP" sz="2800" dirty="0" smtClean="0">
              <a:latin typeface="+mn-ea"/>
            </a:endParaRPr>
          </a:p>
          <a:p>
            <a:r>
              <a:rPr lang="ja-JP" altLang="en-US" sz="2800" dirty="0" smtClean="0">
                <a:latin typeface="+mn-ea"/>
              </a:rPr>
              <a:t>サイエンスの多様性、意外性が失われる</a:t>
            </a:r>
            <a:endParaRPr lang="en-US" altLang="ja-JP" sz="2800" dirty="0" smtClean="0">
              <a:latin typeface="+mn-ea"/>
            </a:endParaRPr>
          </a:p>
          <a:p>
            <a:r>
              <a:rPr kumimoji="1" lang="ja-JP" altLang="en-US" sz="2800" dirty="0" smtClean="0">
                <a:latin typeface="+mn-ea"/>
              </a:rPr>
              <a:t>分野によっては存亡の危機</a:t>
            </a:r>
            <a:endParaRPr kumimoji="1" lang="en-US" altLang="ja-JP" sz="2800" dirty="0" smtClean="0">
              <a:latin typeface="+mn-ea"/>
            </a:endParaRPr>
          </a:p>
          <a:p>
            <a:r>
              <a:rPr lang="ja-JP" altLang="en-US" sz="2800" dirty="0" smtClean="0">
                <a:latin typeface="+mn-ea"/>
              </a:rPr>
              <a:t>利用者が減り、顔ぶれも固定化</a:t>
            </a:r>
            <a:endParaRPr lang="en-US" altLang="ja-JP" sz="2800" dirty="0" smtClean="0">
              <a:latin typeface="+mn-ea"/>
            </a:endParaRPr>
          </a:p>
          <a:p>
            <a:r>
              <a:rPr kumimoji="1" lang="ja-JP" altLang="en-US" sz="2800" dirty="0" smtClean="0">
                <a:latin typeface="+mn-ea"/>
              </a:rPr>
              <a:t>国際プロポーザルが優位になる</a:t>
            </a:r>
            <a:endParaRPr kumimoji="1" lang="en-US" altLang="ja-JP" sz="2800" dirty="0" smtClean="0">
              <a:latin typeface="+mn-ea"/>
            </a:endParaRPr>
          </a:p>
          <a:p>
            <a:r>
              <a:rPr lang="ja-JP" altLang="en-US" sz="2800" dirty="0" smtClean="0">
                <a:latin typeface="+mn-ea"/>
              </a:rPr>
              <a:t>継続課題の完遂にかかる時間が長期化</a:t>
            </a:r>
            <a:endParaRPr lang="en-US" altLang="ja-JP" sz="2800" dirty="0" smtClean="0">
              <a:latin typeface="+mn-ea"/>
            </a:endParaRPr>
          </a:p>
          <a:p>
            <a:endParaRPr kumimoji="1" lang="en-US" altLang="ja-JP" sz="2800" dirty="0">
              <a:latin typeface="+mn-ea"/>
            </a:endParaRPr>
          </a:p>
          <a:p>
            <a:r>
              <a:rPr lang="ja-JP" altLang="en-US" sz="2800" dirty="0" smtClean="0">
                <a:latin typeface="+mn-ea"/>
              </a:rPr>
              <a:t>対抗措置は？</a:t>
            </a:r>
            <a:endParaRPr lang="en-US" altLang="ja-JP" sz="2800" dirty="0" smtClean="0">
              <a:latin typeface="+mn-ea"/>
            </a:endParaRPr>
          </a:p>
          <a:p>
            <a:r>
              <a:rPr kumimoji="1" lang="en-US" altLang="ja-JP" sz="2800" dirty="0">
                <a:latin typeface="+mn-ea"/>
              </a:rPr>
              <a:t> </a:t>
            </a:r>
            <a:r>
              <a:rPr kumimoji="1" lang="en-US" altLang="ja-JP" sz="2800" dirty="0" smtClean="0">
                <a:latin typeface="+mn-ea"/>
              </a:rPr>
              <a:t>   1</a:t>
            </a:r>
            <a:r>
              <a:rPr kumimoji="1" lang="ja-JP" altLang="en-US" sz="2800" dirty="0" smtClean="0">
                <a:latin typeface="+mn-ea"/>
              </a:rPr>
              <a:t>課題当たりの夜数を減らしてたくさん採択</a:t>
            </a:r>
            <a:endParaRPr kumimoji="1" lang="en-US" altLang="ja-JP" sz="2800" dirty="0" smtClean="0">
              <a:latin typeface="+mn-ea"/>
            </a:endParaRPr>
          </a:p>
          <a:p>
            <a:r>
              <a:rPr lang="en-US" altLang="ja-JP" sz="2800" dirty="0">
                <a:latin typeface="+mn-ea"/>
              </a:rPr>
              <a:t> </a:t>
            </a:r>
            <a:r>
              <a:rPr lang="en-US" altLang="ja-JP" sz="2800" dirty="0" smtClean="0">
                <a:latin typeface="+mn-ea"/>
              </a:rPr>
              <a:t>   </a:t>
            </a:r>
            <a:r>
              <a:rPr lang="ja-JP" altLang="en-US" sz="2800" dirty="0" smtClean="0">
                <a:latin typeface="+mn-ea"/>
              </a:rPr>
              <a:t>インテンシブを禁止</a:t>
            </a:r>
            <a:endParaRPr lang="en-US" altLang="ja-JP" sz="2800" dirty="0" smtClean="0">
              <a:latin typeface="+mn-ea"/>
            </a:endParaRPr>
          </a:p>
          <a:p>
            <a:r>
              <a:rPr kumimoji="1" lang="en-US" altLang="ja-JP" sz="2800" dirty="0" smtClean="0">
                <a:latin typeface="+mn-ea"/>
              </a:rPr>
              <a:t>    SSP</a:t>
            </a:r>
            <a:r>
              <a:rPr kumimoji="1" lang="ja-JP" altLang="en-US" sz="2800" dirty="0" smtClean="0">
                <a:latin typeface="+mn-ea"/>
              </a:rPr>
              <a:t>に参加する</a:t>
            </a:r>
            <a:endParaRPr kumimoji="1" lang="ja-JP" altLang="en-US" sz="2800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899592" y="1988840"/>
            <a:ext cx="7276351" cy="261610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3600" dirty="0" smtClean="0">
                <a:latin typeface="+mn-ea"/>
              </a:rPr>
              <a:t>シミュレーションはシミュレーション</a:t>
            </a:r>
            <a:endParaRPr lang="en-US" altLang="ja-JP" sz="3600" dirty="0" smtClean="0">
              <a:latin typeface="+mn-ea"/>
            </a:endParaRPr>
          </a:p>
          <a:p>
            <a:pPr algn="ctr"/>
            <a:r>
              <a:rPr lang="en-US" altLang="ja-JP" sz="2800" dirty="0" smtClean="0">
                <a:latin typeface="+mn-ea"/>
              </a:rPr>
              <a:t>A simulation is no </a:t>
            </a:r>
            <a:r>
              <a:rPr lang="en-US" altLang="ja-JP" sz="2800" smtClean="0">
                <a:latin typeface="+mn-ea"/>
              </a:rPr>
              <a:t>more than </a:t>
            </a:r>
            <a:r>
              <a:rPr lang="en-US" altLang="ja-JP" sz="2800" dirty="0" smtClean="0">
                <a:latin typeface="+mn-ea"/>
              </a:rPr>
              <a:t>a simulation</a:t>
            </a:r>
          </a:p>
          <a:p>
            <a:pPr algn="ctr"/>
            <a:endParaRPr lang="en-US" altLang="ja-JP" sz="3600" dirty="0" smtClean="0">
              <a:latin typeface="+mn-ea"/>
            </a:endParaRPr>
          </a:p>
          <a:p>
            <a:pPr algn="ctr"/>
            <a:r>
              <a:rPr kumimoji="1" lang="ja-JP" altLang="en-US" sz="3600" dirty="0" smtClean="0">
                <a:latin typeface="+mn-ea"/>
              </a:rPr>
              <a:t>ユーザーの意見で結果は変えられる</a:t>
            </a:r>
            <a:endParaRPr kumimoji="1" lang="en-US" altLang="ja-JP" sz="3600" dirty="0" smtClean="0">
              <a:latin typeface="+mn-ea"/>
            </a:endParaRPr>
          </a:p>
          <a:p>
            <a:pPr algn="ctr"/>
            <a:r>
              <a:rPr lang="en-US" altLang="ja-JP" sz="2800" dirty="0" smtClean="0">
                <a:latin typeface="+mn-ea"/>
              </a:rPr>
              <a:t>You can change the future</a:t>
            </a:r>
            <a:endParaRPr kumimoji="1" lang="en-US" altLang="ja-JP" sz="2800" dirty="0" smtClean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405</TotalTime>
  <Words>362</Words>
  <Application>Microsoft Office PowerPoint</Application>
  <PresentationFormat>画面に合わせる (4:3)</PresentationFormat>
  <Paragraphs>151</Paragraphs>
  <Slides>9</Slides>
  <Notes>9</Notes>
  <HiddenSlides>0</HiddenSlides>
  <MMClips>0</MMClips>
  <ScaleCrop>false</ScaleCrop>
  <HeadingPairs>
    <vt:vector size="6" baseType="variant"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2</vt:i4>
      </vt:variant>
      <vt:variant>
        <vt:lpstr>スライド タイトル</vt:lpstr>
      </vt:variant>
      <vt:variant>
        <vt:i4>9</vt:i4>
      </vt:variant>
    </vt:vector>
  </HeadingPairs>
  <TitlesOfParts>
    <vt:vector size="12" baseType="lpstr">
      <vt:lpstr>Office テーマ</vt:lpstr>
      <vt:lpstr>Acrobat Document</vt:lpstr>
      <vt:lpstr>Adobe Acrobat Document</vt:lpstr>
      <vt:lpstr>スライド 1</vt:lpstr>
      <vt:lpstr>スライド 2</vt:lpstr>
      <vt:lpstr>スライド 3</vt:lpstr>
      <vt:lpstr>スライド 4</vt:lpstr>
      <vt:lpstr>スライド 5</vt:lpstr>
      <vt:lpstr>スライド 6</vt:lpstr>
      <vt:lpstr>スライド 7</vt:lpstr>
      <vt:lpstr>スライド 8</vt:lpstr>
      <vt:lpstr>スライド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shima</dc:creator>
  <cp:lastModifiedBy>shima</cp:lastModifiedBy>
  <cp:revision>88</cp:revision>
  <dcterms:created xsi:type="dcterms:W3CDTF">2010-08-31T11:27:59Z</dcterms:created>
  <dcterms:modified xsi:type="dcterms:W3CDTF">2010-09-09T08:10:34Z</dcterms:modified>
</cp:coreProperties>
</file>