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61" r:id="rId4"/>
    <p:sldId id="262" r:id="rId5"/>
    <p:sldId id="263" r:id="rId6"/>
    <p:sldId id="264" r:id="rId7"/>
    <p:sldId id="265" r:id="rId8"/>
    <p:sldId id="260" r:id="rId9"/>
    <p:sldId id="258" r:id="rId10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39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Erice\Subaru\SAC\&#31532;&#22235;&#26399;\UM2009\SSP_simulation100908_SACverE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ja-JP"/>
  <c:chart>
    <c:title>
      <c:tx>
        <c:rich>
          <a:bodyPr/>
          <a:lstStyle/>
          <a:p>
            <a:pPr>
              <a:defRPr sz="1600" b="1" i="0" u="none" strike="noStrike" baseline="0">
                <a:solidFill>
                  <a:srgbClr val="000000"/>
                </a:solidFill>
                <a:latin typeface="ＭＳ Ｐゴシック"/>
                <a:ea typeface="ＭＳ Ｐゴシック"/>
                <a:cs typeface="ＭＳ Ｐゴシック"/>
              </a:defRPr>
            </a:pPr>
            <a:r>
              <a:rPr lang="en-US" altLang="en-US"/>
              <a:t>Subaru Open Use Time</a:t>
            </a:r>
          </a:p>
        </c:rich>
      </c:tx>
      <c:layout>
        <c:manualLayout>
          <c:xMode val="edge"/>
          <c:yMode val="edge"/>
          <c:x val="0.36439707987637204"/>
          <c:y val="2.7067669172932334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8.960583931386204E-2"/>
          <c:y val="0.19248120300751884"/>
          <c:w val="0.89366890409024979"/>
          <c:h val="0.67669172932330879"/>
        </c:manualLayout>
      </c:layout>
      <c:barChart>
        <c:barDir val="col"/>
        <c:grouping val="stacked"/>
        <c:ser>
          <c:idx val="5"/>
          <c:order val="0"/>
          <c:tx>
            <c:strRef>
              <c:f>'100908 (2)'!$A$20</c:f>
              <c:strCache>
                <c:ptCount val="1"/>
                <c:pt idx="0">
                  <c:v>Open Use Nights excluding SSP</c:v>
                </c:pt>
              </c:strCache>
            </c:strRef>
          </c:tx>
          <c:spPr>
            <a:solidFill>
              <a:srgbClr val="00FFFF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'100908 (2)'!$B$1:$AA$1</c:f>
              <c:strCache>
                <c:ptCount val="26"/>
                <c:pt idx="0">
                  <c:v>S09B</c:v>
                </c:pt>
                <c:pt idx="1">
                  <c:v>S10A</c:v>
                </c:pt>
                <c:pt idx="2">
                  <c:v>S10B</c:v>
                </c:pt>
                <c:pt idx="3">
                  <c:v>S11A</c:v>
                </c:pt>
                <c:pt idx="4">
                  <c:v>S11B</c:v>
                </c:pt>
                <c:pt idx="5">
                  <c:v>S12A</c:v>
                </c:pt>
                <c:pt idx="6">
                  <c:v>S12B</c:v>
                </c:pt>
                <c:pt idx="7">
                  <c:v>S13A</c:v>
                </c:pt>
                <c:pt idx="8">
                  <c:v>S13B</c:v>
                </c:pt>
                <c:pt idx="9">
                  <c:v>S14A</c:v>
                </c:pt>
                <c:pt idx="10">
                  <c:v>S14B</c:v>
                </c:pt>
                <c:pt idx="11">
                  <c:v>S15A</c:v>
                </c:pt>
                <c:pt idx="12">
                  <c:v>S15B</c:v>
                </c:pt>
                <c:pt idx="13">
                  <c:v>S16A</c:v>
                </c:pt>
                <c:pt idx="14">
                  <c:v>S16B</c:v>
                </c:pt>
                <c:pt idx="15">
                  <c:v>S17A</c:v>
                </c:pt>
                <c:pt idx="16">
                  <c:v>S17B</c:v>
                </c:pt>
                <c:pt idx="17">
                  <c:v>S18A</c:v>
                </c:pt>
                <c:pt idx="18">
                  <c:v>S18B</c:v>
                </c:pt>
                <c:pt idx="19">
                  <c:v>S19A</c:v>
                </c:pt>
                <c:pt idx="20">
                  <c:v>S19B</c:v>
                </c:pt>
                <c:pt idx="21">
                  <c:v>S20A</c:v>
                </c:pt>
                <c:pt idx="22">
                  <c:v>S20B</c:v>
                </c:pt>
                <c:pt idx="23">
                  <c:v>S21A</c:v>
                </c:pt>
                <c:pt idx="24">
                  <c:v>S21B</c:v>
                </c:pt>
                <c:pt idx="25">
                  <c:v>S22A</c:v>
                </c:pt>
              </c:strCache>
            </c:strRef>
          </c:cat>
          <c:val>
            <c:numRef>
              <c:f>'100908 (2)'!$B$20:$AA$20</c:f>
              <c:numCache>
                <c:formatCode>0_ </c:formatCode>
                <c:ptCount val="26"/>
                <c:pt idx="0">
                  <c:v>114.60000000000001</c:v>
                </c:pt>
                <c:pt idx="1">
                  <c:v>95.5</c:v>
                </c:pt>
                <c:pt idx="2">
                  <c:v>58.05</c:v>
                </c:pt>
                <c:pt idx="3">
                  <c:v>98.65</c:v>
                </c:pt>
                <c:pt idx="4">
                  <c:v>30.850000000000009</c:v>
                </c:pt>
                <c:pt idx="5">
                  <c:v>96.4</c:v>
                </c:pt>
                <c:pt idx="6">
                  <c:v>78.350000000000009</c:v>
                </c:pt>
                <c:pt idx="7">
                  <c:v>66.75</c:v>
                </c:pt>
                <c:pt idx="8">
                  <c:v>74.850000000000009</c:v>
                </c:pt>
                <c:pt idx="9">
                  <c:v>76.650000000000006</c:v>
                </c:pt>
                <c:pt idx="10">
                  <c:v>67.100000000000009</c:v>
                </c:pt>
                <c:pt idx="11">
                  <c:v>81.650000000000006</c:v>
                </c:pt>
                <c:pt idx="12">
                  <c:v>85.100000000000009</c:v>
                </c:pt>
                <c:pt idx="13">
                  <c:v>65.75</c:v>
                </c:pt>
                <c:pt idx="14">
                  <c:v>89.600000000000009</c:v>
                </c:pt>
                <c:pt idx="15">
                  <c:v>87.65</c:v>
                </c:pt>
                <c:pt idx="16">
                  <c:v>96.600000000000009</c:v>
                </c:pt>
                <c:pt idx="17">
                  <c:v>81</c:v>
                </c:pt>
                <c:pt idx="18">
                  <c:v>96.600000000000009</c:v>
                </c:pt>
                <c:pt idx="19">
                  <c:v>94.65</c:v>
                </c:pt>
                <c:pt idx="20">
                  <c:v>96.600000000000009</c:v>
                </c:pt>
                <c:pt idx="21">
                  <c:v>94.65</c:v>
                </c:pt>
                <c:pt idx="22">
                  <c:v>96.600000000000009</c:v>
                </c:pt>
                <c:pt idx="23">
                  <c:v>81</c:v>
                </c:pt>
                <c:pt idx="24">
                  <c:v>96.600000000000009</c:v>
                </c:pt>
                <c:pt idx="25">
                  <c:v>94.65</c:v>
                </c:pt>
              </c:numCache>
            </c:numRef>
          </c:val>
        </c:ser>
        <c:ser>
          <c:idx val="4"/>
          <c:order val="1"/>
          <c:tx>
            <c:strRef>
              <c:f>'100908 (2)'!$A$2</c:f>
              <c:strCache>
                <c:ptCount val="1"/>
                <c:pt idx="0">
                  <c:v>SEEDS</c:v>
                </c:pt>
              </c:strCache>
            </c:strRef>
          </c:tx>
          <c:spPr>
            <a:solidFill>
              <a:srgbClr val="FF99CC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'100908 (2)'!$B$1:$AA$1</c:f>
              <c:strCache>
                <c:ptCount val="26"/>
                <c:pt idx="0">
                  <c:v>S09B</c:v>
                </c:pt>
                <c:pt idx="1">
                  <c:v>S10A</c:v>
                </c:pt>
                <c:pt idx="2">
                  <c:v>S10B</c:v>
                </c:pt>
                <c:pt idx="3">
                  <c:v>S11A</c:v>
                </c:pt>
                <c:pt idx="4">
                  <c:v>S11B</c:v>
                </c:pt>
                <c:pt idx="5">
                  <c:v>S12A</c:v>
                </c:pt>
                <c:pt idx="6">
                  <c:v>S12B</c:v>
                </c:pt>
                <c:pt idx="7">
                  <c:v>S13A</c:v>
                </c:pt>
                <c:pt idx="8">
                  <c:v>S13B</c:v>
                </c:pt>
                <c:pt idx="9">
                  <c:v>S14A</c:v>
                </c:pt>
                <c:pt idx="10">
                  <c:v>S14B</c:v>
                </c:pt>
                <c:pt idx="11">
                  <c:v>S15A</c:v>
                </c:pt>
                <c:pt idx="12">
                  <c:v>S15B</c:v>
                </c:pt>
                <c:pt idx="13">
                  <c:v>S16A</c:v>
                </c:pt>
                <c:pt idx="14">
                  <c:v>S16B</c:v>
                </c:pt>
                <c:pt idx="15">
                  <c:v>S17A</c:v>
                </c:pt>
                <c:pt idx="16">
                  <c:v>S17B</c:v>
                </c:pt>
                <c:pt idx="17">
                  <c:v>S18A</c:v>
                </c:pt>
                <c:pt idx="18">
                  <c:v>S18B</c:v>
                </c:pt>
                <c:pt idx="19">
                  <c:v>S19A</c:v>
                </c:pt>
                <c:pt idx="20">
                  <c:v>S19B</c:v>
                </c:pt>
                <c:pt idx="21">
                  <c:v>S20A</c:v>
                </c:pt>
                <c:pt idx="22">
                  <c:v>S20B</c:v>
                </c:pt>
                <c:pt idx="23">
                  <c:v>S21A</c:v>
                </c:pt>
                <c:pt idx="24">
                  <c:v>S21B</c:v>
                </c:pt>
                <c:pt idx="25">
                  <c:v>S22A</c:v>
                </c:pt>
              </c:strCache>
            </c:strRef>
          </c:cat>
          <c:val>
            <c:numRef>
              <c:f>'100908 (2)'!$B$2:$AA$2</c:f>
              <c:numCache>
                <c:formatCode>General</c:formatCode>
                <c:ptCount val="26"/>
                <c:pt idx="0">
                  <c:v>10</c:v>
                </c:pt>
                <c:pt idx="1">
                  <c:v>0</c:v>
                </c:pt>
                <c:pt idx="2">
                  <c:v>12.5</c:v>
                </c:pt>
                <c:pt idx="3">
                  <c:v>12</c:v>
                </c:pt>
                <c:pt idx="4">
                  <c:v>12</c:v>
                </c:pt>
                <c:pt idx="5">
                  <c:v>12</c:v>
                </c:pt>
                <c:pt idx="6">
                  <c:v>12</c:v>
                </c:pt>
                <c:pt idx="7">
                  <c:v>12</c:v>
                </c:pt>
                <c:pt idx="8">
                  <c:v>12</c:v>
                </c:pt>
                <c:pt idx="9">
                  <c:v>12</c:v>
                </c:pt>
                <c:pt idx="10">
                  <c:v>11.5</c:v>
                </c:pt>
                <c:pt idx="11">
                  <c:v>2</c:v>
                </c:pt>
              </c:numCache>
            </c:numRef>
          </c:val>
        </c:ser>
        <c:ser>
          <c:idx val="0"/>
          <c:order val="2"/>
          <c:tx>
            <c:strRef>
              <c:f>'100908 (2)'!$A$3</c:f>
              <c:strCache>
                <c:ptCount val="1"/>
                <c:pt idx="0">
                  <c:v>FMOS</c:v>
                </c:pt>
              </c:strCache>
            </c:strRef>
          </c:tx>
          <c:spPr>
            <a:solidFill>
              <a:srgbClr val="FFFF99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'100908 (2)'!$B$1:$AA$1</c:f>
              <c:strCache>
                <c:ptCount val="26"/>
                <c:pt idx="0">
                  <c:v>S09B</c:v>
                </c:pt>
                <c:pt idx="1">
                  <c:v>S10A</c:v>
                </c:pt>
                <c:pt idx="2">
                  <c:v>S10B</c:v>
                </c:pt>
                <c:pt idx="3">
                  <c:v>S11A</c:v>
                </c:pt>
                <c:pt idx="4">
                  <c:v>S11B</c:v>
                </c:pt>
                <c:pt idx="5">
                  <c:v>S12A</c:v>
                </c:pt>
                <c:pt idx="6">
                  <c:v>S12B</c:v>
                </c:pt>
                <c:pt idx="7">
                  <c:v>S13A</c:v>
                </c:pt>
                <c:pt idx="8">
                  <c:v>S13B</c:v>
                </c:pt>
                <c:pt idx="9">
                  <c:v>S14A</c:v>
                </c:pt>
                <c:pt idx="10">
                  <c:v>S14B</c:v>
                </c:pt>
                <c:pt idx="11">
                  <c:v>S15A</c:v>
                </c:pt>
                <c:pt idx="12">
                  <c:v>S15B</c:v>
                </c:pt>
                <c:pt idx="13">
                  <c:v>S16A</c:v>
                </c:pt>
                <c:pt idx="14">
                  <c:v>S16B</c:v>
                </c:pt>
                <c:pt idx="15">
                  <c:v>S17A</c:v>
                </c:pt>
                <c:pt idx="16">
                  <c:v>S17B</c:v>
                </c:pt>
                <c:pt idx="17">
                  <c:v>S18A</c:v>
                </c:pt>
                <c:pt idx="18">
                  <c:v>S18B</c:v>
                </c:pt>
                <c:pt idx="19">
                  <c:v>S19A</c:v>
                </c:pt>
                <c:pt idx="20">
                  <c:v>S19B</c:v>
                </c:pt>
                <c:pt idx="21">
                  <c:v>S20A</c:v>
                </c:pt>
                <c:pt idx="22">
                  <c:v>S20B</c:v>
                </c:pt>
                <c:pt idx="23">
                  <c:v>S21A</c:v>
                </c:pt>
                <c:pt idx="24">
                  <c:v>S21B</c:v>
                </c:pt>
                <c:pt idx="25">
                  <c:v>S22A</c:v>
                </c:pt>
              </c:strCache>
            </c:strRef>
          </c:cat>
          <c:val>
            <c:numRef>
              <c:f>'100908 (2)'!$B$3:$AA$3</c:f>
              <c:numCache>
                <c:formatCode>General</c:formatCode>
                <c:ptCount val="26"/>
                <c:pt idx="4">
                  <c:v>21</c:v>
                </c:pt>
                <c:pt idx="5">
                  <c:v>11</c:v>
                </c:pt>
                <c:pt idx="6">
                  <c:v>21</c:v>
                </c:pt>
                <c:pt idx="7">
                  <c:v>11</c:v>
                </c:pt>
                <c:pt idx="8">
                  <c:v>21</c:v>
                </c:pt>
                <c:pt idx="9">
                  <c:v>11</c:v>
                </c:pt>
                <c:pt idx="10">
                  <c:v>21</c:v>
                </c:pt>
                <c:pt idx="11">
                  <c:v>11</c:v>
                </c:pt>
                <c:pt idx="12">
                  <c:v>11</c:v>
                </c:pt>
                <c:pt idx="13">
                  <c:v>11</c:v>
                </c:pt>
              </c:numCache>
            </c:numRef>
          </c:val>
        </c:ser>
        <c:ser>
          <c:idx val="1"/>
          <c:order val="3"/>
          <c:tx>
            <c:strRef>
              <c:f>'100908 (2)'!$A$4</c:f>
              <c:strCache>
                <c:ptCount val="1"/>
                <c:pt idx="0">
                  <c:v>HSC</c:v>
                </c:pt>
              </c:strCache>
            </c:strRef>
          </c:tx>
          <c:spPr>
            <a:solidFill>
              <a:srgbClr val="FF6600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'100908 (2)'!$B$1:$AA$1</c:f>
              <c:strCache>
                <c:ptCount val="26"/>
                <c:pt idx="0">
                  <c:v>S09B</c:v>
                </c:pt>
                <c:pt idx="1">
                  <c:v>S10A</c:v>
                </c:pt>
                <c:pt idx="2">
                  <c:v>S10B</c:v>
                </c:pt>
                <c:pt idx="3">
                  <c:v>S11A</c:v>
                </c:pt>
                <c:pt idx="4">
                  <c:v>S11B</c:v>
                </c:pt>
                <c:pt idx="5">
                  <c:v>S12A</c:v>
                </c:pt>
                <c:pt idx="6">
                  <c:v>S12B</c:v>
                </c:pt>
                <c:pt idx="7">
                  <c:v>S13A</c:v>
                </c:pt>
                <c:pt idx="8">
                  <c:v>S13B</c:v>
                </c:pt>
                <c:pt idx="9">
                  <c:v>S14A</c:v>
                </c:pt>
                <c:pt idx="10">
                  <c:v>S14B</c:v>
                </c:pt>
                <c:pt idx="11">
                  <c:v>S15A</c:v>
                </c:pt>
                <c:pt idx="12">
                  <c:v>S15B</c:v>
                </c:pt>
                <c:pt idx="13">
                  <c:v>S16A</c:v>
                </c:pt>
                <c:pt idx="14">
                  <c:v>S16B</c:v>
                </c:pt>
                <c:pt idx="15">
                  <c:v>S17A</c:v>
                </c:pt>
                <c:pt idx="16">
                  <c:v>S17B</c:v>
                </c:pt>
                <c:pt idx="17">
                  <c:v>S18A</c:v>
                </c:pt>
                <c:pt idx="18">
                  <c:v>S18B</c:v>
                </c:pt>
                <c:pt idx="19">
                  <c:v>S19A</c:v>
                </c:pt>
                <c:pt idx="20">
                  <c:v>S19B</c:v>
                </c:pt>
                <c:pt idx="21">
                  <c:v>S20A</c:v>
                </c:pt>
                <c:pt idx="22">
                  <c:v>S20B</c:v>
                </c:pt>
                <c:pt idx="23">
                  <c:v>S21A</c:v>
                </c:pt>
                <c:pt idx="24">
                  <c:v>S21B</c:v>
                </c:pt>
                <c:pt idx="25">
                  <c:v>S22A</c:v>
                </c:pt>
              </c:strCache>
            </c:strRef>
          </c:cat>
          <c:val>
            <c:numRef>
              <c:f>'100908 (2)'!$B$4:$AA$4</c:f>
              <c:numCache>
                <c:formatCode>General</c:formatCode>
                <c:ptCount val="26"/>
                <c:pt idx="6">
                  <c:v>10</c:v>
                </c:pt>
                <c:pt idx="7">
                  <c:v>20</c:v>
                </c:pt>
                <c:pt idx="8">
                  <c:v>20</c:v>
                </c:pt>
                <c:pt idx="9">
                  <c:v>25</c:v>
                </c:pt>
                <c:pt idx="10">
                  <c:v>35</c:v>
                </c:pt>
                <c:pt idx="11">
                  <c:v>35</c:v>
                </c:pt>
                <c:pt idx="12">
                  <c:v>35</c:v>
                </c:pt>
                <c:pt idx="13">
                  <c:v>40</c:v>
                </c:pt>
                <c:pt idx="14">
                  <c:v>40</c:v>
                </c:pt>
                <c:pt idx="15">
                  <c:v>40</c:v>
                </c:pt>
              </c:numCache>
            </c:numRef>
          </c:val>
        </c:ser>
        <c:ser>
          <c:idx val="2"/>
          <c:order val="4"/>
          <c:tx>
            <c:strRef>
              <c:f>'100908 (2)'!$A$5</c:f>
              <c:strCache>
                <c:ptCount val="1"/>
                <c:pt idx="0">
                  <c:v>PFS</c:v>
                </c:pt>
              </c:strCache>
            </c:strRef>
          </c:tx>
          <c:spPr>
            <a:solidFill>
              <a:srgbClr val="808080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'100908 (2)'!$B$1:$AA$1</c:f>
              <c:strCache>
                <c:ptCount val="26"/>
                <c:pt idx="0">
                  <c:v>S09B</c:v>
                </c:pt>
                <c:pt idx="1">
                  <c:v>S10A</c:v>
                </c:pt>
                <c:pt idx="2">
                  <c:v>S10B</c:v>
                </c:pt>
                <c:pt idx="3">
                  <c:v>S11A</c:v>
                </c:pt>
                <c:pt idx="4">
                  <c:v>S11B</c:v>
                </c:pt>
                <c:pt idx="5">
                  <c:v>S12A</c:v>
                </c:pt>
                <c:pt idx="6">
                  <c:v>S12B</c:v>
                </c:pt>
                <c:pt idx="7">
                  <c:v>S13A</c:v>
                </c:pt>
                <c:pt idx="8">
                  <c:v>S13B</c:v>
                </c:pt>
                <c:pt idx="9">
                  <c:v>S14A</c:v>
                </c:pt>
                <c:pt idx="10">
                  <c:v>S14B</c:v>
                </c:pt>
                <c:pt idx="11">
                  <c:v>S15A</c:v>
                </c:pt>
                <c:pt idx="12">
                  <c:v>S15B</c:v>
                </c:pt>
                <c:pt idx="13">
                  <c:v>S16A</c:v>
                </c:pt>
                <c:pt idx="14">
                  <c:v>S16B</c:v>
                </c:pt>
                <c:pt idx="15">
                  <c:v>S17A</c:v>
                </c:pt>
                <c:pt idx="16">
                  <c:v>S17B</c:v>
                </c:pt>
                <c:pt idx="17">
                  <c:v>S18A</c:v>
                </c:pt>
                <c:pt idx="18">
                  <c:v>S18B</c:v>
                </c:pt>
                <c:pt idx="19">
                  <c:v>S19A</c:v>
                </c:pt>
                <c:pt idx="20">
                  <c:v>S19B</c:v>
                </c:pt>
                <c:pt idx="21">
                  <c:v>S20A</c:v>
                </c:pt>
                <c:pt idx="22">
                  <c:v>S20B</c:v>
                </c:pt>
                <c:pt idx="23">
                  <c:v>S21A</c:v>
                </c:pt>
                <c:pt idx="24">
                  <c:v>S21B</c:v>
                </c:pt>
                <c:pt idx="25">
                  <c:v>S22A</c:v>
                </c:pt>
              </c:strCache>
            </c:strRef>
          </c:cat>
          <c:val>
            <c:numRef>
              <c:f>'100908 (2)'!$B$5:$AA$5</c:f>
              <c:numCache>
                <c:formatCode>General</c:formatCode>
                <c:ptCount val="26"/>
                <c:pt idx="16">
                  <c:v>30</c:v>
                </c:pt>
                <c:pt idx="17">
                  <c:v>30</c:v>
                </c:pt>
                <c:pt idx="18">
                  <c:v>30</c:v>
                </c:pt>
                <c:pt idx="19">
                  <c:v>30</c:v>
                </c:pt>
                <c:pt idx="20">
                  <c:v>30</c:v>
                </c:pt>
                <c:pt idx="21">
                  <c:v>30</c:v>
                </c:pt>
                <c:pt idx="22">
                  <c:v>30</c:v>
                </c:pt>
                <c:pt idx="23">
                  <c:v>30</c:v>
                </c:pt>
                <c:pt idx="24">
                  <c:v>30</c:v>
                </c:pt>
                <c:pt idx="25">
                  <c:v>30</c:v>
                </c:pt>
              </c:numCache>
            </c:numRef>
          </c:val>
        </c:ser>
        <c:ser>
          <c:idx val="3"/>
          <c:order val="5"/>
          <c:tx>
            <c:strRef>
              <c:f>'100908 (2)'!$A$9</c:f>
              <c:strCache>
                <c:ptCount val="1"/>
                <c:pt idx="0">
                  <c:v>GTO total</c:v>
                </c:pt>
              </c:strCache>
            </c:strRef>
          </c:tx>
          <c:spPr>
            <a:solidFill>
              <a:srgbClr val="0000FF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'100908 (2)'!$B$1:$AA$1</c:f>
              <c:strCache>
                <c:ptCount val="26"/>
                <c:pt idx="0">
                  <c:v>S09B</c:v>
                </c:pt>
                <c:pt idx="1">
                  <c:v>S10A</c:v>
                </c:pt>
                <c:pt idx="2">
                  <c:v>S10B</c:v>
                </c:pt>
                <c:pt idx="3">
                  <c:v>S11A</c:v>
                </c:pt>
                <c:pt idx="4">
                  <c:v>S11B</c:v>
                </c:pt>
                <c:pt idx="5">
                  <c:v>S12A</c:v>
                </c:pt>
                <c:pt idx="6">
                  <c:v>S12B</c:v>
                </c:pt>
                <c:pt idx="7">
                  <c:v>S13A</c:v>
                </c:pt>
                <c:pt idx="8">
                  <c:v>S13B</c:v>
                </c:pt>
                <c:pt idx="9">
                  <c:v>S14A</c:v>
                </c:pt>
                <c:pt idx="10">
                  <c:v>S14B</c:v>
                </c:pt>
                <c:pt idx="11">
                  <c:v>S15A</c:v>
                </c:pt>
                <c:pt idx="12">
                  <c:v>S15B</c:v>
                </c:pt>
                <c:pt idx="13">
                  <c:v>S16A</c:v>
                </c:pt>
                <c:pt idx="14">
                  <c:v>S16B</c:v>
                </c:pt>
                <c:pt idx="15">
                  <c:v>S17A</c:v>
                </c:pt>
                <c:pt idx="16">
                  <c:v>S17B</c:v>
                </c:pt>
                <c:pt idx="17">
                  <c:v>S18A</c:v>
                </c:pt>
                <c:pt idx="18">
                  <c:v>S18B</c:v>
                </c:pt>
                <c:pt idx="19">
                  <c:v>S19A</c:v>
                </c:pt>
                <c:pt idx="20">
                  <c:v>S19B</c:v>
                </c:pt>
                <c:pt idx="21">
                  <c:v>S20A</c:v>
                </c:pt>
                <c:pt idx="22">
                  <c:v>S20B</c:v>
                </c:pt>
                <c:pt idx="23">
                  <c:v>S21A</c:v>
                </c:pt>
                <c:pt idx="24">
                  <c:v>S21B</c:v>
                </c:pt>
                <c:pt idx="25">
                  <c:v>S22A</c:v>
                </c:pt>
              </c:strCache>
            </c:strRef>
          </c:cat>
          <c:val>
            <c:numRef>
              <c:f>'100908 (2)'!$B$9:$AA$9</c:f>
              <c:numCache>
                <c:formatCode>General</c:formatCode>
                <c:ptCount val="26"/>
                <c:pt idx="0">
                  <c:v>0</c:v>
                </c:pt>
                <c:pt idx="1">
                  <c:v>2</c:v>
                </c:pt>
                <c:pt idx="2">
                  <c:v>8</c:v>
                </c:pt>
                <c:pt idx="3">
                  <c:v>10</c:v>
                </c:pt>
                <c:pt idx="4">
                  <c:v>12</c:v>
                </c:pt>
                <c:pt idx="5">
                  <c:v>4</c:v>
                </c:pt>
                <c:pt idx="6">
                  <c:v>9</c:v>
                </c:pt>
                <c:pt idx="7">
                  <c:v>5</c:v>
                </c:pt>
                <c:pt idx="8">
                  <c:v>5</c:v>
                </c:pt>
                <c:pt idx="9">
                  <c:v>5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</c:numCache>
            </c:numRef>
          </c:val>
        </c:ser>
        <c:overlap val="100"/>
        <c:axId val="29003136"/>
        <c:axId val="29091328"/>
      </c:barChart>
      <c:catAx>
        <c:axId val="29003136"/>
        <c:scaling>
          <c:orientation val="minMax"/>
        </c:scaling>
        <c:axPos val="b"/>
        <c:numFmt formatCode="General" sourceLinked="1"/>
        <c:majorTickMark val="in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650" b="0" i="0" u="none" strike="noStrike" baseline="0">
                <a:solidFill>
                  <a:srgbClr val="000000"/>
                </a:solidFill>
                <a:latin typeface="ＭＳ Ｐゴシック"/>
                <a:ea typeface="ＭＳ Ｐゴシック"/>
                <a:cs typeface="ＭＳ Ｐゴシック"/>
              </a:defRPr>
            </a:pPr>
            <a:endParaRPr lang="ja-JP"/>
          </a:p>
        </c:txPr>
        <c:crossAx val="29091328"/>
        <c:crosses val="autoZero"/>
        <c:auto val="1"/>
        <c:lblAlgn val="ctr"/>
        <c:lblOffset val="100"/>
        <c:tickLblSkip val="2"/>
        <c:tickMarkSkip val="1"/>
      </c:catAx>
      <c:valAx>
        <c:axId val="29091328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0_ " sourceLinked="1"/>
        <c:majorTickMark val="in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650" b="0" i="0" u="none" strike="noStrike" baseline="0">
                <a:solidFill>
                  <a:srgbClr val="000000"/>
                </a:solidFill>
                <a:latin typeface="ＭＳ Ｐゴシック"/>
                <a:ea typeface="ＭＳ Ｐゴシック"/>
                <a:cs typeface="ＭＳ Ｐゴシック"/>
              </a:defRPr>
            </a:pPr>
            <a:endParaRPr lang="ja-JP"/>
          </a:p>
        </c:txPr>
        <c:crossAx val="29003136"/>
        <c:crosses val="autoZero"/>
        <c:crossBetween val="between"/>
      </c:valAx>
      <c:spPr>
        <a:solidFill>
          <a:srgbClr val="FFFFFF"/>
        </a:solidFill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6.0931970733426141E-2"/>
          <c:y val="0.12180451127819551"/>
          <c:w val="0.92592700624324042"/>
          <c:h val="4.9624060150375938E-2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515" b="0" i="0" u="none" strike="noStrike" baseline="0">
              <a:solidFill>
                <a:srgbClr val="000000"/>
              </a:solidFill>
              <a:latin typeface="ＭＳ Ｐゴシック"/>
              <a:ea typeface="ＭＳ Ｐゴシック"/>
              <a:cs typeface="ＭＳ Ｐゴシック"/>
            </a:defRPr>
          </a:pPr>
          <a:endParaRPr lang="ja-JP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650" b="0" i="0" u="none" strike="noStrike" baseline="0">
          <a:solidFill>
            <a:srgbClr val="000000"/>
          </a:solidFill>
          <a:latin typeface="ＭＳ Ｐゴシック"/>
          <a:ea typeface="ＭＳ Ｐゴシック"/>
          <a:cs typeface="ＭＳ Ｐゴシック"/>
        </a:defRPr>
      </a:pPr>
      <a:endParaRPr lang="ja-JP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ja-JP" altLang="en-US" smtClean="0"/>
              <a:t>マスタ サブタイトルの書式設定</a:t>
            </a:r>
            <a:endParaRPr kumimoji="0" lang="en-US"/>
          </a:p>
        </p:txBody>
      </p:sp>
      <p:sp>
        <p:nvSpPr>
          <p:cNvPr id="28" name="日付プレースホル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3D5A13A-86A0-473D-9D8C-AED7C3F0FE9A}" type="datetimeFigureOut">
              <a:rPr kumimoji="1" lang="ja-JP" altLang="en-US" smtClean="0"/>
              <a:t>2010/9/9</a:t>
            </a:fld>
            <a:endParaRPr kumimoji="1" lang="ja-JP" altLang="en-US"/>
          </a:p>
        </p:txBody>
      </p:sp>
      <p:sp>
        <p:nvSpPr>
          <p:cNvPr id="17" name="フッター プレースホル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正方形/長方形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正方形/長方形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正方形/長方形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コネクタ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直線コネクタ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直線コネクタ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コネクタ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コネクタ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直線コネクタ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正方形/長方形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円/楕円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円/楕円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円/楕円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円/楕円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円/楕円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スライド番号プレースホルダ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F2E5C46-ACE8-4774-8BD3-398A70FC903B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5A13A-86A0-473D-9D8C-AED7C3F0FE9A}" type="datetimeFigureOut">
              <a:rPr kumimoji="1" lang="ja-JP" altLang="en-US" smtClean="0"/>
              <a:t>2010/9/9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E5C46-ACE8-4774-8BD3-398A70FC903B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5A13A-86A0-473D-9D8C-AED7C3F0FE9A}" type="datetimeFigureOut">
              <a:rPr kumimoji="1" lang="ja-JP" altLang="en-US" smtClean="0"/>
              <a:t>2010/9/9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E5C46-ACE8-4774-8BD3-398A70FC903B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8" name="コンテンツ プレースホルダ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3D5A13A-86A0-473D-9D8C-AED7C3F0FE9A}" type="datetimeFigureOut">
              <a:rPr kumimoji="1" lang="ja-JP" altLang="en-US" smtClean="0"/>
              <a:t>2010/9/9</a:t>
            </a:fld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F2E5C46-ACE8-4774-8BD3-398A70FC903B}" type="slidenum">
              <a:rPr kumimoji="1" lang="ja-JP" altLang="en-US" smtClean="0"/>
              <a:t>&lt;#&gt;</a:t>
            </a:fld>
            <a:endParaRPr kumimoji="1" lang="ja-JP" altLang="en-US"/>
          </a:p>
        </p:txBody>
      </p:sp>
      <p:sp>
        <p:nvSpPr>
          <p:cNvPr id="10" name="フッター プレースホルダ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3D5A13A-86A0-473D-9D8C-AED7C3F0FE9A}" type="datetimeFigureOut">
              <a:rPr kumimoji="1" lang="ja-JP" altLang="en-US" smtClean="0"/>
              <a:t>2010/9/9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正方形/長方形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正方形/長方形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正方形/長方形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コネクタ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線コネクタ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コネクタ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コネクタ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直線コネクタ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正方形/長方形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円/楕円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円/楕円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円/楕円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円/楕円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円/楕円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直線コネクタ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F2E5C46-ACE8-4774-8BD3-398A70FC903B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5A13A-86A0-473D-9D8C-AED7C3F0FE9A}" type="datetimeFigureOut">
              <a:rPr kumimoji="1" lang="ja-JP" altLang="en-US" smtClean="0"/>
              <a:t>2010/9/9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E5C46-ACE8-4774-8BD3-398A70FC903B}" type="slidenum">
              <a:rPr kumimoji="1" lang="ja-JP" altLang="en-US" smtClean="0"/>
              <a:t>&lt;#&gt;</a:t>
            </a:fld>
            <a:endParaRPr kumimoji="1" lang="ja-JP" altLang="en-US"/>
          </a:p>
        </p:txBody>
      </p:sp>
      <p:sp>
        <p:nvSpPr>
          <p:cNvPr id="9" name="コンテンツ プレースホル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11" name="コンテンツ プレースホル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5A13A-86A0-473D-9D8C-AED7C3F0FE9A}" type="datetimeFigureOut">
              <a:rPr kumimoji="1" lang="ja-JP" altLang="en-US" smtClean="0"/>
              <a:t>2010/9/9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E5C46-ACE8-4774-8BD3-398A70FC903B}" type="slidenum">
              <a:rPr kumimoji="1" lang="ja-JP" altLang="en-US" smtClean="0"/>
              <a:t>&lt;#&gt;</a:t>
            </a:fld>
            <a:endParaRPr kumimoji="1" lang="ja-JP" altLang="en-US"/>
          </a:p>
        </p:txBody>
      </p:sp>
      <p:sp>
        <p:nvSpPr>
          <p:cNvPr id="11" name="コンテンツ プレースホル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13" name="コンテンツ プレースホル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12" name="テキスト プレースホル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14" name="テキスト プレースホル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6" name="日付プレースホルダ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3D5A13A-86A0-473D-9D8C-AED7C3F0FE9A}" type="datetimeFigureOut">
              <a:rPr kumimoji="1" lang="ja-JP" altLang="en-US" smtClean="0"/>
              <a:t>2010/9/9</a:t>
            </a:fld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F2E5C46-ACE8-4774-8BD3-398A70FC903B}" type="slidenum">
              <a:rPr kumimoji="1" lang="ja-JP" altLang="en-US" smtClean="0"/>
              <a:t>&lt;#&gt;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5A13A-86A0-473D-9D8C-AED7C3F0FE9A}" type="datetimeFigureOut">
              <a:rPr kumimoji="1" lang="ja-JP" altLang="en-US" smtClean="0"/>
              <a:t>2010/9/9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2E5C46-ACE8-4774-8BD3-398A70FC903B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コネクタ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8" name="直線コネクタ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直線コネクタ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直線コネクタ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正方形/長方形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コネクタ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円/楕円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コンテンツ プレースホル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21" name="日付プレースホルダ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3D5A13A-86A0-473D-9D8C-AED7C3F0FE9A}" type="datetimeFigureOut">
              <a:rPr kumimoji="1" lang="ja-JP" altLang="en-US" smtClean="0"/>
              <a:t>2010/9/9</a:t>
            </a:fld>
            <a:endParaRPr kumimoji="1" lang="ja-JP" altLang="en-US"/>
          </a:p>
        </p:txBody>
      </p:sp>
      <p:sp>
        <p:nvSpPr>
          <p:cNvPr id="22" name="スライド番号プレースホルダ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F2E5C46-ACE8-4774-8BD3-398A70FC903B}" type="slidenum">
              <a:rPr kumimoji="1" lang="ja-JP" altLang="en-US" smtClean="0"/>
              <a:t>&lt;#&gt;</a:t>
            </a:fld>
            <a:endParaRPr kumimoji="1" lang="ja-JP" altLang="en-US"/>
          </a:p>
        </p:txBody>
      </p:sp>
      <p:sp>
        <p:nvSpPr>
          <p:cNvPr id="23" name="フッター プレースホルダ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コネクタ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円/楕円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ja-JP" altLang="en-US" smtClean="0"/>
              <a:t>アイコンをクリックして図を追加</a:t>
            </a:r>
            <a:endParaRPr kumimoji="0" 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10" name="直線コネクタ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正方形/長方形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線コネクタ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直線コネクタ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直線コネクタ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日付プレースホルダ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3D5A13A-86A0-473D-9D8C-AED7C3F0FE9A}" type="datetimeFigureOut">
              <a:rPr kumimoji="1" lang="ja-JP" altLang="en-US" smtClean="0"/>
              <a:t>2010/9/9</a:t>
            </a:fld>
            <a:endParaRPr kumimoji="1" lang="ja-JP" altLang="en-US"/>
          </a:p>
        </p:txBody>
      </p:sp>
      <p:sp>
        <p:nvSpPr>
          <p:cNvPr id="18" name="スライド番号プレースホルダ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F2E5C46-ACE8-4774-8BD3-398A70FC903B}" type="slidenum">
              <a:rPr kumimoji="1" lang="ja-JP" altLang="en-US" smtClean="0"/>
              <a:t>&lt;#&gt;</a:t>
            </a:fld>
            <a:endParaRPr kumimoji="1" lang="ja-JP" altLang="en-US"/>
          </a:p>
        </p:txBody>
      </p:sp>
      <p:sp>
        <p:nvSpPr>
          <p:cNvPr id="21" name="フッター プレースホルダ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コネクタ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タイトル プレースホル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13" name="テキスト プレースホル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  <a:p>
            <a:pPr lvl="1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2 </a:t>
            </a:r>
            <a:r>
              <a:rPr kumimoji="0" lang="ja-JP" altLang="en-US" smtClean="0"/>
              <a:t>レベル</a:t>
            </a:r>
          </a:p>
          <a:p>
            <a:pPr lvl="2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3 </a:t>
            </a:r>
            <a:r>
              <a:rPr kumimoji="0" lang="ja-JP" altLang="en-US" smtClean="0"/>
              <a:t>レベル</a:t>
            </a:r>
          </a:p>
          <a:p>
            <a:pPr lvl="3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4 </a:t>
            </a:r>
            <a:r>
              <a:rPr kumimoji="0" lang="ja-JP" altLang="en-US" smtClean="0"/>
              <a:t>レベル</a:t>
            </a:r>
          </a:p>
          <a:p>
            <a:pPr lvl="4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5 </a:t>
            </a:r>
            <a:r>
              <a:rPr kumimoji="0" lang="ja-JP" altLang="en-US" smtClean="0"/>
              <a:t>レベル</a:t>
            </a:r>
            <a:endParaRPr kumimoji="0" lang="en-US"/>
          </a:p>
        </p:txBody>
      </p:sp>
      <p:sp>
        <p:nvSpPr>
          <p:cNvPr id="14" name="日付プレースホルダ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3D5A13A-86A0-473D-9D8C-AED7C3F0FE9A}" type="datetimeFigureOut">
              <a:rPr kumimoji="1" lang="ja-JP" altLang="en-US" smtClean="0"/>
              <a:t>2010/9/9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7" name="直線コネクタ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直線コネクタ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正方形/長方形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コネクタ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円/楕円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スライド番号プレースホルダ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F2E5C46-ACE8-4774-8BD3-398A70FC903B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1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1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1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1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dirty="0" smtClean="0">
                <a:solidFill>
                  <a:schemeClr val="tx1"/>
                </a:solidFill>
              </a:rPr>
              <a:t>SAC Report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 smtClean="0"/>
              <a:t>Nobuo ARIMOTO</a:t>
            </a:r>
          </a:p>
          <a:p>
            <a:r>
              <a:rPr lang="en-US" altLang="ja-JP" dirty="0" smtClean="0"/>
              <a:t>NAOJ/GUAS (</a:t>
            </a:r>
            <a:r>
              <a:rPr lang="en-US" altLang="ja-JP" dirty="0" err="1" smtClean="0"/>
              <a:t>Sokendai</a:t>
            </a:r>
            <a:r>
              <a:rPr lang="en-US" altLang="ja-JP" dirty="0" smtClean="0"/>
              <a:t>)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z="1700" b="1" dirty="0" smtClean="0"/>
              <a:t>　　光赤外専門委員会への提言</a:t>
            </a:r>
            <a:r>
              <a:rPr lang="ja-JP" altLang="en-US" sz="2100" b="1" dirty="0" smtClean="0"/>
              <a:t>　　　　　　　　　　　　</a:t>
            </a:r>
            <a:br>
              <a:rPr lang="ja-JP" altLang="en-US" sz="2100" b="1" dirty="0" smtClean="0"/>
            </a:br>
            <a:r>
              <a:rPr lang="ja-JP" altLang="en-US" sz="1500" b="1" dirty="0" smtClean="0"/>
              <a:t>　　　　　</a:t>
            </a:r>
            <a:r>
              <a:rPr lang="ja-JP" altLang="en-US" sz="2100" b="1" dirty="0" smtClean="0"/>
              <a:t>　</a:t>
            </a:r>
            <a:r>
              <a:rPr lang="en-US" altLang="ja-JP" sz="2100" b="1" dirty="0" smtClean="0"/>
              <a:t>--2020</a:t>
            </a:r>
            <a:r>
              <a:rPr lang="ja-JP" altLang="en-US" sz="2100" b="1" dirty="0" smtClean="0"/>
              <a:t>年へのすばるの戦略　“</a:t>
            </a:r>
            <a:r>
              <a:rPr lang="ja-JP" altLang="en-US" sz="2100" b="1" dirty="0" smtClean="0">
                <a:solidFill>
                  <a:srgbClr val="0000CC"/>
                </a:solidFill>
              </a:rPr>
              <a:t>天</a:t>
            </a:r>
            <a:r>
              <a:rPr lang="ja-JP" altLang="en-US" sz="2100" b="1" dirty="0" smtClean="0"/>
              <a:t>・</a:t>
            </a:r>
            <a:r>
              <a:rPr lang="ja-JP" altLang="en-US" sz="2100" b="1" dirty="0" smtClean="0">
                <a:solidFill>
                  <a:srgbClr val="FF0000"/>
                </a:solidFill>
              </a:rPr>
              <a:t>地</a:t>
            </a:r>
            <a:r>
              <a:rPr lang="ja-JP" altLang="en-US" sz="2100" b="1" dirty="0" smtClean="0"/>
              <a:t>・</a:t>
            </a:r>
            <a:r>
              <a:rPr lang="ja-JP" altLang="en-US" sz="2100" b="1" dirty="0" smtClean="0">
                <a:solidFill>
                  <a:srgbClr val="00CC00"/>
                </a:solidFill>
              </a:rPr>
              <a:t>人</a:t>
            </a:r>
            <a:r>
              <a:rPr lang="ja-JP" altLang="en-US" sz="2100" b="1" dirty="0" smtClean="0"/>
              <a:t>”</a:t>
            </a:r>
            <a:r>
              <a:rPr lang="en-US" altLang="ja-JP" sz="2100" b="1" dirty="0" smtClean="0"/>
              <a:t>--</a:t>
            </a:r>
            <a:r>
              <a:rPr lang="ja-JP" altLang="en-US" sz="1500" b="1" dirty="0" smtClean="0"/>
              <a:t>　　すばる小委員会</a:t>
            </a:r>
          </a:p>
        </p:txBody>
      </p:sp>
      <p:sp>
        <p:nvSpPr>
          <p:cNvPr id="7171" name="Rectangle 6"/>
          <p:cNvSpPr>
            <a:spLocks noChangeArrowheads="1"/>
          </p:cNvSpPr>
          <p:nvPr/>
        </p:nvSpPr>
        <p:spPr bwMode="auto">
          <a:xfrm>
            <a:off x="0" y="0"/>
            <a:ext cx="8229600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ja-JP" altLang="en-US" sz="1700" b="1">
                <a:solidFill>
                  <a:schemeClr val="tx2"/>
                </a:solidFill>
              </a:rPr>
              <a:t>　　　　</a:t>
            </a:r>
            <a:endParaRPr lang="ja-JP" altLang="en-US" sz="1500" b="1">
              <a:solidFill>
                <a:schemeClr val="tx2"/>
              </a:solidFill>
            </a:endParaRPr>
          </a:p>
        </p:txBody>
      </p:sp>
      <p:sp>
        <p:nvSpPr>
          <p:cNvPr id="7172" name="AutoShape 7"/>
          <p:cNvSpPr>
            <a:spLocks noChangeArrowheads="1"/>
          </p:cNvSpPr>
          <p:nvPr/>
        </p:nvSpPr>
        <p:spPr bwMode="auto">
          <a:xfrm>
            <a:off x="6372225" y="4005263"/>
            <a:ext cx="1512888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>
                <a:solidFill>
                  <a:srgbClr val="FF0000"/>
                </a:solidFill>
              </a:rPr>
              <a:t>VLT</a:t>
            </a:r>
          </a:p>
        </p:txBody>
      </p:sp>
      <p:sp>
        <p:nvSpPr>
          <p:cNvPr id="7173" name="Oval 8"/>
          <p:cNvSpPr>
            <a:spLocks noChangeAspect="1" noChangeArrowheads="1"/>
          </p:cNvSpPr>
          <p:nvPr/>
        </p:nvSpPr>
        <p:spPr bwMode="auto">
          <a:xfrm>
            <a:off x="3851275" y="4797425"/>
            <a:ext cx="1439863" cy="360363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sz="1600" b="1" dirty="0"/>
              <a:t>HSC</a:t>
            </a:r>
          </a:p>
        </p:txBody>
      </p:sp>
      <p:sp>
        <p:nvSpPr>
          <p:cNvPr id="7174" name="Oval 9"/>
          <p:cNvSpPr>
            <a:spLocks noChangeArrowheads="1"/>
          </p:cNvSpPr>
          <p:nvPr/>
        </p:nvSpPr>
        <p:spPr bwMode="auto">
          <a:xfrm>
            <a:off x="3851275" y="5157788"/>
            <a:ext cx="1441450" cy="360362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sz="1600" b="1" dirty="0" smtClean="0"/>
              <a:t>PSF(</a:t>
            </a:r>
            <a:r>
              <a:rPr lang="en-US" altLang="ja-JP" sz="1600" b="1" dirty="0" err="1" smtClean="0"/>
              <a:t>Op+IR</a:t>
            </a:r>
            <a:r>
              <a:rPr lang="en-US" altLang="ja-JP" sz="1600" b="1" dirty="0" smtClean="0"/>
              <a:t>)</a:t>
            </a:r>
            <a:endParaRPr lang="ja-JP" altLang="en-US" sz="1600" b="1" dirty="0"/>
          </a:p>
        </p:txBody>
      </p:sp>
      <p:sp>
        <p:nvSpPr>
          <p:cNvPr id="7175" name="Rectangle 10"/>
          <p:cNvSpPr>
            <a:spLocks noChangeAspect="1" noChangeArrowheads="1"/>
          </p:cNvSpPr>
          <p:nvPr/>
        </p:nvSpPr>
        <p:spPr bwMode="auto">
          <a:xfrm>
            <a:off x="6156325" y="1844675"/>
            <a:ext cx="2016125" cy="647700"/>
          </a:xfrm>
          <a:prstGeom prst="rect">
            <a:avLst/>
          </a:prstGeom>
          <a:solidFill>
            <a:srgbClr val="C0C0C0">
              <a:alpha val="5999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b="1" dirty="0" smtClean="0">
                <a:solidFill>
                  <a:srgbClr val="00CC00"/>
                </a:solidFill>
              </a:rPr>
              <a:t>Outreach</a:t>
            </a:r>
            <a:endParaRPr lang="ja-JP" altLang="en-US" b="1" dirty="0">
              <a:solidFill>
                <a:srgbClr val="00CC00"/>
              </a:solidFill>
            </a:endParaRPr>
          </a:p>
        </p:txBody>
      </p:sp>
      <p:sp>
        <p:nvSpPr>
          <p:cNvPr id="7176" name="Rectangle 11"/>
          <p:cNvSpPr>
            <a:spLocks noChangeArrowheads="1"/>
          </p:cNvSpPr>
          <p:nvPr/>
        </p:nvSpPr>
        <p:spPr bwMode="auto">
          <a:xfrm>
            <a:off x="214313" y="1312863"/>
            <a:ext cx="8713787" cy="554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</a:pPr>
            <a:endParaRPr lang="ja-JP" altLang="ja-JP" sz="3200"/>
          </a:p>
        </p:txBody>
      </p:sp>
      <p:sp>
        <p:nvSpPr>
          <p:cNvPr id="7177" name="AutoShape 12"/>
          <p:cNvSpPr>
            <a:spLocks noChangeArrowheads="1"/>
          </p:cNvSpPr>
          <p:nvPr/>
        </p:nvSpPr>
        <p:spPr bwMode="auto">
          <a:xfrm>
            <a:off x="6300788" y="4941888"/>
            <a:ext cx="1943100" cy="863600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sz="2000" dirty="0">
                <a:solidFill>
                  <a:srgbClr val="FF0000"/>
                </a:solidFill>
              </a:rPr>
              <a:t>TMT</a:t>
            </a:r>
          </a:p>
          <a:p>
            <a:pPr algn="ctr"/>
            <a:r>
              <a:rPr lang="en-US" altLang="ja-JP" sz="1200" dirty="0">
                <a:solidFill>
                  <a:srgbClr val="FF0000"/>
                </a:solidFill>
              </a:rPr>
              <a:t>(</a:t>
            </a:r>
            <a:r>
              <a:rPr lang="en-US" altLang="ja-JP" sz="1200" dirty="0" smtClean="0">
                <a:solidFill>
                  <a:srgbClr val="FF0000"/>
                </a:solidFill>
              </a:rPr>
              <a:t>NAOJ)</a:t>
            </a:r>
            <a:endParaRPr lang="en-US" altLang="ja-JP" sz="1200" dirty="0">
              <a:solidFill>
                <a:srgbClr val="FF0000"/>
              </a:solidFill>
            </a:endParaRPr>
          </a:p>
        </p:txBody>
      </p:sp>
      <p:sp>
        <p:nvSpPr>
          <p:cNvPr id="7178" name="AutoShape 13"/>
          <p:cNvSpPr>
            <a:spLocks noChangeArrowheads="1"/>
          </p:cNvSpPr>
          <p:nvPr/>
        </p:nvSpPr>
        <p:spPr bwMode="auto">
          <a:xfrm>
            <a:off x="3527425" y="1484313"/>
            <a:ext cx="2087563" cy="865187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sz="2000" dirty="0">
                <a:solidFill>
                  <a:srgbClr val="FF0000"/>
                </a:solidFill>
              </a:rPr>
              <a:t>ALMA</a:t>
            </a:r>
          </a:p>
          <a:p>
            <a:pPr algn="ctr"/>
            <a:r>
              <a:rPr lang="en-US" altLang="ja-JP" sz="1200" dirty="0">
                <a:solidFill>
                  <a:srgbClr val="FF0000"/>
                </a:solidFill>
              </a:rPr>
              <a:t>(</a:t>
            </a:r>
            <a:r>
              <a:rPr lang="en-US" altLang="ja-JP" sz="1200" dirty="0" smtClean="0">
                <a:solidFill>
                  <a:srgbClr val="FF0000"/>
                </a:solidFill>
              </a:rPr>
              <a:t>NAOJ)</a:t>
            </a:r>
            <a:r>
              <a:rPr lang="en-US" altLang="ja-JP" sz="2000" dirty="0" smtClean="0">
                <a:solidFill>
                  <a:srgbClr val="FF0000"/>
                </a:solidFill>
              </a:rPr>
              <a:t> </a:t>
            </a:r>
            <a:endParaRPr lang="en-US" altLang="ja-JP" i="1" dirty="0">
              <a:solidFill>
                <a:srgbClr val="FF0000"/>
              </a:solidFill>
            </a:endParaRPr>
          </a:p>
        </p:txBody>
      </p:sp>
      <p:sp>
        <p:nvSpPr>
          <p:cNvPr id="7179" name="AutoShape 14"/>
          <p:cNvSpPr>
            <a:spLocks noChangeArrowheads="1"/>
          </p:cNvSpPr>
          <p:nvPr/>
        </p:nvSpPr>
        <p:spPr bwMode="auto">
          <a:xfrm>
            <a:off x="539750" y="5084763"/>
            <a:ext cx="1944688" cy="792162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sz="2000" dirty="0">
                <a:solidFill>
                  <a:srgbClr val="0000CC"/>
                </a:solidFill>
              </a:rPr>
              <a:t>SPICA</a:t>
            </a:r>
          </a:p>
          <a:p>
            <a:pPr algn="ctr"/>
            <a:r>
              <a:rPr lang="en-US" altLang="ja-JP" sz="1200" dirty="0">
                <a:solidFill>
                  <a:srgbClr val="0000CC"/>
                </a:solidFill>
              </a:rPr>
              <a:t>(</a:t>
            </a:r>
            <a:r>
              <a:rPr lang="en-US" altLang="ja-JP" sz="1200" dirty="0" smtClean="0">
                <a:solidFill>
                  <a:srgbClr val="0000CC"/>
                </a:solidFill>
              </a:rPr>
              <a:t>JAXA)</a:t>
            </a:r>
            <a:endParaRPr lang="en-US" altLang="ja-JP" sz="1200" dirty="0">
              <a:solidFill>
                <a:srgbClr val="0000CC"/>
              </a:solidFill>
            </a:endParaRPr>
          </a:p>
        </p:txBody>
      </p:sp>
      <p:sp>
        <p:nvSpPr>
          <p:cNvPr id="49167" name="Oval 15"/>
          <p:cNvSpPr>
            <a:spLocks noChangeAspect="1" noChangeArrowheads="1"/>
          </p:cNvSpPr>
          <p:nvPr/>
        </p:nvSpPr>
        <p:spPr bwMode="auto">
          <a:xfrm>
            <a:off x="3671888" y="3141663"/>
            <a:ext cx="1800225" cy="1657350"/>
          </a:xfrm>
          <a:prstGeom prst="ellipse">
            <a:avLst/>
          </a:prstGeom>
          <a:gradFill rotWithShape="1">
            <a:gsLst>
              <a:gs pos="0">
                <a:schemeClr val="accent1">
                  <a:gamma/>
                  <a:shade val="69804"/>
                  <a:invGamma/>
                </a:schemeClr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altLang="ja-JP" sz="2400" b="1" dirty="0" smtClean="0">
                <a:solidFill>
                  <a:srgbClr val="FF0000"/>
                </a:solidFill>
                <a:latin typeface="Arial" charset="0"/>
              </a:rPr>
              <a:t>Subaru</a:t>
            </a:r>
            <a:endParaRPr lang="ja-JP" altLang="en-US" sz="2400" b="1" dirty="0">
              <a:solidFill>
                <a:srgbClr val="FF0000"/>
              </a:solidFill>
              <a:latin typeface="Arial" charset="0"/>
            </a:endParaRPr>
          </a:p>
          <a:p>
            <a:pPr algn="ctr">
              <a:defRPr/>
            </a:pPr>
            <a:endParaRPr lang="ja-JP" altLang="en-US" sz="1200" b="1" dirty="0">
              <a:latin typeface="Arial" charset="0"/>
            </a:endParaRPr>
          </a:p>
          <a:p>
            <a:pPr algn="ctr">
              <a:defRPr/>
            </a:pPr>
            <a:r>
              <a:rPr lang="en-US" altLang="ja-JP" sz="1200" b="1" dirty="0" smtClean="0">
                <a:latin typeface="Arial" charset="0"/>
              </a:rPr>
              <a:t>Open Use</a:t>
            </a:r>
            <a:r>
              <a:rPr lang="ja-JP" altLang="en-US" sz="1200" b="1" dirty="0">
                <a:latin typeface="Arial" charset="0"/>
              </a:rPr>
              <a:t>　</a:t>
            </a:r>
            <a:r>
              <a:rPr lang="en-US" altLang="ja-JP" sz="1200" b="1" dirty="0">
                <a:latin typeface="Arial" charset="0"/>
              </a:rPr>
              <a:t>45</a:t>
            </a:r>
            <a:r>
              <a:rPr lang="ja-JP" altLang="en-US" sz="1200" b="1" dirty="0">
                <a:latin typeface="Arial" charset="0"/>
              </a:rPr>
              <a:t>％</a:t>
            </a:r>
            <a:endParaRPr lang="ja-JP" altLang="en-US" sz="1200" b="1" dirty="0">
              <a:latin typeface="Arial" charset="0"/>
            </a:endParaRPr>
          </a:p>
          <a:p>
            <a:pPr algn="ctr">
              <a:defRPr/>
            </a:pPr>
            <a:r>
              <a:rPr lang="en-US" altLang="ja-JP" sz="1200" b="1" dirty="0" smtClean="0">
                <a:latin typeface="Arial" charset="0"/>
              </a:rPr>
              <a:t>SSP</a:t>
            </a:r>
            <a:r>
              <a:rPr lang="ja-JP" altLang="en-US" sz="1200" b="1" dirty="0">
                <a:latin typeface="Arial" charset="0"/>
              </a:rPr>
              <a:t>　</a:t>
            </a:r>
            <a:r>
              <a:rPr lang="en-US" altLang="ja-JP" sz="1200" b="1" dirty="0">
                <a:latin typeface="Arial" charset="0"/>
              </a:rPr>
              <a:t>25</a:t>
            </a:r>
            <a:r>
              <a:rPr lang="ja-JP" altLang="en-US" sz="1200" b="1" dirty="0">
                <a:latin typeface="Arial" charset="0"/>
              </a:rPr>
              <a:t>％</a:t>
            </a:r>
            <a:endParaRPr lang="ja-JP" altLang="en-US" sz="1200" b="1" dirty="0">
              <a:latin typeface="Arial" charset="0"/>
            </a:endParaRPr>
          </a:p>
          <a:p>
            <a:pPr algn="ctr">
              <a:defRPr/>
            </a:pPr>
            <a:r>
              <a:rPr lang="en-US" altLang="ja-JP" sz="1200" b="1" dirty="0" smtClean="0">
                <a:latin typeface="Arial" charset="0"/>
              </a:rPr>
              <a:t>Time Exchange</a:t>
            </a:r>
            <a:r>
              <a:rPr lang="ja-JP" altLang="en-US" sz="1200" b="1" dirty="0">
                <a:latin typeface="Arial" charset="0"/>
              </a:rPr>
              <a:t>　</a:t>
            </a:r>
            <a:r>
              <a:rPr lang="en-US" altLang="ja-JP" sz="1200" b="1" dirty="0">
                <a:latin typeface="Arial" charset="0"/>
              </a:rPr>
              <a:t>30</a:t>
            </a:r>
            <a:r>
              <a:rPr lang="ja-JP" altLang="en-US" sz="1200" b="1" dirty="0">
                <a:latin typeface="Arial" charset="0"/>
              </a:rPr>
              <a:t>％</a:t>
            </a:r>
          </a:p>
        </p:txBody>
      </p:sp>
      <p:sp>
        <p:nvSpPr>
          <p:cNvPr id="7181" name="AutoShape 16"/>
          <p:cNvSpPr>
            <a:spLocks noChangeArrowheads="1"/>
          </p:cNvSpPr>
          <p:nvPr/>
        </p:nvSpPr>
        <p:spPr bwMode="auto">
          <a:xfrm>
            <a:off x="6372225" y="2852738"/>
            <a:ext cx="1512888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>
                <a:solidFill>
                  <a:srgbClr val="FF0000"/>
                </a:solidFill>
              </a:rPr>
              <a:t>Keck</a:t>
            </a:r>
          </a:p>
        </p:txBody>
      </p:sp>
      <p:sp>
        <p:nvSpPr>
          <p:cNvPr id="7182" name="AutoShape 17"/>
          <p:cNvSpPr>
            <a:spLocks noChangeArrowheads="1"/>
          </p:cNvSpPr>
          <p:nvPr/>
        </p:nvSpPr>
        <p:spPr bwMode="auto">
          <a:xfrm>
            <a:off x="6372225" y="3429000"/>
            <a:ext cx="1512888" cy="433388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>
                <a:solidFill>
                  <a:srgbClr val="FF0000"/>
                </a:solidFill>
              </a:rPr>
              <a:t>Gemini</a:t>
            </a:r>
          </a:p>
        </p:txBody>
      </p:sp>
      <p:sp>
        <p:nvSpPr>
          <p:cNvPr id="7183" name="Rectangle 18"/>
          <p:cNvSpPr>
            <a:spLocks noChangeAspect="1" noChangeArrowheads="1"/>
          </p:cNvSpPr>
          <p:nvPr/>
        </p:nvSpPr>
        <p:spPr bwMode="auto">
          <a:xfrm>
            <a:off x="827088" y="1844675"/>
            <a:ext cx="2232025" cy="647700"/>
          </a:xfrm>
          <a:prstGeom prst="rect">
            <a:avLst/>
          </a:prstGeom>
          <a:solidFill>
            <a:srgbClr val="C0C0C0">
              <a:alpha val="5999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b="1" dirty="0" smtClean="0">
                <a:solidFill>
                  <a:srgbClr val="00CC00"/>
                </a:solidFill>
              </a:rPr>
              <a:t>Education</a:t>
            </a:r>
            <a:endParaRPr lang="ja-JP" altLang="en-US" b="1" dirty="0">
              <a:solidFill>
                <a:srgbClr val="00CC00"/>
              </a:solidFill>
            </a:endParaRPr>
          </a:p>
        </p:txBody>
      </p:sp>
      <p:sp>
        <p:nvSpPr>
          <p:cNvPr id="7184" name="Oval 19"/>
          <p:cNvSpPr>
            <a:spLocks noChangeAspect="1" noChangeArrowheads="1"/>
          </p:cNvSpPr>
          <p:nvPr/>
        </p:nvSpPr>
        <p:spPr bwMode="auto">
          <a:xfrm>
            <a:off x="3846513" y="5516563"/>
            <a:ext cx="1450975" cy="358775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sz="1600" b="1" dirty="0" smtClean="0"/>
              <a:t>IRCAM</a:t>
            </a:r>
            <a:endParaRPr lang="ja-JP" altLang="en-US" sz="1600" b="1" dirty="0"/>
          </a:p>
        </p:txBody>
      </p:sp>
      <p:sp>
        <p:nvSpPr>
          <p:cNvPr id="7185" name="Text Box 20"/>
          <p:cNvSpPr txBox="1">
            <a:spLocks noChangeArrowheads="1"/>
          </p:cNvSpPr>
          <p:nvPr/>
        </p:nvSpPr>
        <p:spPr bwMode="auto">
          <a:xfrm rot="10711014" flipV="1">
            <a:off x="5294313" y="5729288"/>
            <a:ext cx="7191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1000"/>
              <a:t>次期観測装置</a:t>
            </a:r>
          </a:p>
        </p:txBody>
      </p:sp>
      <p:sp>
        <p:nvSpPr>
          <p:cNvPr id="7186" name="AutoShape 21"/>
          <p:cNvSpPr>
            <a:spLocks noChangeAspect="1" noChangeArrowheads="1"/>
          </p:cNvSpPr>
          <p:nvPr/>
        </p:nvSpPr>
        <p:spPr bwMode="auto">
          <a:xfrm>
            <a:off x="4356100" y="2349500"/>
            <a:ext cx="215900" cy="792163"/>
          </a:xfrm>
          <a:prstGeom prst="upDownArrow">
            <a:avLst>
              <a:gd name="adj1" fmla="val 50000"/>
              <a:gd name="adj2" fmla="val 73382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ja-JP" altLang="en-US"/>
          </a:p>
        </p:txBody>
      </p:sp>
      <p:sp>
        <p:nvSpPr>
          <p:cNvPr id="7187" name="AutoShape 22"/>
          <p:cNvSpPr>
            <a:spLocks noChangeAspect="1" noChangeArrowheads="1"/>
          </p:cNvSpPr>
          <p:nvPr/>
        </p:nvSpPr>
        <p:spPr bwMode="auto">
          <a:xfrm rot="-2853407">
            <a:off x="5688807" y="4401343"/>
            <a:ext cx="215900" cy="1008063"/>
          </a:xfrm>
          <a:prstGeom prst="upDownArrow">
            <a:avLst>
              <a:gd name="adj1" fmla="val 50000"/>
              <a:gd name="adj2" fmla="val 93382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ja-JP" altLang="en-US"/>
          </a:p>
        </p:txBody>
      </p:sp>
      <p:sp>
        <p:nvSpPr>
          <p:cNvPr id="7188" name="Text Box 23"/>
          <p:cNvSpPr txBox="1">
            <a:spLocks noChangeArrowheads="1"/>
          </p:cNvSpPr>
          <p:nvPr/>
        </p:nvSpPr>
        <p:spPr bwMode="auto">
          <a:xfrm>
            <a:off x="4572000" y="2708275"/>
            <a:ext cx="6492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1400"/>
              <a:t>連携</a:t>
            </a:r>
          </a:p>
        </p:txBody>
      </p:sp>
      <p:sp>
        <p:nvSpPr>
          <p:cNvPr id="7189" name="Text Box 24"/>
          <p:cNvSpPr txBox="1">
            <a:spLocks noChangeArrowheads="1"/>
          </p:cNvSpPr>
          <p:nvPr/>
        </p:nvSpPr>
        <p:spPr bwMode="auto">
          <a:xfrm>
            <a:off x="4572000" y="2708275"/>
            <a:ext cx="6492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1400" b="1"/>
              <a:t>連携</a:t>
            </a:r>
          </a:p>
        </p:txBody>
      </p:sp>
      <p:sp>
        <p:nvSpPr>
          <p:cNvPr id="7190" name="Text Box 25"/>
          <p:cNvSpPr txBox="1">
            <a:spLocks noChangeArrowheads="1"/>
          </p:cNvSpPr>
          <p:nvPr/>
        </p:nvSpPr>
        <p:spPr bwMode="auto">
          <a:xfrm>
            <a:off x="2843213" y="5084763"/>
            <a:ext cx="6477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1400" b="1"/>
              <a:t>連携</a:t>
            </a:r>
          </a:p>
        </p:txBody>
      </p:sp>
      <p:sp>
        <p:nvSpPr>
          <p:cNvPr id="7191" name="Text Box 26"/>
          <p:cNvSpPr txBox="1">
            <a:spLocks noChangeArrowheads="1"/>
          </p:cNvSpPr>
          <p:nvPr/>
        </p:nvSpPr>
        <p:spPr bwMode="auto">
          <a:xfrm>
            <a:off x="5867400" y="4652963"/>
            <a:ext cx="6492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1400" b="1"/>
              <a:t>連携</a:t>
            </a:r>
          </a:p>
        </p:txBody>
      </p:sp>
      <p:sp>
        <p:nvSpPr>
          <p:cNvPr id="7192" name="AutoShape 27"/>
          <p:cNvSpPr>
            <a:spLocks noChangeArrowheads="1"/>
          </p:cNvSpPr>
          <p:nvPr/>
        </p:nvSpPr>
        <p:spPr bwMode="auto">
          <a:xfrm>
            <a:off x="1547813" y="3644900"/>
            <a:ext cx="1439862" cy="288925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ja-JP" altLang="en-US" sz="1400" b="1" dirty="0">
                <a:solidFill>
                  <a:srgbClr val="FF0000"/>
                </a:solidFill>
              </a:rPr>
              <a:t>東北大南極</a:t>
            </a:r>
          </a:p>
        </p:txBody>
      </p:sp>
      <p:sp>
        <p:nvSpPr>
          <p:cNvPr id="7193" name="Text Box 28"/>
          <p:cNvSpPr txBox="1">
            <a:spLocks noChangeArrowheads="1"/>
          </p:cNvSpPr>
          <p:nvPr/>
        </p:nvSpPr>
        <p:spPr bwMode="auto">
          <a:xfrm>
            <a:off x="323850" y="3141663"/>
            <a:ext cx="11525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1200" b="1"/>
              <a:t>大学の望遠鏡</a:t>
            </a:r>
          </a:p>
        </p:txBody>
      </p:sp>
      <p:sp>
        <p:nvSpPr>
          <p:cNvPr id="7194" name="Rectangle 29"/>
          <p:cNvSpPr>
            <a:spLocks noChangeAspect="1" noChangeArrowheads="1"/>
          </p:cNvSpPr>
          <p:nvPr/>
        </p:nvSpPr>
        <p:spPr bwMode="auto">
          <a:xfrm>
            <a:off x="468313" y="4076700"/>
            <a:ext cx="1943100" cy="760413"/>
          </a:xfrm>
          <a:prstGeom prst="rect">
            <a:avLst/>
          </a:prstGeom>
          <a:solidFill>
            <a:srgbClr val="C0C0C0">
              <a:alpha val="59999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sz="1600" b="1" dirty="0" smtClean="0">
                <a:solidFill>
                  <a:srgbClr val="00CC00"/>
                </a:solidFill>
              </a:rPr>
              <a:t>Collaboration</a:t>
            </a:r>
          </a:p>
          <a:p>
            <a:pPr algn="ctr"/>
            <a:r>
              <a:rPr lang="en-US" altLang="ja-JP" sz="1400" b="1" dirty="0" smtClean="0">
                <a:solidFill>
                  <a:srgbClr val="00CC00"/>
                </a:solidFill>
              </a:rPr>
              <a:t>China</a:t>
            </a:r>
            <a:r>
              <a:rPr lang="ja-JP" altLang="en-US" sz="1400" b="1" dirty="0" smtClean="0">
                <a:solidFill>
                  <a:srgbClr val="00CC00"/>
                </a:solidFill>
              </a:rPr>
              <a:t>・</a:t>
            </a:r>
            <a:r>
              <a:rPr lang="en-US" altLang="ja-JP" sz="1400" b="1" dirty="0" smtClean="0">
                <a:solidFill>
                  <a:srgbClr val="00CC00"/>
                </a:solidFill>
              </a:rPr>
              <a:t>Taiwan</a:t>
            </a:r>
            <a:r>
              <a:rPr lang="ja-JP" altLang="en-US" sz="1400" b="1" dirty="0" smtClean="0">
                <a:solidFill>
                  <a:srgbClr val="00CC00"/>
                </a:solidFill>
              </a:rPr>
              <a:t>・</a:t>
            </a:r>
            <a:r>
              <a:rPr lang="en-US" altLang="ja-JP" sz="1400" b="1" dirty="0" smtClean="0">
                <a:solidFill>
                  <a:srgbClr val="00CC00"/>
                </a:solidFill>
              </a:rPr>
              <a:t>Korea</a:t>
            </a:r>
            <a:endParaRPr lang="ja-JP" altLang="en-US" sz="1400" b="1" dirty="0">
              <a:solidFill>
                <a:srgbClr val="00CC00"/>
              </a:solidFill>
            </a:endParaRPr>
          </a:p>
        </p:txBody>
      </p:sp>
      <p:sp>
        <p:nvSpPr>
          <p:cNvPr id="7195" name="Line 30"/>
          <p:cNvSpPr>
            <a:spLocks noChangeShapeType="1"/>
          </p:cNvSpPr>
          <p:nvPr/>
        </p:nvSpPr>
        <p:spPr bwMode="auto">
          <a:xfrm>
            <a:off x="6732588" y="436562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7196" name="AutoShape 31"/>
          <p:cNvSpPr>
            <a:spLocks noChangeArrowheads="1"/>
          </p:cNvSpPr>
          <p:nvPr/>
        </p:nvSpPr>
        <p:spPr bwMode="auto">
          <a:xfrm>
            <a:off x="1547813" y="2997200"/>
            <a:ext cx="1439862" cy="255588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sz="1400" b="1">
                <a:solidFill>
                  <a:srgbClr val="FF0000"/>
                </a:solidFill>
              </a:rPr>
              <a:t>TAO</a:t>
            </a:r>
          </a:p>
        </p:txBody>
      </p:sp>
      <p:sp>
        <p:nvSpPr>
          <p:cNvPr id="7197" name="AutoShape 32"/>
          <p:cNvSpPr>
            <a:spLocks noChangeArrowheads="1"/>
          </p:cNvSpPr>
          <p:nvPr/>
        </p:nvSpPr>
        <p:spPr bwMode="auto">
          <a:xfrm>
            <a:off x="1547813" y="3292475"/>
            <a:ext cx="1439862" cy="271463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sz="1400" b="1" dirty="0" smtClean="0">
                <a:solidFill>
                  <a:srgbClr val="FF0000"/>
                </a:solidFill>
              </a:rPr>
              <a:t>Kyoto3.8M</a:t>
            </a:r>
            <a:endParaRPr lang="en-US" altLang="ja-JP" sz="1400" b="1" dirty="0">
              <a:solidFill>
                <a:srgbClr val="FF0000"/>
              </a:solidFill>
            </a:endParaRPr>
          </a:p>
        </p:txBody>
      </p:sp>
      <p:sp>
        <p:nvSpPr>
          <p:cNvPr id="7198" name="Line 33"/>
          <p:cNvSpPr>
            <a:spLocks noChangeShapeType="1"/>
          </p:cNvSpPr>
          <p:nvPr/>
        </p:nvSpPr>
        <p:spPr bwMode="auto">
          <a:xfrm flipV="1">
            <a:off x="2484438" y="4076700"/>
            <a:ext cx="1008062" cy="215900"/>
          </a:xfrm>
          <a:prstGeom prst="line">
            <a:avLst/>
          </a:prstGeom>
          <a:noFill/>
          <a:ln w="50800" cmpd="tri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7199" name="Text Box 34"/>
          <p:cNvSpPr txBox="1">
            <a:spLocks noChangeArrowheads="1"/>
          </p:cNvSpPr>
          <p:nvPr/>
        </p:nvSpPr>
        <p:spPr bwMode="auto">
          <a:xfrm>
            <a:off x="2339975" y="4365625"/>
            <a:ext cx="1152525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ja-JP" altLang="en-US" sz="1200" b="1"/>
              <a:t>装置開発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ja-JP" altLang="en-US" sz="1200" b="1"/>
              <a:t>大学院教育</a:t>
            </a:r>
          </a:p>
        </p:txBody>
      </p:sp>
      <p:sp>
        <p:nvSpPr>
          <p:cNvPr id="7200" name="Line 35"/>
          <p:cNvSpPr>
            <a:spLocks noChangeShapeType="1"/>
          </p:cNvSpPr>
          <p:nvPr/>
        </p:nvSpPr>
        <p:spPr bwMode="auto">
          <a:xfrm>
            <a:off x="3059113" y="3573463"/>
            <a:ext cx="504825" cy="2159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7201" name="Line 36"/>
          <p:cNvSpPr>
            <a:spLocks noChangeShapeType="1"/>
          </p:cNvSpPr>
          <p:nvPr/>
        </p:nvSpPr>
        <p:spPr bwMode="auto">
          <a:xfrm>
            <a:off x="2124075" y="2565400"/>
            <a:ext cx="0" cy="360363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7202" name="AutoShape 37"/>
          <p:cNvSpPr>
            <a:spLocks noChangeAspect="1" noChangeArrowheads="1"/>
          </p:cNvSpPr>
          <p:nvPr/>
        </p:nvSpPr>
        <p:spPr bwMode="auto">
          <a:xfrm rot="-5400000">
            <a:off x="5826125" y="3254375"/>
            <a:ext cx="82550" cy="863600"/>
          </a:xfrm>
          <a:prstGeom prst="upDownArrow">
            <a:avLst>
              <a:gd name="adj1" fmla="val 50000"/>
              <a:gd name="adj2" fmla="val 209231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ja-JP" altLang="en-US"/>
          </a:p>
        </p:txBody>
      </p:sp>
      <p:sp>
        <p:nvSpPr>
          <p:cNvPr id="7203" name="AutoShape 38"/>
          <p:cNvSpPr>
            <a:spLocks noChangeAspect="1" noChangeArrowheads="1"/>
          </p:cNvSpPr>
          <p:nvPr/>
        </p:nvSpPr>
        <p:spPr bwMode="auto">
          <a:xfrm rot="15000000" flipV="1">
            <a:off x="5782469" y="2770981"/>
            <a:ext cx="98425" cy="1008063"/>
          </a:xfrm>
          <a:prstGeom prst="upDownArrow">
            <a:avLst>
              <a:gd name="adj1" fmla="val 50000"/>
              <a:gd name="adj2" fmla="val 204839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ja-JP" altLang="en-US"/>
          </a:p>
        </p:txBody>
      </p:sp>
      <p:sp>
        <p:nvSpPr>
          <p:cNvPr id="7204" name="AutoShape 39"/>
          <p:cNvSpPr>
            <a:spLocks noChangeAspect="1" noChangeArrowheads="1"/>
          </p:cNvSpPr>
          <p:nvPr/>
        </p:nvSpPr>
        <p:spPr bwMode="auto">
          <a:xfrm rot="-4224463">
            <a:off x="5825331" y="3686969"/>
            <a:ext cx="84138" cy="863600"/>
          </a:xfrm>
          <a:prstGeom prst="upDownArrow">
            <a:avLst>
              <a:gd name="adj1" fmla="val 50000"/>
              <a:gd name="adj2" fmla="val 205282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ja-JP" altLang="en-US"/>
          </a:p>
        </p:txBody>
      </p:sp>
      <p:sp>
        <p:nvSpPr>
          <p:cNvPr id="7205" name="Text Box 40"/>
          <p:cNvSpPr txBox="1">
            <a:spLocks noChangeArrowheads="1"/>
          </p:cNvSpPr>
          <p:nvPr/>
        </p:nvSpPr>
        <p:spPr bwMode="auto">
          <a:xfrm>
            <a:off x="5219700" y="2997200"/>
            <a:ext cx="10795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1200" b="1"/>
              <a:t>競争・協力</a:t>
            </a:r>
          </a:p>
        </p:txBody>
      </p:sp>
      <p:sp>
        <p:nvSpPr>
          <p:cNvPr id="7206" name="Line 41"/>
          <p:cNvSpPr>
            <a:spLocks noChangeShapeType="1"/>
          </p:cNvSpPr>
          <p:nvPr/>
        </p:nvSpPr>
        <p:spPr bwMode="auto">
          <a:xfrm flipV="1">
            <a:off x="5076825" y="2492375"/>
            <a:ext cx="792163" cy="576263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7207" name="Text Box 42"/>
          <p:cNvSpPr txBox="1">
            <a:spLocks noChangeArrowheads="1"/>
          </p:cNvSpPr>
          <p:nvPr/>
        </p:nvSpPr>
        <p:spPr bwMode="auto">
          <a:xfrm>
            <a:off x="3059113" y="2997200"/>
            <a:ext cx="865187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1200" b="1"/>
              <a:t>装置持込</a:t>
            </a:r>
          </a:p>
          <a:p>
            <a:pPr>
              <a:spcBef>
                <a:spcPct val="50000"/>
              </a:spcBef>
            </a:pPr>
            <a:r>
              <a:rPr lang="ja-JP" altLang="en-US" sz="1200" b="1"/>
              <a:t>人材交流</a:t>
            </a:r>
          </a:p>
          <a:p>
            <a:pPr>
              <a:spcBef>
                <a:spcPct val="50000"/>
              </a:spcBef>
            </a:pPr>
            <a:endParaRPr lang="en-US" altLang="ja-JP" sz="1200" b="1"/>
          </a:p>
        </p:txBody>
      </p:sp>
      <p:sp>
        <p:nvSpPr>
          <p:cNvPr id="7208" name="Line 43"/>
          <p:cNvSpPr>
            <a:spLocks noChangeShapeType="1"/>
          </p:cNvSpPr>
          <p:nvPr/>
        </p:nvSpPr>
        <p:spPr bwMode="auto">
          <a:xfrm>
            <a:off x="7956550" y="3141663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7209" name="Line 44"/>
          <p:cNvSpPr>
            <a:spLocks noChangeShapeType="1"/>
          </p:cNvSpPr>
          <p:nvPr/>
        </p:nvSpPr>
        <p:spPr bwMode="auto">
          <a:xfrm>
            <a:off x="7956550" y="3716338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7210" name="Line 45"/>
          <p:cNvSpPr>
            <a:spLocks noChangeShapeType="1"/>
          </p:cNvSpPr>
          <p:nvPr/>
        </p:nvSpPr>
        <p:spPr bwMode="auto">
          <a:xfrm>
            <a:off x="7956550" y="4149725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7211" name="Line 46"/>
          <p:cNvSpPr>
            <a:spLocks noChangeShapeType="1"/>
          </p:cNvSpPr>
          <p:nvPr/>
        </p:nvSpPr>
        <p:spPr bwMode="auto">
          <a:xfrm>
            <a:off x="8172450" y="3165475"/>
            <a:ext cx="0" cy="1008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7212" name="Text Box 47"/>
          <p:cNvSpPr txBox="1">
            <a:spLocks noChangeArrowheads="1"/>
          </p:cNvSpPr>
          <p:nvPr/>
        </p:nvSpPr>
        <p:spPr bwMode="auto">
          <a:xfrm>
            <a:off x="8169831" y="2852936"/>
            <a:ext cx="369332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 b="1" dirty="0" smtClean="0"/>
              <a:t>Time Exchange 30</a:t>
            </a:r>
            <a:r>
              <a:rPr lang="ja-JP" altLang="en-US" sz="1200" b="1" dirty="0" smtClean="0"/>
              <a:t>％</a:t>
            </a:r>
            <a:endParaRPr lang="ja-JP" altLang="en-US" sz="1200" b="1" dirty="0"/>
          </a:p>
        </p:txBody>
      </p:sp>
      <p:sp>
        <p:nvSpPr>
          <p:cNvPr id="7213" name="AutoShape 48"/>
          <p:cNvSpPr>
            <a:spLocks noChangeArrowheads="1"/>
          </p:cNvSpPr>
          <p:nvPr/>
        </p:nvSpPr>
        <p:spPr bwMode="auto">
          <a:xfrm>
            <a:off x="2627313" y="5373688"/>
            <a:ext cx="1079500" cy="287337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sz="1000" b="1">
                <a:solidFill>
                  <a:srgbClr val="0000CC"/>
                </a:solidFill>
              </a:rPr>
              <a:t>JASMINE</a:t>
            </a:r>
          </a:p>
          <a:p>
            <a:pPr algn="ctr"/>
            <a:r>
              <a:rPr lang="en-US" altLang="ja-JP" sz="800">
                <a:solidFill>
                  <a:srgbClr val="0000CC"/>
                </a:solidFill>
              </a:rPr>
              <a:t>NAOJ</a:t>
            </a:r>
          </a:p>
        </p:txBody>
      </p:sp>
      <p:sp>
        <p:nvSpPr>
          <p:cNvPr id="7214" name="AutoShape 49"/>
          <p:cNvSpPr>
            <a:spLocks noChangeAspect="1" noChangeArrowheads="1"/>
          </p:cNvSpPr>
          <p:nvPr/>
        </p:nvSpPr>
        <p:spPr bwMode="auto">
          <a:xfrm rot="1200000">
            <a:off x="3613150" y="4572000"/>
            <a:ext cx="77788" cy="803275"/>
          </a:xfrm>
          <a:prstGeom prst="upDownArrow">
            <a:avLst>
              <a:gd name="adj1" fmla="val 50000"/>
              <a:gd name="adj2" fmla="val 206529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ja-JP" altLang="en-US"/>
          </a:p>
        </p:txBody>
      </p:sp>
      <p:sp>
        <p:nvSpPr>
          <p:cNvPr id="7215" name="AutoShape 50"/>
          <p:cNvSpPr>
            <a:spLocks noChangeArrowheads="1"/>
          </p:cNvSpPr>
          <p:nvPr/>
        </p:nvSpPr>
        <p:spPr bwMode="auto">
          <a:xfrm>
            <a:off x="2627313" y="5661025"/>
            <a:ext cx="1079500" cy="287338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sz="1000" b="1">
                <a:solidFill>
                  <a:srgbClr val="0000CC"/>
                </a:solidFill>
              </a:rPr>
              <a:t>JTPF</a:t>
            </a:r>
          </a:p>
          <a:p>
            <a:pPr algn="ctr"/>
            <a:r>
              <a:rPr lang="en-US" altLang="ja-JP" sz="800">
                <a:solidFill>
                  <a:srgbClr val="0000CC"/>
                </a:solidFill>
              </a:rPr>
              <a:t>JAXA</a:t>
            </a:r>
          </a:p>
        </p:txBody>
      </p:sp>
      <p:sp>
        <p:nvSpPr>
          <p:cNvPr id="7216" name="AutoShape 51"/>
          <p:cNvSpPr>
            <a:spLocks noChangeArrowheads="1"/>
          </p:cNvSpPr>
          <p:nvPr/>
        </p:nvSpPr>
        <p:spPr bwMode="auto">
          <a:xfrm>
            <a:off x="2627313" y="5949950"/>
            <a:ext cx="1079500" cy="287338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ja-JP" altLang="en-US" sz="1000" b="1">
                <a:solidFill>
                  <a:srgbClr val="0000CC"/>
                </a:solidFill>
              </a:rPr>
              <a:t>月惑星探査</a:t>
            </a:r>
          </a:p>
          <a:p>
            <a:pPr algn="ctr"/>
            <a:r>
              <a:rPr lang="en-US" altLang="ja-JP" sz="800">
                <a:solidFill>
                  <a:srgbClr val="0000CC"/>
                </a:solidFill>
              </a:rPr>
              <a:t>JAXA</a:t>
            </a:r>
          </a:p>
        </p:txBody>
      </p:sp>
      <p:sp>
        <p:nvSpPr>
          <p:cNvPr id="7217" name="AutoShape 52"/>
          <p:cNvSpPr>
            <a:spLocks noChangeAspect="1" noChangeArrowheads="1"/>
          </p:cNvSpPr>
          <p:nvPr/>
        </p:nvSpPr>
        <p:spPr bwMode="auto">
          <a:xfrm rot="2872167">
            <a:off x="2951957" y="4401343"/>
            <a:ext cx="215900" cy="1008063"/>
          </a:xfrm>
          <a:prstGeom prst="upDownArrow">
            <a:avLst>
              <a:gd name="adj1" fmla="val 50000"/>
              <a:gd name="adj2" fmla="val 93382"/>
            </a:avLst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ja-JP" altLang="en-US"/>
          </a:p>
        </p:txBody>
      </p:sp>
      <p:sp>
        <p:nvSpPr>
          <p:cNvPr id="7218" name="Line 53"/>
          <p:cNvSpPr>
            <a:spLocks noChangeShapeType="1"/>
          </p:cNvSpPr>
          <p:nvPr/>
        </p:nvSpPr>
        <p:spPr bwMode="auto">
          <a:xfrm>
            <a:off x="3203575" y="2492375"/>
            <a:ext cx="719138" cy="647700"/>
          </a:xfrm>
          <a:prstGeom prst="line">
            <a:avLst/>
          </a:prstGeom>
          <a:noFill/>
          <a:ln w="50800" cmpd="tri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7219" name="Oval 54"/>
          <p:cNvSpPr>
            <a:spLocks noChangeAspect="1" noChangeArrowheads="1"/>
          </p:cNvSpPr>
          <p:nvPr/>
        </p:nvSpPr>
        <p:spPr bwMode="auto">
          <a:xfrm>
            <a:off x="3846513" y="5876925"/>
            <a:ext cx="1450975" cy="358775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sz="1600" b="1" dirty="0" smtClean="0"/>
              <a:t>IFU w AO</a:t>
            </a:r>
            <a:endParaRPr lang="ja-JP" altLang="en-US" sz="1600" b="1" dirty="0"/>
          </a:p>
        </p:txBody>
      </p:sp>
      <p:sp>
        <p:nvSpPr>
          <p:cNvPr id="7220" name="AutoShape 51"/>
          <p:cNvSpPr>
            <a:spLocks noChangeArrowheads="1"/>
          </p:cNvSpPr>
          <p:nvPr/>
        </p:nvSpPr>
        <p:spPr bwMode="auto">
          <a:xfrm>
            <a:off x="2632075" y="6238875"/>
            <a:ext cx="1079500" cy="287338"/>
          </a:xfrm>
          <a:prstGeom prst="roundRect">
            <a:avLst>
              <a:gd name="adj" fmla="val 16667"/>
            </a:avLst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sz="1000" b="1">
                <a:solidFill>
                  <a:srgbClr val="0000CC"/>
                </a:solidFill>
              </a:rPr>
              <a:t>WISH</a:t>
            </a:r>
            <a:endParaRPr lang="ja-JP" altLang="en-US" sz="1000" b="1">
              <a:solidFill>
                <a:srgbClr val="0000CC"/>
              </a:solidFill>
            </a:endParaRPr>
          </a:p>
          <a:p>
            <a:pPr algn="ctr"/>
            <a:r>
              <a:rPr lang="en-US" altLang="ja-JP" sz="800">
                <a:solidFill>
                  <a:srgbClr val="0000CC"/>
                </a:solidFill>
              </a:rPr>
              <a:t>JAXA</a:t>
            </a:r>
            <a:r>
              <a:rPr lang="ja-JP" altLang="en-US" sz="800">
                <a:solidFill>
                  <a:srgbClr val="0000CC"/>
                </a:solidFill>
              </a:rPr>
              <a:t>・</a:t>
            </a:r>
            <a:r>
              <a:rPr lang="en-US" altLang="ja-JP" sz="800">
                <a:solidFill>
                  <a:srgbClr val="0000CC"/>
                </a:solidFill>
              </a:rPr>
              <a:t>NAOJ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SSP Simulation from 2010 to 2022</a:t>
            </a:r>
            <a:endParaRPr kumimoji="1" lang="ja-JP" altLang="en-US" dirty="0"/>
          </a:p>
        </p:txBody>
      </p:sp>
      <p:graphicFrame>
        <p:nvGraphicFramePr>
          <p:cNvPr id="4" name="Chart 1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b="1" dirty="0" smtClean="0">
                <a:solidFill>
                  <a:schemeClr val="tx1"/>
                </a:solidFill>
              </a:rPr>
              <a:t>すばる小委員会での</a:t>
            </a:r>
            <a:r>
              <a:rPr lang="en-US" altLang="ja-JP" b="1" dirty="0" smtClean="0">
                <a:solidFill>
                  <a:schemeClr val="tx1"/>
                </a:solidFill>
              </a:rPr>
              <a:t>PFS</a:t>
            </a:r>
            <a:r>
              <a:rPr lang="ja-JP" altLang="en-US" b="1" dirty="0" smtClean="0">
                <a:solidFill>
                  <a:schemeClr val="tx1"/>
                </a:solidFill>
              </a:rPr>
              <a:t>についての</a:t>
            </a:r>
            <a:r>
              <a:rPr lang="ja-JP" altLang="en-US" b="1" dirty="0" smtClean="0">
                <a:solidFill>
                  <a:schemeClr val="tx1"/>
                </a:solidFill>
              </a:rPr>
              <a:t>議論（</a:t>
            </a:r>
            <a:r>
              <a:rPr lang="en-US" altLang="ja-JP" b="1" dirty="0" smtClean="0">
                <a:solidFill>
                  <a:schemeClr val="tx1"/>
                </a:solidFill>
              </a:rPr>
              <a:t>2010</a:t>
            </a:r>
            <a:r>
              <a:rPr lang="ja-JP" altLang="en-US" b="1" dirty="0" smtClean="0">
                <a:solidFill>
                  <a:schemeClr val="tx1"/>
                </a:solidFill>
              </a:rPr>
              <a:t>年</a:t>
            </a:r>
            <a:r>
              <a:rPr lang="en-US" altLang="ja-JP" b="1" dirty="0" smtClean="0">
                <a:solidFill>
                  <a:schemeClr val="tx1"/>
                </a:solidFill>
              </a:rPr>
              <a:t>7</a:t>
            </a:r>
            <a:r>
              <a:rPr lang="ja-JP" altLang="en-US" b="1" dirty="0" smtClean="0">
                <a:solidFill>
                  <a:schemeClr val="tx1"/>
                </a:solidFill>
              </a:rPr>
              <a:t>月</a:t>
            </a:r>
            <a:r>
              <a:rPr lang="ja-JP" altLang="en-US" b="1" dirty="0" smtClean="0">
                <a:solidFill>
                  <a:schemeClr val="tx1"/>
                </a:solidFill>
              </a:rPr>
              <a:t>）</a:t>
            </a:r>
            <a:endParaRPr kumimoji="1" lang="ja-JP" altLang="en-US" b="1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ja-JP" b="1" dirty="0" smtClean="0"/>
              <a:t>PFS</a:t>
            </a:r>
            <a:r>
              <a:rPr lang="ja-JP" altLang="en-US" b="1" dirty="0" smtClean="0"/>
              <a:t>は我々の装置なので、外国勢は戦略枠だけに参加し、あとは我々が好きに使うことができる。</a:t>
            </a:r>
            <a:endParaRPr lang="en-US" altLang="ja-JP" b="1" dirty="0" smtClean="0"/>
          </a:p>
          <a:p>
            <a:r>
              <a:rPr kumimoji="1" lang="ja-JP" altLang="en-US" b="1" dirty="0" smtClean="0"/>
              <a:t>戦略枠は全員が参加するわけではないので、コミュニテイとの関係はどうなるか？</a:t>
            </a:r>
            <a:r>
              <a:rPr kumimoji="1" lang="en-US" altLang="ja-JP" b="1" dirty="0" smtClean="0"/>
              <a:t>TAC</a:t>
            </a:r>
            <a:r>
              <a:rPr kumimoji="1" lang="ja-JP" altLang="en-US" b="1" dirty="0" smtClean="0"/>
              <a:t>は現状でも一般公募時間が</a:t>
            </a:r>
            <a:r>
              <a:rPr lang="ja-JP" altLang="en-US" b="1" dirty="0" smtClean="0"/>
              <a:t>少ない</a:t>
            </a:r>
            <a:r>
              <a:rPr lang="ja-JP" altLang="en-US" b="1" dirty="0" smtClean="0"/>
              <a:t>こと</a:t>
            </a:r>
            <a:r>
              <a:rPr lang="ja-JP" altLang="en-US" b="1" dirty="0" smtClean="0"/>
              <a:t>を危惧している。</a:t>
            </a:r>
            <a:endParaRPr lang="en-US" altLang="ja-JP" b="1" dirty="0" smtClean="0"/>
          </a:p>
          <a:p>
            <a:r>
              <a:rPr lang="ja-JP" altLang="en-US" b="1" dirty="0" smtClean="0"/>
              <a:t>コミュニテイの理解を得るために努力したい。</a:t>
            </a:r>
            <a:r>
              <a:rPr lang="en-US" altLang="ja-JP" b="1" dirty="0" smtClean="0"/>
              <a:t>HSC</a:t>
            </a:r>
            <a:r>
              <a:rPr lang="ja-JP" altLang="en-US" b="1" dirty="0" smtClean="0"/>
              <a:t>サーベイが終わったときにどうなっているかは誰もわからないが、</a:t>
            </a:r>
            <a:r>
              <a:rPr lang="en-US" altLang="ja-JP" b="1" dirty="0" smtClean="0"/>
              <a:t>5</a:t>
            </a:r>
            <a:r>
              <a:rPr lang="ja-JP" altLang="en-US" b="1" dirty="0" smtClean="0"/>
              <a:t>年後にこういう強力な装置がすばるにあるのはいいと思う。</a:t>
            </a:r>
            <a:endParaRPr lang="en-US" altLang="ja-JP" b="1" dirty="0" smtClean="0"/>
          </a:p>
          <a:p>
            <a:r>
              <a:rPr lang="ja-JP" altLang="en-US" b="1" dirty="0" smtClean="0"/>
              <a:t>すばるコミュニテイのサポートが得られなければ、進めることはできないが、いつまでに決める必要があるのか、タイムスケールを聞きたい。</a:t>
            </a:r>
            <a:endParaRPr lang="en-US" altLang="ja-JP" b="1" dirty="0" smtClean="0"/>
          </a:p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kumimoji="1" lang="ja-JP" altLang="en-US" b="1" dirty="0" smtClean="0"/>
              <a:t>次の</a:t>
            </a:r>
            <a:r>
              <a:rPr kumimoji="1" lang="en-US" altLang="ja-JP" b="1" dirty="0" smtClean="0"/>
              <a:t>UM</a:t>
            </a:r>
            <a:r>
              <a:rPr kumimoji="1" lang="ja-JP" altLang="en-US" b="1" dirty="0" smtClean="0"/>
              <a:t>で、</a:t>
            </a:r>
            <a:r>
              <a:rPr kumimoji="1" lang="en-US" altLang="ja-JP" b="1" dirty="0" smtClean="0"/>
              <a:t>WFMOS</a:t>
            </a:r>
            <a:r>
              <a:rPr kumimoji="1" lang="ja-JP" altLang="en-US" b="1" dirty="0" smtClean="0"/>
              <a:t>のときの合意くらいまで行けないか？</a:t>
            </a:r>
            <a:endParaRPr kumimoji="1" lang="en-US" altLang="ja-JP" b="1" dirty="0" smtClean="0"/>
          </a:p>
          <a:p>
            <a:r>
              <a:rPr lang="ja-JP" altLang="en-US" b="1" dirty="0" smtClean="0"/>
              <a:t>情報公開していくことが大事だ。</a:t>
            </a:r>
            <a:r>
              <a:rPr lang="en-US" altLang="ja-JP" b="1" dirty="0" smtClean="0"/>
              <a:t>WFMOS</a:t>
            </a:r>
            <a:r>
              <a:rPr lang="ja-JP" altLang="en-US" b="1" dirty="0" smtClean="0"/>
              <a:t>合意まで時間がかなりかかった。</a:t>
            </a:r>
            <a:endParaRPr lang="en-US" altLang="ja-JP" b="1" dirty="0" smtClean="0"/>
          </a:p>
          <a:p>
            <a:r>
              <a:rPr kumimoji="1" lang="ja-JP" altLang="en-US" b="1" dirty="0" smtClean="0"/>
              <a:t>日本は</a:t>
            </a:r>
            <a:r>
              <a:rPr kumimoji="1" lang="en-US" altLang="ja-JP" b="1" dirty="0" smtClean="0"/>
              <a:t>PFS</a:t>
            </a:r>
            <a:r>
              <a:rPr kumimoji="1" lang="ja-JP" altLang="en-US" b="1" dirty="0" smtClean="0"/>
              <a:t>の何を作るのか？</a:t>
            </a:r>
            <a:endParaRPr kumimoji="1" lang="en-US" altLang="ja-JP" b="1" dirty="0" smtClean="0"/>
          </a:p>
          <a:p>
            <a:r>
              <a:rPr lang="ja-JP" altLang="en-US" b="1" dirty="0" smtClean="0"/>
              <a:t>今の</a:t>
            </a:r>
            <a:r>
              <a:rPr lang="ja-JP" altLang="en-US" b="1" dirty="0" smtClean="0"/>
              <a:t>ところ</a:t>
            </a:r>
            <a:r>
              <a:rPr lang="ja-JP" altLang="en-US" b="1" dirty="0" smtClean="0"/>
              <a:t>なに</a:t>
            </a:r>
            <a:r>
              <a:rPr lang="ja-JP" altLang="en-US" b="1" dirty="0" smtClean="0"/>
              <a:t>も予定はないが、例えば検出器とデユアーくらい日本でやってはどうか。</a:t>
            </a:r>
            <a:endParaRPr lang="en-US" altLang="ja-JP" b="1" dirty="0" smtClean="0"/>
          </a:p>
          <a:p>
            <a:r>
              <a:rPr kumimoji="1" lang="ja-JP" altLang="en-US" b="1" dirty="0" smtClean="0"/>
              <a:t>装置のアセンブリは日本側がやらないとだめだろう。</a:t>
            </a:r>
            <a:endParaRPr kumimoji="1" lang="en-US" altLang="ja-JP" b="1" dirty="0" smtClean="0"/>
          </a:p>
          <a:p>
            <a:r>
              <a:rPr lang="ja-JP" altLang="en-US" b="1" dirty="0" smtClean="0"/>
              <a:t>日本の若手を海外に送りこんで働いてもらうことを考えている。</a:t>
            </a:r>
            <a:endParaRPr lang="en-US" altLang="ja-JP" b="1" dirty="0" smtClean="0"/>
          </a:p>
          <a:p>
            <a:r>
              <a:rPr kumimoji="1" lang="ja-JP" altLang="en-US" b="1" dirty="0" smtClean="0"/>
              <a:t>誰</a:t>
            </a:r>
            <a:r>
              <a:rPr kumimoji="1" lang="ja-JP" altLang="en-US" b="1" dirty="0" smtClean="0"/>
              <a:t>かが歯を食いしばって進めないと実現しない（</a:t>
            </a:r>
            <a:r>
              <a:rPr lang="ja-JP" altLang="en-US" b="1" dirty="0" smtClean="0"/>
              <a:t>皆の同意）。</a:t>
            </a:r>
            <a:endParaRPr kumimoji="1" lang="en-US" altLang="ja-JP" b="1" dirty="0" smtClean="0"/>
          </a:p>
          <a:p>
            <a:endParaRPr kumimoji="1" lang="ja-JP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ja-JP" altLang="en-US" b="1" dirty="0" smtClean="0"/>
              <a:t>国立</a:t>
            </a:r>
            <a:r>
              <a:rPr lang="ja-JP" altLang="en-US" b="1" dirty="0" smtClean="0"/>
              <a:t>天</a:t>
            </a:r>
            <a:r>
              <a:rPr lang="ja-JP" altLang="en-US" b="1" dirty="0" smtClean="0"/>
              <a:t>文台としてはどの程度サポートするのか？</a:t>
            </a:r>
            <a:endParaRPr lang="en-US" altLang="ja-JP" b="1" dirty="0" smtClean="0"/>
          </a:p>
          <a:p>
            <a:r>
              <a:rPr kumimoji="1" lang="ja-JP" altLang="en-US" b="1" dirty="0" smtClean="0"/>
              <a:t>国立</a:t>
            </a:r>
            <a:r>
              <a:rPr kumimoji="1" lang="ja-JP" altLang="en-US" b="1" dirty="0" smtClean="0"/>
              <a:t>天</a:t>
            </a:r>
            <a:r>
              <a:rPr kumimoji="1" lang="ja-JP" altLang="en-US" b="1" dirty="0" smtClean="0"/>
              <a:t>文台は人員や予算の手当てをする必要がある。</a:t>
            </a:r>
            <a:endParaRPr kumimoji="1" lang="en-US" altLang="ja-JP" b="1" dirty="0" smtClean="0"/>
          </a:p>
          <a:p>
            <a:r>
              <a:rPr lang="ja-JP" altLang="en-US" b="1" dirty="0" smtClean="0"/>
              <a:t>現在の人員のままでは無理だ。</a:t>
            </a:r>
            <a:endParaRPr lang="en-US" altLang="ja-JP" b="1" dirty="0" smtClean="0"/>
          </a:p>
          <a:p>
            <a:r>
              <a:rPr kumimoji="1" lang="ja-JP" altLang="en-US" b="1" dirty="0" smtClean="0"/>
              <a:t>ポスドクだけでなく学生を育てられないか？</a:t>
            </a:r>
            <a:endParaRPr kumimoji="1" lang="en-US" altLang="ja-JP" b="1" dirty="0" smtClean="0"/>
          </a:p>
          <a:p>
            <a:r>
              <a:rPr lang="ja-JP" altLang="en-US" b="1" dirty="0" smtClean="0"/>
              <a:t>学生が働くためには装置制作のタイムスケールが長すぎる。</a:t>
            </a:r>
            <a:endParaRPr lang="en-US" altLang="ja-JP" b="1" dirty="0" smtClean="0"/>
          </a:p>
          <a:p>
            <a:r>
              <a:rPr kumimoji="1" lang="ja-JP" altLang="en-US" b="1" dirty="0" smtClean="0"/>
              <a:t>まず研究者をきちんと配置してからでないと学生は出せない。</a:t>
            </a:r>
            <a:endParaRPr kumimoji="1" lang="en-US" altLang="ja-JP" b="1" dirty="0" smtClean="0"/>
          </a:p>
          <a:p>
            <a:r>
              <a:rPr lang="ja-JP" altLang="en-US" b="1" dirty="0" smtClean="0"/>
              <a:t>各パートナー国対応の日本人が各々についていないと難しい。</a:t>
            </a:r>
            <a:endParaRPr lang="en-US" altLang="ja-JP" b="1" dirty="0" smtClean="0"/>
          </a:p>
          <a:p>
            <a:r>
              <a:rPr kumimoji="1" lang="ja-JP" altLang="en-US" b="1" dirty="0" smtClean="0"/>
              <a:t>日本のプレゼンスが見えてこない。</a:t>
            </a:r>
            <a:endParaRPr kumimoji="1" lang="ja-JP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ja-JP" altLang="en-US" b="1" dirty="0" smtClean="0"/>
              <a:t>日本側が全体のマネジメントをしっかりやる必要があるが、人材があるか？</a:t>
            </a:r>
            <a:endParaRPr lang="en-US" altLang="ja-JP" b="1" dirty="0" smtClean="0"/>
          </a:p>
          <a:p>
            <a:r>
              <a:rPr kumimoji="1" lang="en-US" altLang="ja-JP" b="1" dirty="0" smtClean="0"/>
              <a:t>JAXA</a:t>
            </a:r>
            <a:r>
              <a:rPr kumimoji="1" lang="ja-JP" altLang="en-US" b="1" dirty="0" smtClean="0"/>
              <a:t>のなかにはいるが、そういう人がやる気になってくれるとよい。</a:t>
            </a:r>
            <a:endParaRPr kumimoji="1" lang="ja-JP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Future Instrument Plan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457200" y="1988840"/>
            <a:ext cx="7467600" cy="3837040"/>
          </a:xfrm>
        </p:spPr>
        <p:txBody>
          <a:bodyPr>
            <a:normAutofit/>
          </a:bodyPr>
          <a:lstStyle/>
          <a:p>
            <a:r>
              <a:rPr kumimoji="1" lang="en-US" altLang="ja-JP" dirty="0" smtClean="0"/>
              <a:t>External, incidental money demands observatory resource, and force SAC and community to accept.</a:t>
            </a:r>
          </a:p>
          <a:p>
            <a:endParaRPr lang="en-US" altLang="ja-JP" dirty="0" smtClean="0"/>
          </a:p>
          <a:p>
            <a:r>
              <a:rPr kumimoji="1" lang="en-US" altLang="ja-JP" dirty="0" smtClean="0"/>
              <a:t>Is this healthy?</a:t>
            </a:r>
          </a:p>
          <a:p>
            <a:endParaRPr lang="en-US" altLang="ja-JP" dirty="0" smtClean="0"/>
          </a:p>
          <a:p>
            <a:r>
              <a:rPr kumimoji="1" lang="en-US" altLang="ja-JP" dirty="0" smtClean="0"/>
              <a:t>Where is community’s initiative?</a:t>
            </a:r>
          </a:p>
          <a:p>
            <a:endParaRPr lang="en-US" altLang="ja-JP" dirty="0" smtClean="0"/>
          </a:p>
          <a:p>
            <a:pPr>
              <a:buNone/>
            </a:pP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How can we Improve </a:t>
            </a:r>
            <a:r>
              <a:rPr kumimoji="1" lang="en-US" altLang="ja-JP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PFS for Subaru community’s own interests?</a:t>
            </a:r>
            <a:endParaRPr kumimoji="1" lang="ja-JP" alt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1"/>
          </p:nvPr>
        </p:nvSpPr>
        <p:spPr>
          <a:xfrm>
            <a:off x="457200" y="1988840"/>
            <a:ext cx="7467600" cy="3765032"/>
          </a:xfrm>
        </p:spPr>
        <p:txBody>
          <a:bodyPr/>
          <a:lstStyle/>
          <a:p>
            <a:r>
              <a:rPr kumimoji="1" lang="en-US" altLang="ja-JP" dirty="0" smtClean="0"/>
              <a:t>Optical Spectrograph with Medium Resolution (Dark Energy)</a:t>
            </a:r>
          </a:p>
          <a:p>
            <a:endParaRPr kumimoji="1" lang="en-US" altLang="ja-JP" dirty="0" smtClean="0"/>
          </a:p>
          <a:p>
            <a:r>
              <a:rPr lang="en-US" altLang="ja-JP" dirty="0" smtClean="0"/>
              <a:t>Optical Spectrograph with High Resolution (Galactic Archaeology)</a:t>
            </a:r>
          </a:p>
          <a:p>
            <a:endParaRPr lang="en-US" altLang="ja-JP" dirty="0" smtClean="0"/>
          </a:p>
          <a:p>
            <a:r>
              <a:rPr kumimoji="1" lang="en-US" altLang="ja-JP" dirty="0" smtClean="0"/>
              <a:t>Near Infrared Spectrograph with Medium Resolution (Galaxy Populations @ z~2)</a:t>
            </a:r>
          </a:p>
          <a:p>
            <a:pPr>
              <a:buNone/>
            </a:pP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スパイス">
  <a:themeElements>
    <a:clrScheme name="スパイス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スパイス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スパイス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122</TotalTime>
  <Words>541</Words>
  <Application>Microsoft Office PowerPoint</Application>
  <PresentationFormat>画面に合わせる (4:3)</PresentationFormat>
  <Paragraphs>86</Paragraphs>
  <Slides>9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0" baseType="lpstr">
      <vt:lpstr>スパイス</vt:lpstr>
      <vt:lpstr>SAC Report</vt:lpstr>
      <vt:lpstr>　　光赤外専門委員会への提言　　　　　　　　　　　　 　　　　　　--2020年へのすばるの戦略　“天・地・人”--　　すばる小委員会</vt:lpstr>
      <vt:lpstr>SSP Simulation from 2010 to 2022</vt:lpstr>
      <vt:lpstr>すばる小委員会でのPFSについての議論（2010年7月）</vt:lpstr>
      <vt:lpstr>スライド 5</vt:lpstr>
      <vt:lpstr>スライド 6</vt:lpstr>
      <vt:lpstr>スライド 7</vt:lpstr>
      <vt:lpstr>Future Instrument Plan</vt:lpstr>
      <vt:lpstr>How can we Improve PFS for Subaru community’s own interests?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SAC Strategy</dc:title>
  <dc:creator>admin</dc:creator>
  <cp:lastModifiedBy>admin</cp:lastModifiedBy>
  <cp:revision>35</cp:revision>
  <dcterms:created xsi:type="dcterms:W3CDTF">2010-09-09T04:51:06Z</dcterms:created>
  <dcterms:modified xsi:type="dcterms:W3CDTF">2010-09-09T06:53:38Z</dcterms:modified>
</cp:coreProperties>
</file>