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83" r:id="rId2"/>
    <p:sldId id="301" r:id="rId3"/>
    <p:sldId id="284" r:id="rId4"/>
    <p:sldId id="285" r:id="rId5"/>
    <p:sldId id="292" r:id="rId6"/>
    <p:sldId id="294" r:id="rId7"/>
    <p:sldId id="286" r:id="rId8"/>
    <p:sldId id="289" r:id="rId9"/>
    <p:sldId id="278" r:id="rId10"/>
    <p:sldId id="288" r:id="rId11"/>
    <p:sldId id="279" r:id="rId12"/>
    <p:sldId id="300" r:id="rId13"/>
    <p:sldId id="304" r:id="rId14"/>
    <p:sldId id="302" r:id="rId15"/>
    <p:sldId id="303" r:id="rId16"/>
    <p:sldId id="282" r:id="rId17"/>
    <p:sldId id="271" r:id="rId18"/>
    <p:sldId id="298" r:id="rId19"/>
    <p:sldId id="299" r:id="rId20"/>
  </p:sldIdLst>
  <p:sldSz cx="10080625" cy="7559675"/>
  <p:notesSz cx="7556500" cy="10691813"/>
  <p:defaultTextStyle>
    <a:defPPr>
      <a:defRPr lang="en-GB"/>
    </a:defPPr>
    <a:lvl1pPr algn="l" defTabSz="449263" rtl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14338" indent="-204788" algn="l" defTabSz="449263" rtl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30238" indent="-200025" algn="l" defTabSz="449263" rtl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46138" indent="-212725" algn="l" defTabSz="449263" rtl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62038" indent="-201613" algn="l" defTabSz="449263" rtl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80961" autoAdjust="0"/>
  </p:normalViewPr>
  <p:slideViewPr>
    <p:cSldViewPr>
      <p:cViewPr>
        <p:scale>
          <a:sx n="66" d="100"/>
          <a:sy n="66" d="100"/>
        </p:scale>
        <p:origin x="-300" y="5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0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26063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6150" cy="47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07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607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60725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60725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7E6A79C0-64BD-4A0D-AC53-F64A5199C142}" type="slidenum">
              <a:rPr lang="en-GB"/>
              <a:pPr/>
              <a:t>&lt;#&gt;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23BFF-3FA1-475A-87B5-896CE77B8EDA}" type="slidenum">
              <a:rPr lang="en-GB"/>
              <a:pPr/>
              <a:t>1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25538" y="822325"/>
            <a:ext cx="5321300" cy="3992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9800" cy="47863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eaLnBrk="1">
              <a:spcBef>
                <a:spcPct val="0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noProof="1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C1561-34AC-4904-A8F7-3CAF7B6386AA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38238" y="812800"/>
            <a:ext cx="5321300" cy="3992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05513" cy="4772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B3F91F-C10F-48E2-AF92-8868574E6182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30825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37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58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ea typeface="東風ゴシック" charset="0"/>
                <a:cs typeface="東風ゴシック" charset="0"/>
              </a:rPr>
              <a:t>- A single-mode fiber pupil remapping system allows a diffraction-limited, high dynamic range imaging at visible wavelengths </a:t>
            </a:r>
          </a:p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dirty="0">
              <a:ea typeface="東風ゴシック" charset="0"/>
              <a:cs typeface="東風ゴシック" charset="0"/>
            </a:endParaRPr>
          </a:p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a typeface="東風ゴシック" charset="0"/>
                <a:cs typeface="東風ゴシック" charset="0"/>
              </a:rPr>
              <a:t>- Development of a 36 element prototype system is underway </a:t>
            </a:r>
          </a:p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dirty="0">
              <a:ea typeface="東風ゴシック" charset="0"/>
              <a:cs typeface="東風ゴシック" charset="0"/>
            </a:endParaRPr>
          </a:p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a typeface="東風ゴシック" charset="0"/>
                <a:cs typeface="東風ゴシック" charset="0"/>
              </a:rPr>
              <a:t>- Laboratory experiments </a:t>
            </a:r>
            <a:r>
              <a:rPr lang="en-US" sz="1100" dirty="0" err="1">
                <a:ea typeface="東風ゴシック" charset="0"/>
                <a:cs typeface="東風ゴシック" charset="0"/>
              </a:rPr>
              <a:t>succesfully</a:t>
            </a:r>
            <a:r>
              <a:rPr lang="en-US" sz="1100" dirty="0">
                <a:ea typeface="東風ゴシック" charset="0"/>
                <a:cs typeface="東風ゴシック" charset="0"/>
              </a:rPr>
              <a:t> </a:t>
            </a:r>
            <a:r>
              <a:rPr lang="en-US" sz="1100" dirty="0" err="1">
                <a:ea typeface="東風ゴシック" charset="0"/>
                <a:cs typeface="東風ゴシック" charset="0"/>
              </a:rPr>
              <a:t>demonstated</a:t>
            </a:r>
            <a:r>
              <a:rPr lang="en-US" sz="1100" dirty="0">
                <a:ea typeface="東風ゴシック" charset="0"/>
                <a:cs typeface="東風ゴシック" charset="0"/>
              </a:rPr>
              <a:t> that complex object visibilities can be measured correctly</a:t>
            </a:r>
          </a:p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dirty="0">
              <a:ea typeface="東風ゴシック" charset="0"/>
              <a:cs typeface="東風ゴシック" charset="0"/>
            </a:endParaRPr>
          </a:p>
          <a:p>
            <a:pPr eaLnBrk="1"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ea typeface="東風ゴシック" charset="0"/>
                <a:cs typeface="東風ゴシック" charset="0"/>
              </a:rPr>
              <a:t>- FIRST will be tested at the 1m telescope in </a:t>
            </a:r>
            <a:r>
              <a:rPr lang="en-US" sz="1100" dirty="0" err="1">
                <a:ea typeface="東風ゴシック" charset="0"/>
                <a:cs typeface="東風ゴシック" charset="0"/>
              </a:rPr>
              <a:t>Meudon</a:t>
            </a:r>
            <a:r>
              <a:rPr lang="en-US" sz="1100" dirty="0">
                <a:ea typeface="東風ゴシック" charset="0"/>
                <a:cs typeface="東風ゴシック" charset="0"/>
              </a:rPr>
              <a:t> in this fall </a:t>
            </a:r>
          </a:p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dirty="0">
              <a:ea typeface="東風ゴシック" charset="0"/>
              <a:cs typeface="東風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137441-B25A-487E-B6A5-DB99CA266FDE}" type="slidenum">
              <a:rPr lang="en-GB"/>
              <a:pPr/>
              <a:t>17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4900" y="831850"/>
            <a:ext cx="533717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773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DD4638-95FC-4E32-9B54-0C293FC6D74C}" type="slidenum">
              <a:rPr lang="en-GB" altLang="ja-JP"/>
              <a:pPr/>
              <a:t>18</a:t>
            </a:fld>
            <a:endParaRPr lang="en-GB" altLang="ja-JP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3717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684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3450" cy="4779962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7D6CCF-8999-4280-B271-E93C2B080E8E}" type="slidenum">
              <a:rPr lang="en-GB"/>
              <a:pPr/>
              <a:t>19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32413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7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100" noProof="1">
              <a:ea typeface="東風ゴシック" charset="0"/>
              <a:cs typeface="東風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60D6E-7236-487E-AF50-D65D5071B49E}" type="slidenum">
              <a:rPr lang="en-GB"/>
              <a:pPr/>
              <a:t>3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03313" y="812800"/>
            <a:ext cx="5330825" cy="3998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7738" cy="54308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100" noProof="1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657C23-B217-4DDA-AD86-4CD1295CC98E}" type="slidenum">
              <a:rPr lang="en-GB"/>
              <a:pPr/>
              <a:t>4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03313" y="812800"/>
            <a:ext cx="5330825" cy="3998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773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noProof="1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EA43E8-CD98-45F1-8747-F694E6FC8E43}" type="slidenum">
              <a:rPr lang="en-GB"/>
              <a:pPr/>
              <a:t>5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32413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50149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77000"/>
              </a:lnSpc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noProof="1">
              <a:latin typeface="VL Pゴシック" charset="0"/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A8D841-0EED-4CF5-B3E3-24A2FD7700FB}" type="slidenum">
              <a:rPr lang="en-GB"/>
              <a:pPr/>
              <a:t>6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32413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50149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noProof="1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D42BE3-59B6-4BC8-A170-7E2E0ACCA2FD}" type="slidenum">
              <a:rPr lang="en-GB"/>
              <a:pPr/>
              <a:t>7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03313" y="812800"/>
            <a:ext cx="5330825" cy="3998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773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100" dirty="0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87851-53ED-4F35-8797-0D753C1B792F}" type="slidenum">
              <a:rPr lang="en-GB"/>
              <a:pPr/>
              <a:t>8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100" noProof="1">
              <a:ea typeface="東風ゴシック" charset="0"/>
              <a:cs typeface="東風ゴシック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01625" y="5029200"/>
            <a:ext cx="7254875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C1A423-3140-40BD-A929-0BF2014476F9}" type="slidenum">
              <a:rPr lang="en-GB"/>
              <a:pPr/>
              <a:t>9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37137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3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08063" y="5078413"/>
            <a:ext cx="5541962" cy="48133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100" dirty="0">
              <a:ea typeface="東風ゴシック" charset="0"/>
              <a:cs typeface="東風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3C2833-1A05-4A47-B9E1-26BD8BF4E11B}" type="slidenum">
              <a:rPr lang="en-GB"/>
              <a:pPr/>
              <a:t>10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7413" y="5337175"/>
            <a:ext cx="6042025" cy="52260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noProof="1">
              <a:ea typeface="VL Pゴシック" charset="0"/>
              <a:cs typeface="VL P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DC629-01ED-4DA1-81C8-FB3686882971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A09F0-3C8D-44BF-90CB-67BEF5730E9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94563" y="173038"/>
            <a:ext cx="2262187" cy="65738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3238" y="173038"/>
            <a:ext cx="6638925" cy="6573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D89C93-AFAA-4DE1-A95B-986D14D8ECA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E152DE-DF05-41EE-B48F-9DDCEE7F6A6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785788-D833-472E-A3A2-CFC0984549B1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3238" y="1766888"/>
            <a:ext cx="4449762" cy="497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05400" y="1766888"/>
            <a:ext cx="4451350" cy="497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C19DF1-241F-4585-8200-00C9D17631AF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F9BA47-757C-4909-9A8A-22078B76A59B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CB1A45-F3DE-4C56-9AD1-8550975CD2ED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D11442-8E26-4A78-9902-D56BE7CDC31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63-F019-4F11-9995-05A47140FA94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FDF584-879B-48B5-AB8D-2A01124FF656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73038"/>
            <a:ext cx="9053512" cy="150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6888"/>
            <a:ext cx="9053512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4988"/>
            <a:ext cx="232886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4988"/>
            <a:ext cx="31750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4988"/>
            <a:ext cx="233045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6491C66-8616-4081-B43B-3505272926BF}" type="slidenum">
              <a:rPr lang="en-GB"/>
              <a:pPr/>
              <a:t>&lt;#&gt;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2pPr>
      <a:lvl3pPr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3pPr>
      <a:lvl4pPr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4pPr>
      <a:lvl5pPr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5pPr>
      <a:lvl6pPr marL="457200"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6pPr>
      <a:lvl7pPr marL="914400"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7pPr>
      <a:lvl8pPr marL="1371600"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8pPr>
      <a:lvl9pPr marL="1828800" algn="ctr" defTabSz="449263" rtl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東風ゴシック" charset="0"/>
          <a:cs typeface="東風ゴシック" charset="0"/>
        </a:defRPr>
      </a:lvl9pPr>
    </p:titleStyle>
    <p:bodyStyle>
      <a:lvl1pPr marL="414338" indent="-309563" algn="l" defTabSz="449263" rtl="0" fontAlgn="base" hangingPunct="0">
        <a:lnSpc>
          <a:spcPct val="54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46138" indent="-282575" algn="l" defTabSz="449263" rtl="0" fontAlgn="base" hangingPunct="0">
        <a:lnSpc>
          <a:spcPct val="54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77938" indent="-212725" algn="l" defTabSz="449263" rtl="0" fontAlgn="base" hangingPunct="0">
        <a:lnSpc>
          <a:spcPct val="54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09738" indent="-198438" algn="l" defTabSz="449263" rtl="0" fontAlgn="base" hangingPunct="0">
        <a:lnSpc>
          <a:spcPct val="5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41538" indent="-200025" algn="l" defTabSz="449263" rtl="0" fontAlgn="base" hangingPunct="0">
        <a:lnSpc>
          <a:spcPct val="5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98738" indent="-200025" algn="l" defTabSz="449263" rtl="0" fontAlgn="base" hangingPunct="0">
        <a:lnSpc>
          <a:spcPct val="5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55938" indent="-200025" algn="l" defTabSz="449263" rtl="0" fontAlgn="base" hangingPunct="0">
        <a:lnSpc>
          <a:spcPct val="5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13138" indent="-200025" algn="l" defTabSz="449263" rtl="0" fontAlgn="base" hangingPunct="0">
        <a:lnSpc>
          <a:spcPct val="5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70338" indent="-200025" algn="l" defTabSz="449263" rtl="0" fontAlgn="base" hangingPunct="0">
        <a:lnSpc>
          <a:spcPct val="5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048" y="2123653"/>
            <a:ext cx="4132263" cy="413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5777" y="279375"/>
            <a:ext cx="9577064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/>
              <a:t>光ファイバー干渉計技術を用いたすばる用超高角分解能・高ダイナミックレンジ撮像装置について </a:t>
            </a:r>
            <a:endParaRPr lang="en-US" altLang="ja-JP" sz="2400" dirty="0" smtClean="0"/>
          </a:p>
          <a:p>
            <a:pPr algn="ctr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200" b="1" dirty="0" smtClean="0">
                <a:solidFill>
                  <a:srgbClr val="FFFFFF"/>
                </a:solidFill>
                <a:latin typeface="Times New Roman" pitchFamily="16" charset="0"/>
                <a:ea typeface="VL Pゴシック" charset="0"/>
                <a:cs typeface="VL Pゴシック" charset="0"/>
              </a:rPr>
              <a:t>Extremely High Angular-resolution, High-dynamic range Imaging Instrument with Single-mode fiber </a:t>
            </a:r>
            <a:r>
              <a:rPr lang="en-US" altLang="ja-JP" sz="2200" b="1" dirty="0" err="1" smtClean="0">
                <a:solidFill>
                  <a:srgbClr val="FFFFFF"/>
                </a:solidFill>
                <a:latin typeface="Times New Roman" pitchFamily="16" charset="0"/>
                <a:ea typeface="VL Pゴシック" charset="0"/>
                <a:cs typeface="VL Pゴシック" charset="0"/>
              </a:rPr>
              <a:t>interferometric</a:t>
            </a:r>
            <a:r>
              <a:rPr lang="en-US" altLang="ja-JP" sz="2200" b="1" dirty="0" smtClean="0">
                <a:solidFill>
                  <a:srgbClr val="FFFFFF"/>
                </a:solidFill>
                <a:latin typeface="Times New Roman" pitchFamily="16" charset="0"/>
                <a:ea typeface="VL Pゴシック" charset="0"/>
                <a:cs typeface="VL Pゴシック" charset="0"/>
              </a:rPr>
              <a:t> techniques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9792" y="6300117"/>
            <a:ext cx="9307559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FFFFFF"/>
              </a:solidFill>
              <a:ea typeface="VL Pゴシック" charset="0"/>
              <a:cs typeface="VL Pゴシック" charset="0"/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FFFF"/>
                </a:solidFill>
                <a:ea typeface="VL Pゴシック" charset="0"/>
                <a:cs typeface="VL Pゴシック" charset="0"/>
              </a:rPr>
              <a:t>Takayuki </a:t>
            </a:r>
            <a:r>
              <a:rPr lang="en-US" altLang="ja-JP" sz="2000" dirty="0" err="1" smtClean="0">
                <a:solidFill>
                  <a:srgbClr val="FFFFFF"/>
                </a:solidFill>
                <a:ea typeface="VL Pゴシック" charset="0"/>
                <a:cs typeface="VL Pゴシック" charset="0"/>
              </a:rPr>
              <a:t>Kotani</a:t>
            </a:r>
            <a:r>
              <a:rPr lang="en-US" altLang="ja-JP" sz="2000" dirty="0" smtClean="0">
                <a:solidFill>
                  <a:srgbClr val="FFFFFF"/>
                </a:solidFill>
                <a:ea typeface="VL Pゴシック" charset="0"/>
                <a:cs typeface="VL Pゴシック" charset="0"/>
              </a:rPr>
              <a:t> (</a:t>
            </a:r>
            <a:r>
              <a:rPr lang="en-GB" altLang="ja-JP" sz="2000" dirty="0" smtClean="0">
                <a:solidFill>
                  <a:srgbClr val="FFFFFF"/>
                </a:solidFill>
                <a:ea typeface="VL Pゴシック" charset="0"/>
                <a:cs typeface="VL Pゴシック" charset="0"/>
              </a:rPr>
              <a:t>ISAS/JAXA)</a:t>
            </a:r>
            <a:endParaRPr lang="en-GB" sz="2000" dirty="0">
              <a:solidFill>
                <a:srgbClr val="FFFFFF"/>
              </a:solidFill>
              <a:ea typeface="VL Pゴシック" charset="0"/>
              <a:cs typeface="VL Pゴシック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13250" y="4708525"/>
            <a:ext cx="547688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60763" y="2536825"/>
            <a:ext cx="2584450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91840" y="323453"/>
            <a:ext cx="8155351" cy="504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FFFFFF"/>
                </a:solidFill>
                <a:latin typeface="+mj-lt"/>
                <a:ea typeface="ＭＳ Ｐゴシック" pitchFamily="50" charset="-128"/>
                <a:cs typeface="東風ゴシック" charset="0"/>
              </a:rPr>
              <a:t>FIRST: </a:t>
            </a:r>
            <a:r>
              <a:rPr lang="en-US" sz="2800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東風ゴシック" charset="0"/>
              </a:rPr>
              <a:t>Development of a 9-fiber prototype system</a:t>
            </a:r>
            <a:endParaRPr lang="en-US" sz="2800" dirty="0">
              <a:solidFill>
                <a:srgbClr val="FFFFFF"/>
              </a:solidFill>
              <a:latin typeface="+mj-lt"/>
              <a:ea typeface="ＭＳ Ｐゴシック" pitchFamily="50" charset="-128"/>
              <a:cs typeface="東風ゴシック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81107" y="1266788"/>
            <a:ext cx="8502675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9-fiber, single-mode fiber Pupil Remapping System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Operating at the visible wavelength (600-800nm)‏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Spectroscopy  (R ~ 100)‏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Observations at the Lick Shane Telescope(3m)</a:t>
            </a:r>
            <a:endParaRPr lang="en-US" sz="2000" noProof="1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7175" y="2843206"/>
            <a:ext cx="9715500" cy="2709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825" y="2851143"/>
            <a:ext cx="75438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6400" y="3689334"/>
            <a:ext cx="224155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Input telescope Pupil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19350" y="4854559"/>
            <a:ext cx="1677988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Lens Array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32163" y="3098784"/>
            <a:ext cx="21209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Single-mode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Fiber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752975" y="4827571"/>
            <a:ext cx="1825625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Non-redundant Array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936625" y="3459156"/>
            <a:ext cx="13684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944563" y="4825993"/>
            <a:ext cx="13684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cxnSp>
        <p:nvCxnSpPr>
          <p:cNvPr id="17" name="直線コネクタ 16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303196" y="5496847"/>
            <a:ext cx="3736984" cy="2283518"/>
            <a:chOff x="409561" y="5130800"/>
            <a:chExt cx="5081587" cy="310515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923911" y="5130800"/>
              <a:ext cx="1609725" cy="365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FFFF"/>
                  </a:solidFill>
                  <a:latin typeface="Times New Roman" pitchFamily="16" charset="0"/>
                  <a:ea typeface="東風ゴシック" charset="0"/>
                  <a:cs typeface="東風ゴシック" charset="0"/>
                </a:rPr>
                <a:t>2D-Fiber Array</a:t>
              </a: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561" y="5530850"/>
              <a:ext cx="3052762" cy="2287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0048" y="5768975"/>
              <a:ext cx="2154238" cy="1790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1946261" y="5726112"/>
              <a:ext cx="1127125" cy="873125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946261" y="6869112"/>
              <a:ext cx="1116012" cy="676275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363773" y="7842250"/>
              <a:ext cx="3127375" cy="393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3000361" y="5140325"/>
              <a:ext cx="2309812" cy="349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noProof="1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</p:txBody>
        </p: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864475" y="7239794"/>
            <a:ext cx="22161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Silicon V-groove chip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968742" y="5280035"/>
            <a:ext cx="5870566" cy="2424159"/>
            <a:chOff x="6684963" y="4840271"/>
            <a:chExt cx="6727822" cy="2778150"/>
          </a:xfrm>
        </p:grpSpPr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6684963" y="4867259"/>
              <a:ext cx="1611312" cy="363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000000"/>
                </a:solidFill>
                <a:ea typeface="東風ゴシック" charset="0"/>
                <a:cs typeface="東風ゴシック" charset="0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8926513" y="4841859"/>
              <a:ext cx="1154112" cy="363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000000"/>
                </a:solidFill>
                <a:ea typeface="東風ゴシック" charset="0"/>
                <a:cs typeface="東風ゴシック" charset="0"/>
              </a:endParaRP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7837488" y="4840271"/>
              <a:ext cx="763587" cy="365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000000"/>
                </a:solidFill>
                <a:ea typeface="東風ゴシック" charset="0"/>
                <a:cs typeface="東風ゴシック" charset="0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58135" y="5157796"/>
              <a:ext cx="2263775" cy="22907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7545385" y="7326321"/>
              <a:ext cx="1243013" cy="292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2" name="Picture 5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3135" y="5278446"/>
              <a:ext cx="2279650" cy="155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3" name="Line 59"/>
            <p:cNvSpPr>
              <a:spLocks noChangeShapeType="1"/>
            </p:cNvSpPr>
            <p:nvPr/>
          </p:nvSpPr>
          <p:spPr bwMode="auto">
            <a:xfrm flipV="1">
              <a:off x="9251948" y="5256221"/>
              <a:ext cx="1882775" cy="192722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9371010" y="6788159"/>
              <a:ext cx="1773238" cy="38417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10833098" y="7796221"/>
            <a:ext cx="1809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784" y="1825625"/>
            <a:ext cx="3797300" cy="378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709" y="1838325"/>
            <a:ext cx="3784600" cy="378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11919" y="251445"/>
            <a:ext cx="8568705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Image reconstruction in the laboratory</a:t>
            </a:r>
            <a:endParaRPr lang="en-US" sz="36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73222" y="5897563"/>
            <a:ext cx="267017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CCD Image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41909" y="5881688"/>
            <a:ext cx="384180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Reconstructed image from visibility measurements</a:t>
            </a:r>
            <a:endParaRPr lang="en-US" sz="28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97106" y="1136631"/>
            <a:ext cx="56959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Kotani et al., 2009, Optics Express, 17, 1925</a:t>
            </a:r>
            <a:endParaRPr lang="en-US" sz="2000" noProof="1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96974" y="6637357"/>
            <a:ext cx="3857652" cy="922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(2 x He-Ne Laser)</a:t>
            </a:r>
            <a:endParaRPr lang="en-US" sz="28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1475581"/>
            <a:ext cx="4032448" cy="302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コネクタ 2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545" y="179437"/>
            <a:ext cx="972108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On-sky demonstration successfully completed!</a:t>
            </a:r>
            <a:endParaRPr lang="en-US" sz="36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824" y="4571925"/>
            <a:ext cx="3600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Lick 3m telescope</a:t>
            </a:r>
            <a:endParaRPr lang="en-US" sz="28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264" y="3419797"/>
            <a:ext cx="4909188" cy="335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56336" y="2699717"/>
            <a:ext cx="41044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800" dirty="0" err="1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Interferogram</a:t>
            </a:r>
            <a:r>
              <a:rPr lang="en-US" altLang="ja-JP" sz="28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 of Vega</a:t>
            </a:r>
            <a:endParaRPr lang="en-US" sz="28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4464248" y="6948189"/>
            <a:ext cx="511256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424688" y="7092205"/>
            <a:ext cx="954107" cy="25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dirty="0" smtClean="0"/>
              <a:t>600 nm</a:t>
            </a:r>
            <a:endParaRPr kumimoji="1" 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56336" y="7092205"/>
            <a:ext cx="954107" cy="25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dirty="0" smtClean="0"/>
              <a:t>800 nm</a:t>
            </a:r>
            <a:endParaRPr kumimoji="1" 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32600" y="1115541"/>
            <a:ext cx="2079031" cy="31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400" dirty="0" smtClean="0"/>
              <a:t>July, 29, 2010</a:t>
            </a:r>
            <a:endParaRPr kumimoji="1" lang="en-US" sz="24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5776" y="5147989"/>
            <a:ext cx="4464496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 9-fiber system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Spectro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-interferometry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 600-800nm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 Ready to go for a larger telescope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東風ゴシック" charset="0"/>
                <a:cs typeface="Times New Roman" pitchFamily="18" charset="0"/>
              </a:rPr>
              <a:t>(Subaru… 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04808" y="6876181"/>
            <a:ext cx="300082" cy="25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λ</a:t>
            </a:r>
            <a:endParaRPr kumimoji="1"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5776" y="1043533"/>
            <a:ext cx="9674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OHANA: Optical Interferometer on Mauna Kea</a:t>
            </a:r>
            <a:endParaRPr lang="en-US" altLang="ja-JP" sz="36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936" y="2195661"/>
            <a:ext cx="6441469" cy="45365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9545" y="179437"/>
            <a:ext cx="972108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OHANA: Optical Interferometer on Mauna Kea</a:t>
            </a:r>
            <a:endParaRPr lang="en-US" sz="36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272" y="1187549"/>
            <a:ext cx="3960440" cy="2789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0" y="4004856"/>
            <a:ext cx="1008062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800" dirty="0" smtClean="0">
                <a:ea typeface="ＭＳ Ｐゴシック" pitchFamily="50" charset="-128"/>
                <a:cs typeface="Times New Roman" pitchFamily="18" charset="0"/>
              </a:rPr>
              <a:t>  OHANA (Optical Hawaiian Array for </a:t>
            </a:r>
            <a:r>
              <a:rPr lang="en-US" altLang="ja-JP" sz="2800" dirty="0" err="1" smtClean="0">
                <a:ea typeface="ＭＳ Ｐゴシック" pitchFamily="50" charset="-128"/>
                <a:cs typeface="Times New Roman" pitchFamily="18" charset="0"/>
              </a:rPr>
              <a:t>Nanoradian</a:t>
            </a:r>
            <a:r>
              <a:rPr lang="en-US" altLang="ja-JP" sz="2800" dirty="0" smtClean="0">
                <a:ea typeface="ＭＳ Ｐゴシック" pitchFamily="50" charset="-128"/>
                <a:cs typeface="Times New Roman" pitchFamily="18" charset="0"/>
              </a:rPr>
              <a:t> Astronomy)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3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Optical/Infrared Interferometer array on Mauna Kea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Combining AO-equipped large telescopes </a:t>
            </a:r>
            <a:r>
              <a:rPr lang="en-US" altLang="ja-JP" sz="2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including Subaru 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with a single-mode fiber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Extremely high angular resolution (sub </a:t>
            </a:r>
            <a:r>
              <a:rPr lang="en-US" altLang="ja-JP" sz="2400" dirty="0" err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mas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Project started in 2000 (the international team led by Paris observatory)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2006: First on-sky fringes at Keck-I and Keck-II in the K-band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ja-JP" sz="24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56" y="1187549"/>
            <a:ext cx="2761461" cy="2807716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3816176" y="2498769"/>
            <a:ext cx="785818" cy="48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≒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tkotani\Desktop\ASJ2010Mar\SizeLumino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32" y="1835621"/>
            <a:ext cx="2581296" cy="204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804950" y="3387542"/>
            <a:ext cx="2000264" cy="52433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dirty="0">
                <a:latin typeface="ＭＳ Ｐゴシック" pitchFamily="50" charset="-128"/>
                <a:cs typeface="VL Pゴシック" pitchFamily="2"/>
              </a:rPr>
              <a:t>Kishimoto et al. 2009, A&amp;A, 507, L57</a:t>
            </a:r>
          </a:p>
        </p:txBody>
      </p:sp>
      <p:pic>
        <p:nvPicPr>
          <p:cNvPr id="4" name="図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264" y="2125923"/>
            <a:ext cx="1143008" cy="126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63"/>
          <p:cNvSpPr txBox="1">
            <a:spLocks noChangeArrowheads="1"/>
          </p:cNvSpPr>
          <p:nvPr/>
        </p:nvSpPr>
        <p:spPr bwMode="auto">
          <a:xfrm rot="16200000">
            <a:off x="1522649" y="2694109"/>
            <a:ext cx="20002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300" dirty="0">
                <a:latin typeface="Calibri" pitchFamily="34" charset="0"/>
              </a:rPr>
              <a:t>Radius of Inner Dust Rim </a:t>
            </a:r>
            <a:endParaRPr lang="ja-JP" altLang="en-US" sz="1300" dirty="0">
              <a:latin typeface="Calibri" pitchFamily="34" charset="0"/>
            </a:endParaRPr>
          </a:p>
        </p:txBody>
      </p:sp>
      <p:sp>
        <p:nvSpPr>
          <p:cNvPr id="7" name="テキスト ボックス 65"/>
          <p:cNvSpPr txBox="1">
            <a:spLocks noChangeArrowheads="1"/>
          </p:cNvSpPr>
          <p:nvPr/>
        </p:nvSpPr>
        <p:spPr bwMode="auto">
          <a:xfrm>
            <a:off x="4447711" y="1677258"/>
            <a:ext cx="5671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 sz="1300" dirty="0">
              <a:latin typeface="Calibri" pitchFamily="34" charset="0"/>
            </a:endParaRPr>
          </a:p>
        </p:txBody>
      </p:sp>
      <p:pic>
        <p:nvPicPr>
          <p:cNvPr id="8" name="Picture 12" descr="C:\Users\tkotani\Desktop\ASJ2010Mar\vis_A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408" y="1907629"/>
            <a:ext cx="3707326" cy="256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矢印 9"/>
          <p:cNvSpPr/>
          <p:nvPr/>
        </p:nvSpPr>
        <p:spPr>
          <a:xfrm>
            <a:off x="5283316" y="2548199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48090" y="3673294"/>
            <a:ext cx="2000264" cy="30760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dirty="0" smtClean="0">
                <a:latin typeface="ＭＳ Ｐゴシック" pitchFamily="50" charset="-128"/>
                <a:cs typeface="VL Pゴシック" pitchFamily="2"/>
              </a:rPr>
              <a:t>UV Luminosity</a:t>
            </a:r>
            <a:endParaRPr lang="en-US" sz="1300" dirty="0">
              <a:latin typeface="ＭＳ Ｐゴシック" pitchFamily="50" charset="-128"/>
              <a:cs typeface="VL Pゴシック" pitchFamily="2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92531" y="2332959"/>
            <a:ext cx="1895495" cy="30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Calibri" pitchFamily="34" charset="0"/>
              </a:rPr>
              <a:t>Directly Measured-</a:t>
            </a:r>
          </a:p>
          <a:p>
            <a:r>
              <a:rPr lang="en-US" altLang="ja-JP" sz="1200" dirty="0" smtClean="0">
                <a:solidFill>
                  <a:schemeClr val="tx1"/>
                </a:solidFill>
                <a:latin typeface="Calibri" pitchFamily="34" charset="0"/>
              </a:rPr>
              <a:t>Size-Luminosity Relation!</a:t>
            </a:r>
            <a:endParaRPr lang="ja-JP" alt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フリーフォーム 12"/>
          <p:cNvSpPr/>
          <p:nvPr/>
        </p:nvSpPr>
        <p:spPr>
          <a:xfrm rot="19852534">
            <a:off x="1309334" y="2675978"/>
            <a:ext cx="561797" cy="853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400">
            <a:solidFill>
              <a:srgbClr val="FE38BC"/>
            </a:solidFill>
            <a:prstDash val="solid"/>
          </a:ln>
        </p:spPr>
        <p:txBody>
          <a:bodyPr lIns="126000" tIns="81000" rIns="126000" bIns="81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300" dirty="0">
              <a:latin typeface="VL Pゴシック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14" name="直線コネクタ 13"/>
          <p:cNvSpPr/>
          <p:nvPr/>
        </p:nvSpPr>
        <p:spPr>
          <a:xfrm flipV="1">
            <a:off x="1775242" y="2621212"/>
            <a:ext cx="639466" cy="3582"/>
          </a:xfrm>
          <a:prstGeom prst="line">
            <a:avLst/>
          </a:prstGeom>
          <a:noFill/>
          <a:ln w="25400">
            <a:solidFill>
              <a:srgbClr val="FF00FF"/>
            </a:solidFill>
            <a:prstDash val="solid"/>
            <a:tailEnd type="arrow"/>
          </a:ln>
        </p:spPr>
        <p:txBody>
          <a:bodyPr lIns="144000" tIns="99000" rIns="144000" bIns="99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300" dirty="0">
              <a:latin typeface="VL Pゴシック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3809" y="5364013"/>
            <a:ext cx="9576816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2011: CFHT – Gemini recombination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201?: Subaru – Keck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Design of a fiber injection module for Subaru is ongoing at NAOJ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ja-JP" sz="28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9952" y="0"/>
            <a:ext cx="7056784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1" lang="en-US" altLang="ja-JP" sz="3600" dirty="0" smtClean="0"/>
              <a:t>What can we do with OHANA?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376016" y="755501"/>
            <a:ext cx="6407849" cy="10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OHANA has a potential of:</a:t>
            </a:r>
          </a:p>
          <a:p>
            <a:endParaRPr lang="en-US" altLang="ja-JP" sz="24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Resolving inner most regions of AGN torus </a:t>
            </a:r>
          </a:p>
          <a:p>
            <a:pPr>
              <a:buClr>
                <a:schemeClr val="bg1"/>
              </a:buClr>
              <a:buFont typeface="Wingdings" pitchFamily="2" charset="2"/>
              <a:buChar char="l"/>
            </a:pPr>
            <a:endParaRPr lang="en-US" altLang="ja-JP" sz="24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Directly measuring an accretion disk size</a:t>
            </a:r>
            <a:endParaRPr 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72160" y="449991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en-US" sz="3600" dirty="0" smtClean="0"/>
              <a:t>Futur plan</a:t>
            </a:r>
            <a:endParaRPr kumimoji="1" lang="en-US" sz="3600" dirty="0"/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0" y="611485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 bwMode="auto">
          <a:xfrm>
            <a:off x="0" y="5147989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106524" y="3851845"/>
            <a:ext cx="365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en-US" sz="1600" dirty="0" smtClean="0"/>
              <a:t>Measured AGN torus size with Keck-interferometer</a:t>
            </a:r>
            <a:endParaRPr kumimoji="1"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54494" y="279375"/>
            <a:ext cx="4068763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dirty="0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Summary</a:t>
            </a:r>
            <a:endParaRPr lang="en-US" sz="3600" dirty="0"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  <a:cs typeface="東風ゴシック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73150" y="1643063"/>
            <a:ext cx="7248525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5816" y="971525"/>
            <a:ext cx="9180512" cy="630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b="1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Pupil Remapping: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High-dynamic range, high-angular resolution imaging can be realized with the single-mode fiber pupil remapping technique in the visible to NIR wavelengths</a:t>
            </a:r>
            <a:endParaRPr lang="en-US" altLang="ja-JP" sz="2600" dirty="0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On-sky demonstration successfully completed at the Lick 3m telescope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Pupil remapping at Subaru: up to 10</a:t>
            </a:r>
            <a:r>
              <a:rPr lang="en-US" altLang="ja-JP" sz="2600" baseline="300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6</a:t>
            </a: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dynamic range, 12 </a:t>
            </a:r>
            <a:r>
              <a:rPr lang="en-US" altLang="ja-JP" sz="2600" dirty="0" err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mas</a:t>
            </a: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angular resolution imaging possible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Direct detection of extra-solar planets (Hot-</a:t>
            </a:r>
            <a:r>
              <a:rPr lang="en-US" altLang="ja-JP" sz="2600" dirty="0" err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Jupiters</a:t>
            </a: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) in the visible is possible with Subaru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28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b="1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OHANA: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Extremely high-angular resolution optical interferometer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Resolving inner-most regions of  AGN dust torus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6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R&amp;D is ongoing to realize Subaru-Keck interferometer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28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455988" y="419100"/>
            <a:ext cx="180975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6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400">
              <a:solidFill>
                <a:srgbClr val="000000"/>
              </a:solidFill>
              <a:ea typeface="東風ゴシック" charset="0"/>
              <a:cs typeface="東風ゴシック" charset="0"/>
            </a:endParaRPr>
          </a:p>
          <a:p>
            <a:pPr>
              <a:lnSpc>
                <a:spcPct val="6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400">
              <a:solidFill>
                <a:srgbClr val="000000"/>
              </a:solidFill>
              <a:ea typeface="東風ゴシック" charset="0"/>
              <a:cs typeface="東風ゴシック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62204" y="2565391"/>
            <a:ext cx="6000658" cy="1321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Thanks for your attention!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Takayuki </a:t>
            </a:r>
            <a:r>
              <a:rPr lang="en-US" altLang="ja-JP" sz="4000" dirty="0" err="1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Kotani</a:t>
            </a:r>
            <a:endParaRPr lang="en-US" altLang="ja-JP" sz="4000" dirty="0" smtClean="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88938" y="4830763"/>
            <a:ext cx="4559300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00"/>
                </a:solidFill>
                <a:ea typeface="ＭＳ Ｐゴシック" charset="-128"/>
              </a:rPr>
              <a:t>14</a:t>
            </a:r>
            <a:r>
              <a:rPr lang="en-US">
                <a:solidFill>
                  <a:srgbClr val="FFFF00"/>
                </a:solidFill>
              </a:rPr>
              <a:t>個の未知数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(5</a:t>
            </a:r>
            <a:r>
              <a:rPr lang="en-US">
                <a:solidFill>
                  <a:srgbClr val="FFFFFF"/>
                </a:solidFill>
              </a:rPr>
              <a:t>個の複素透過率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G</a:t>
            </a:r>
            <a:r>
              <a:rPr lang="en-US">
                <a:solidFill>
                  <a:srgbClr val="FFFFFF"/>
                </a:solidFill>
              </a:rPr>
              <a:t>＋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9</a:t>
            </a:r>
            <a:r>
              <a:rPr lang="en-US">
                <a:solidFill>
                  <a:srgbClr val="FFFFFF"/>
                </a:solidFill>
              </a:rPr>
              <a:t>個の複素数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Visibility)</a:t>
            </a:r>
            <a:r>
              <a:rPr lang="ar-SA" altLang="ja-JP">
                <a:solidFill>
                  <a:srgbClr val="FFFFFF"/>
                </a:solidFill>
                <a:cs typeface="Arial" charset="0"/>
              </a:rPr>
              <a:t>‏</a:t>
            </a: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8" y="1601788"/>
            <a:ext cx="2438400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89375" y="1620838"/>
            <a:ext cx="61912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V</a:t>
            </a:r>
            <a:r>
              <a:rPr lang="en-US" altLang="ja-JP" baseline="-33000">
                <a:solidFill>
                  <a:srgbClr val="FFFFFF"/>
                </a:solidFill>
                <a:ea typeface="ＭＳ Ｐゴシック" charset="-128"/>
              </a:rPr>
              <a:t>k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:  Object Visibility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G</a:t>
            </a:r>
            <a:r>
              <a:rPr lang="en-US" altLang="ja-JP" baseline="-33000">
                <a:solidFill>
                  <a:srgbClr val="FFFFFF"/>
                </a:solidFill>
                <a:ea typeface="ＭＳ Ｐゴシック" charset="-128"/>
              </a:rPr>
              <a:t>i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: </a:t>
            </a:r>
            <a:r>
              <a:rPr lang="en-US">
                <a:solidFill>
                  <a:srgbClr val="FFFFFF"/>
                </a:solidFill>
              </a:rPr>
              <a:t>複素</a:t>
            </a: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透過</a:t>
            </a:r>
            <a:r>
              <a:rPr lang="en-US">
                <a:solidFill>
                  <a:srgbClr val="FFFFFF"/>
                </a:solidFill>
              </a:rPr>
              <a:t>率 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(</a:t>
            </a:r>
            <a:r>
              <a:rPr lang="en-US">
                <a:solidFill>
                  <a:srgbClr val="FFFFFF"/>
                </a:solidFill>
              </a:rPr>
              <a:t>位相と入射効率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)</a:t>
            </a:r>
            <a:r>
              <a:rPr lang="ar-SA" altLang="ja-JP">
                <a:solidFill>
                  <a:srgbClr val="FFFFFF"/>
                </a:solidFill>
                <a:cs typeface="Arial" charset="0"/>
              </a:rPr>
              <a:t>‏</a:t>
            </a: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28825" y="3416300"/>
            <a:ext cx="1023938" cy="950913"/>
            <a:chOff x="1278" y="2152"/>
            <a:chExt cx="645" cy="599"/>
          </a:xfrm>
        </p:grpSpPr>
        <p:sp>
          <p:nvSpPr>
            <p:cNvPr id="35861" name="Oval 5"/>
            <p:cNvSpPr>
              <a:spLocks noChangeArrowheads="1"/>
            </p:cNvSpPr>
            <p:nvPr/>
          </p:nvSpPr>
          <p:spPr bwMode="auto">
            <a:xfrm>
              <a:off x="1500" y="2152"/>
              <a:ext cx="215" cy="21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35862" name="Oval 6"/>
            <p:cNvSpPr>
              <a:spLocks noChangeArrowheads="1"/>
            </p:cNvSpPr>
            <p:nvPr/>
          </p:nvSpPr>
          <p:spPr bwMode="auto">
            <a:xfrm>
              <a:off x="1383" y="2342"/>
              <a:ext cx="215" cy="21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35863" name="Oval 7"/>
            <p:cNvSpPr>
              <a:spLocks noChangeArrowheads="1"/>
            </p:cNvSpPr>
            <p:nvPr/>
          </p:nvSpPr>
          <p:spPr bwMode="auto">
            <a:xfrm>
              <a:off x="1604" y="2348"/>
              <a:ext cx="215" cy="21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35864" name="Oval 8"/>
            <p:cNvSpPr>
              <a:spLocks noChangeArrowheads="1"/>
            </p:cNvSpPr>
            <p:nvPr/>
          </p:nvSpPr>
          <p:spPr bwMode="auto">
            <a:xfrm>
              <a:off x="1278" y="2537"/>
              <a:ext cx="215" cy="21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35865" name="Oval 9"/>
            <p:cNvSpPr>
              <a:spLocks noChangeArrowheads="1"/>
            </p:cNvSpPr>
            <p:nvPr/>
          </p:nvSpPr>
          <p:spPr bwMode="auto">
            <a:xfrm>
              <a:off x="1493" y="2537"/>
              <a:ext cx="215" cy="21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35866" name="Oval 10"/>
            <p:cNvSpPr>
              <a:spLocks noChangeArrowheads="1"/>
            </p:cNvSpPr>
            <p:nvPr/>
          </p:nvSpPr>
          <p:spPr bwMode="auto">
            <a:xfrm>
              <a:off x="1709" y="2537"/>
              <a:ext cx="215" cy="21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</p:grp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1506538" y="4389438"/>
            <a:ext cx="2070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Input (Redundant)</a:t>
            </a:r>
            <a:r>
              <a:rPr lang="ar-SA" altLang="ja-JP">
                <a:solidFill>
                  <a:srgbClr val="FFFFFF"/>
                </a:solidFill>
                <a:cs typeface="Arial" charset="0"/>
              </a:rPr>
              <a:t>‏</a:t>
            </a: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1666875" y="517525"/>
            <a:ext cx="755967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00"/>
                </a:solidFill>
                <a:latin typeface="VL Pゴシック" charset="0"/>
                <a:ea typeface="VL Pゴシック" charset="0"/>
                <a:cs typeface="VL Pゴシック" charset="0"/>
              </a:rPr>
              <a:t>ピストン（位相差）</a:t>
            </a:r>
            <a:r>
              <a:rPr lang="en-US" sz="280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は解くことができる！</a:t>
            </a:r>
          </a:p>
        </p:txBody>
      </p:sp>
      <p:sp>
        <p:nvSpPr>
          <p:cNvPr id="35848" name="Oval 13"/>
          <p:cNvSpPr>
            <a:spLocks noChangeArrowheads="1"/>
          </p:cNvSpPr>
          <p:nvPr/>
        </p:nvSpPr>
        <p:spPr bwMode="auto">
          <a:xfrm>
            <a:off x="7019925" y="3695700"/>
            <a:ext cx="341313" cy="3413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6865938" y="4006850"/>
            <a:ext cx="341312" cy="3413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50" name="Oval 15"/>
          <p:cNvSpPr>
            <a:spLocks noChangeArrowheads="1"/>
          </p:cNvSpPr>
          <p:nvPr/>
        </p:nvSpPr>
        <p:spPr bwMode="auto">
          <a:xfrm>
            <a:off x="7548563" y="4006850"/>
            <a:ext cx="341312" cy="3413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51" name="Oval 16"/>
          <p:cNvSpPr>
            <a:spLocks noChangeArrowheads="1"/>
          </p:cNvSpPr>
          <p:nvPr/>
        </p:nvSpPr>
        <p:spPr bwMode="auto">
          <a:xfrm>
            <a:off x="7404100" y="3095625"/>
            <a:ext cx="341313" cy="3413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52" name="Oval 17"/>
          <p:cNvSpPr>
            <a:spLocks noChangeArrowheads="1"/>
          </p:cNvSpPr>
          <p:nvPr/>
        </p:nvSpPr>
        <p:spPr bwMode="auto">
          <a:xfrm>
            <a:off x="7889875" y="4006850"/>
            <a:ext cx="341313" cy="3413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53" name="Oval 18"/>
          <p:cNvSpPr>
            <a:spLocks noChangeArrowheads="1"/>
          </p:cNvSpPr>
          <p:nvPr/>
        </p:nvSpPr>
        <p:spPr bwMode="auto">
          <a:xfrm>
            <a:off x="7569200" y="3406775"/>
            <a:ext cx="341313" cy="3413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54" name="Text Box 19"/>
          <p:cNvSpPr txBox="1">
            <a:spLocks noChangeArrowheads="1"/>
          </p:cNvSpPr>
          <p:nvPr/>
        </p:nvSpPr>
        <p:spPr bwMode="auto">
          <a:xfrm>
            <a:off x="5703888" y="5080000"/>
            <a:ext cx="40465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latin typeface="VL Pゴシック" charset="0"/>
                <a:ea typeface="ＭＳ Ｐゴシック" charset="-128"/>
              </a:rPr>
              <a:t>15</a:t>
            </a: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個の</a:t>
            </a:r>
            <a:r>
              <a:rPr lang="en-US">
                <a:solidFill>
                  <a:srgbClr val="FFFF00"/>
                </a:solidFill>
                <a:latin typeface="VL Pゴシック" charset="0"/>
                <a:ea typeface="VL Pゴシック" charset="0"/>
                <a:cs typeface="VL Pゴシック" charset="0"/>
              </a:rPr>
              <a:t>観測可能な量</a:t>
            </a: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 </a:t>
            </a:r>
            <a:r>
              <a:rPr lang="en-US" altLang="ja-JP">
                <a:solidFill>
                  <a:srgbClr val="FFFFFF"/>
                </a:solidFill>
                <a:latin typeface="VL Pゴシック" charset="0"/>
                <a:ea typeface="ＭＳ Ｐゴシック" charset="-128"/>
              </a:rPr>
              <a:t>&gt; 14</a:t>
            </a: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個の</a:t>
            </a:r>
            <a:r>
              <a:rPr lang="en-US">
                <a:solidFill>
                  <a:srgbClr val="FFFF00"/>
                </a:solidFill>
                <a:latin typeface="VL Pゴシック" charset="0"/>
                <a:ea typeface="VL Pゴシック" charset="0"/>
                <a:cs typeface="VL Pゴシック" charset="0"/>
              </a:rPr>
              <a:t>未知数</a:t>
            </a:r>
          </a:p>
        </p:txBody>
      </p:sp>
      <p:sp>
        <p:nvSpPr>
          <p:cNvPr id="35855" name="Text Box 20"/>
          <p:cNvSpPr txBox="1">
            <a:spLocks noChangeArrowheads="1"/>
          </p:cNvSpPr>
          <p:nvPr/>
        </p:nvSpPr>
        <p:spPr bwMode="auto">
          <a:xfrm>
            <a:off x="6288088" y="4508500"/>
            <a:ext cx="28527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Output (Non-redundant)</a:t>
            </a:r>
            <a:r>
              <a:rPr lang="ar-SA" altLang="ja-JP">
                <a:solidFill>
                  <a:srgbClr val="FFFFFF"/>
                </a:solidFill>
                <a:cs typeface="Arial" charset="0"/>
              </a:rPr>
              <a:t>‏</a:t>
            </a: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856" name="Text Box 21"/>
          <p:cNvSpPr txBox="1">
            <a:spLocks noChangeArrowheads="1"/>
          </p:cNvSpPr>
          <p:nvPr/>
        </p:nvSpPr>
        <p:spPr bwMode="auto">
          <a:xfrm>
            <a:off x="1025525" y="2416175"/>
            <a:ext cx="83947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実際に観測できる量は天体の</a:t>
            </a:r>
            <a:r>
              <a:rPr lang="en-US" altLang="ja-JP">
                <a:solidFill>
                  <a:srgbClr val="FFFFFF"/>
                </a:solidFill>
                <a:latin typeface="VL Pゴシック" charset="0"/>
                <a:ea typeface="ＭＳ Ｐゴシック" charset="-128"/>
              </a:rPr>
              <a:t>Visibility</a:t>
            </a: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ではなく、</a:t>
            </a:r>
            <a:r>
              <a:rPr lang="en-US" altLang="ja-JP">
                <a:solidFill>
                  <a:srgbClr val="FFFF00"/>
                </a:solidFill>
                <a:latin typeface="VL Pゴシック" charset="0"/>
                <a:ea typeface="ＭＳ Ｐゴシック" charset="-128"/>
              </a:rPr>
              <a:t>µ (Mutual coherence factor)</a:t>
            </a:r>
            <a:r>
              <a:rPr lang="ar-SA" altLang="ja-JP">
                <a:solidFill>
                  <a:srgbClr val="FFFF00"/>
                </a:solidFill>
                <a:latin typeface="VL Pゴシック" charset="0"/>
                <a:cs typeface="Arial" charset="0"/>
              </a:rPr>
              <a:t>‏</a:t>
            </a:r>
            <a:endParaRPr lang="en-US" altLang="ja-JP">
              <a:solidFill>
                <a:srgbClr val="FFFF00"/>
              </a:solidFill>
              <a:latin typeface="VL Pゴシック" charset="0"/>
              <a:ea typeface="ＭＳ Ｐゴシック" charset="-128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>
              <a:solidFill>
                <a:srgbClr val="FFFF00"/>
              </a:solidFill>
              <a:latin typeface="VL Pゴシック" charset="0"/>
              <a:ea typeface="ＭＳ Ｐゴシック" charset="-128"/>
            </a:endParaRPr>
          </a:p>
        </p:txBody>
      </p:sp>
      <p:sp>
        <p:nvSpPr>
          <p:cNvPr id="35857" name="Text Box 22"/>
          <p:cNvSpPr txBox="1">
            <a:spLocks noChangeArrowheads="1"/>
          </p:cNvSpPr>
          <p:nvPr/>
        </p:nvSpPr>
        <p:spPr bwMode="auto">
          <a:xfrm>
            <a:off x="6194425" y="6269038"/>
            <a:ext cx="180975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5858" name="Text Box 23"/>
          <p:cNvSpPr txBox="1">
            <a:spLocks noChangeArrowheads="1"/>
          </p:cNvSpPr>
          <p:nvPr/>
        </p:nvSpPr>
        <p:spPr bwMode="auto">
          <a:xfrm>
            <a:off x="1387475" y="6413500"/>
            <a:ext cx="7672388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>
                <a:solidFill>
                  <a:srgbClr val="FFFFFF"/>
                </a:solidFill>
                <a:latin typeface="VL Pゴシック" charset="0"/>
                <a:ea typeface="ＭＳ Ｐゴシック" charset="-128"/>
              </a:rPr>
              <a:t>Post data processing</a:t>
            </a:r>
            <a:r>
              <a:rPr lang="en-US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により、位相差・入射効率の影響を取り除き、完全にフラットな波面を再構築できる！</a:t>
            </a:r>
          </a:p>
        </p:txBody>
      </p:sp>
      <p:sp>
        <p:nvSpPr>
          <p:cNvPr id="35859" name="Rectangle 24"/>
          <p:cNvSpPr>
            <a:spLocks noChangeArrowheads="1"/>
          </p:cNvSpPr>
          <p:nvPr/>
        </p:nvSpPr>
        <p:spPr bwMode="auto">
          <a:xfrm>
            <a:off x="284163" y="2987675"/>
            <a:ext cx="9504362" cy="2898775"/>
          </a:xfrm>
          <a:prstGeom prst="rect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5860" name="AutoShape 25"/>
          <p:cNvSpPr>
            <a:spLocks noChangeArrowheads="1"/>
          </p:cNvSpPr>
          <p:nvPr/>
        </p:nvSpPr>
        <p:spPr bwMode="auto">
          <a:xfrm>
            <a:off x="4813300" y="3627438"/>
            <a:ext cx="682625" cy="434975"/>
          </a:xfrm>
          <a:prstGeom prst="rightArrow">
            <a:avLst>
              <a:gd name="adj1" fmla="val 50000"/>
              <a:gd name="adj2" fmla="val 39234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987675" y="266700"/>
            <a:ext cx="5638800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Non-redundant VS Redundant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900" y="1190625"/>
            <a:ext cx="1768475" cy="178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0" y="1258888"/>
            <a:ext cx="1581150" cy="157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721225" y="2652713"/>
            <a:ext cx="23813" cy="238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380163" y="2073275"/>
            <a:ext cx="587375" cy="149225"/>
          </a:xfrm>
          <a:prstGeom prst="rightArrow">
            <a:avLst>
              <a:gd name="adj1" fmla="val 50000"/>
              <a:gd name="adj2" fmla="val 9840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386138"/>
            <a:ext cx="1436688" cy="154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278188"/>
            <a:ext cx="1843088" cy="185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416675" y="4035425"/>
            <a:ext cx="587375" cy="149225"/>
          </a:xfrm>
          <a:prstGeom prst="rightArrow">
            <a:avLst>
              <a:gd name="adj1" fmla="val 50000"/>
              <a:gd name="adj2" fmla="val 9840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3" name="Freeform 9"/>
          <p:cNvSpPr>
            <a:spLocks noChangeArrowheads="1"/>
          </p:cNvSpPr>
          <p:nvPr/>
        </p:nvSpPr>
        <p:spPr bwMode="auto">
          <a:xfrm>
            <a:off x="1831975" y="5332413"/>
            <a:ext cx="1189038" cy="455612"/>
          </a:xfrm>
          <a:custGeom>
            <a:avLst/>
            <a:gdLst/>
            <a:ahLst/>
            <a:cxnLst>
              <a:cxn ang="0">
                <a:pos x="0" y="622"/>
              </a:cxn>
              <a:cxn ang="0">
                <a:pos x="190" y="239"/>
              </a:cxn>
              <a:cxn ang="0">
                <a:pos x="258" y="136"/>
              </a:cxn>
              <a:cxn ang="0">
                <a:pos x="346" y="48"/>
              </a:cxn>
              <a:cxn ang="0">
                <a:pos x="400" y="7"/>
              </a:cxn>
              <a:cxn ang="0">
                <a:pos x="461" y="34"/>
              </a:cxn>
              <a:cxn ang="0">
                <a:pos x="536" y="109"/>
              </a:cxn>
              <a:cxn ang="0">
                <a:pos x="618" y="239"/>
              </a:cxn>
              <a:cxn ang="0">
                <a:pos x="712" y="423"/>
              </a:cxn>
              <a:cxn ang="0">
                <a:pos x="753" y="533"/>
              </a:cxn>
              <a:cxn ang="0">
                <a:pos x="848" y="697"/>
              </a:cxn>
              <a:cxn ang="0">
                <a:pos x="923" y="874"/>
              </a:cxn>
              <a:cxn ang="0">
                <a:pos x="997" y="1004"/>
              </a:cxn>
              <a:cxn ang="0">
                <a:pos x="1058" y="1085"/>
              </a:cxn>
              <a:cxn ang="0">
                <a:pos x="1112" y="1174"/>
              </a:cxn>
              <a:cxn ang="0">
                <a:pos x="1215" y="1243"/>
              </a:cxn>
              <a:cxn ang="0">
                <a:pos x="1249" y="1263"/>
              </a:cxn>
              <a:cxn ang="0">
                <a:pos x="1296" y="1243"/>
              </a:cxn>
              <a:cxn ang="0">
                <a:pos x="1343" y="1181"/>
              </a:cxn>
              <a:cxn ang="0">
                <a:pos x="1411" y="1099"/>
              </a:cxn>
              <a:cxn ang="0">
                <a:pos x="1486" y="956"/>
              </a:cxn>
              <a:cxn ang="0">
                <a:pos x="1595" y="758"/>
              </a:cxn>
              <a:cxn ang="0">
                <a:pos x="1683" y="587"/>
              </a:cxn>
              <a:cxn ang="0">
                <a:pos x="1743" y="430"/>
              </a:cxn>
              <a:cxn ang="0">
                <a:pos x="1811" y="307"/>
              </a:cxn>
              <a:cxn ang="0">
                <a:pos x="1866" y="205"/>
              </a:cxn>
              <a:cxn ang="0">
                <a:pos x="1920" y="130"/>
              </a:cxn>
              <a:cxn ang="0">
                <a:pos x="1954" y="69"/>
              </a:cxn>
              <a:cxn ang="0">
                <a:pos x="2008" y="20"/>
              </a:cxn>
              <a:cxn ang="0">
                <a:pos x="2069" y="0"/>
              </a:cxn>
              <a:cxn ang="0">
                <a:pos x="2130" y="20"/>
              </a:cxn>
              <a:cxn ang="0">
                <a:pos x="2192" y="102"/>
              </a:cxn>
              <a:cxn ang="0">
                <a:pos x="2286" y="232"/>
              </a:cxn>
              <a:cxn ang="0">
                <a:pos x="2334" y="348"/>
              </a:cxn>
              <a:cxn ang="0">
                <a:pos x="2388" y="444"/>
              </a:cxn>
              <a:cxn ang="0">
                <a:pos x="2463" y="594"/>
              </a:cxn>
              <a:cxn ang="0">
                <a:pos x="2524" y="724"/>
              </a:cxn>
              <a:cxn ang="0">
                <a:pos x="2599" y="867"/>
              </a:cxn>
              <a:cxn ang="0">
                <a:pos x="2659" y="983"/>
              </a:cxn>
              <a:cxn ang="0">
                <a:pos x="2727" y="1106"/>
              </a:cxn>
              <a:cxn ang="0">
                <a:pos x="2809" y="1201"/>
              </a:cxn>
              <a:cxn ang="0">
                <a:pos x="2870" y="1243"/>
              </a:cxn>
              <a:cxn ang="0">
                <a:pos x="2911" y="1250"/>
              </a:cxn>
              <a:cxn ang="0">
                <a:pos x="2985" y="1195"/>
              </a:cxn>
              <a:cxn ang="0">
                <a:pos x="3053" y="1106"/>
              </a:cxn>
              <a:cxn ang="0">
                <a:pos x="3093" y="1038"/>
              </a:cxn>
              <a:cxn ang="0">
                <a:pos x="3155" y="929"/>
              </a:cxn>
              <a:cxn ang="0">
                <a:pos x="3223" y="799"/>
              </a:cxn>
              <a:cxn ang="0">
                <a:pos x="3270" y="683"/>
              </a:cxn>
              <a:cxn ang="0">
                <a:pos x="3304" y="635"/>
              </a:cxn>
            </a:cxnLst>
            <a:rect l="0" t="0" r="r" b="b"/>
            <a:pathLst>
              <a:path w="3305" h="1264">
                <a:moveTo>
                  <a:pt x="0" y="622"/>
                </a:moveTo>
                <a:cubicBezTo>
                  <a:pt x="102" y="383"/>
                  <a:pt x="190" y="239"/>
                  <a:pt x="190" y="239"/>
                </a:cubicBezTo>
                <a:cubicBezTo>
                  <a:pt x="190" y="239"/>
                  <a:pt x="258" y="136"/>
                  <a:pt x="258" y="136"/>
                </a:cubicBezTo>
                <a:cubicBezTo>
                  <a:pt x="258" y="136"/>
                  <a:pt x="346" y="48"/>
                  <a:pt x="346" y="48"/>
                </a:cubicBezTo>
                <a:cubicBezTo>
                  <a:pt x="346" y="48"/>
                  <a:pt x="400" y="7"/>
                  <a:pt x="400" y="7"/>
                </a:cubicBezTo>
                <a:cubicBezTo>
                  <a:pt x="400" y="7"/>
                  <a:pt x="461" y="34"/>
                  <a:pt x="461" y="34"/>
                </a:cubicBezTo>
                <a:cubicBezTo>
                  <a:pt x="461" y="34"/>
                  <a:pt x="536" y="109"/>
                  <a:pt x="536" y="109"/>
                </a:cubicBezTo>
                <a:cubicBezTo>
                  <a:pt x="536" y="109"/>
                  <a:pt x="618" y="239"/>
                  <a:pt x="618" y="239"/>
                </a:cubicBezTo>
                <a:cubicBezTo>
                  <a:pt x="618" y="239"/>
                  <a:pt x="712" y="423"/>
                  <a:pt x="712" y="423"/>
                </a:cubicBezTo>
                <a:cubicBezTo>
                  <a:pt x="712" y="423"/>
                  <a:pt x="753" y="533"/>
                  <a:pt x="753" y="533"/>
                </a:cubicBezTo>
                <a:cubicBezTo>
                  <a:pt x="753" y="533"/>
                  <a:pt x="848" y="697"/>
                  <a:pt x="848" y="697"/>
                </a:cubicBezTo>
                <a:cubicBezTo>
                  <a:pt x="848" y="697"/>
                  <a:pt x="923" y="874"/>
                  <a:pt x="923" y="874"/>
                </a:cubicBezTo>
                <a:cubicBezTo>
                  <a:pt x="923" y="874"/>
                  <a:pt x="997" y="1004"/>
                  <a:pt x="997" y="1004"/>
                </a:cubicBezTo>
                <a:cubicBezTo>
                  <a:pt x="997" y="1004"/>
                  <a:pt x="1058" y="1085"/>
                  <a:pt x="1058" y="1085"/>
                </a:cubicBezTo>
                <a:cubicBezTo>
                  <a:pt x="1058" y="1085"/>
                  <a:pt x="1112" y="1174"/>
                  <a:pt x="1112" y="1174"/>
                </a:cubicBezTo>
                <a:cubicBezTo>
                  <a:pt x="1112" y="1174"/>
                  <a:pt x="1215" y="1243"/>
                  <a:pt x="1215" y="1243"/>
                </a:cubicBezTo>
                <a:cubicBezTo>
                  <a:pt x="1215" y="1243"/>
                  <a:pt x="1249" y="1263"/>
                  <a:pt x="1249" y="1263"/>
                </a:cubicBezTo>
                <a:cubicBezTo>
                  <a:pt x="1249" y="1263"/>
                  <a:pt x="1296" y="1243"/>
                  <a:pt x="1296" y="1243"/>
                </a:cubicBezTo>
                <a:cubicBezTo>
                  <a:pt x="1296" y="1243"/>
                  <a:pt x="1343" y="1181"/>
                  <a:pt x="1343" y="1181"/>
                </a:cubicBezTo>
                <a:cubicBezTo>
                  <a:pt x="1343" y="1181"/>
                  <a:pt x="1411" y="1099"/>
                  <a:pt x="1411" y="1099"/>
                </a:cubicBezTo>
                <a:cubicBezTo>
                  <a:pt x="1411" y="1099"/>
                  <a:pt x="1486" y="956"/>
                  <a:pt x="1486" y="956"/>
                </a:cubicBezTo>
                <a:cubicBezTo>
                  <a:pt x="1486" y="956"/>
                  <a:pt x="1595" y="758"/>
                  <a:pt x="1595" y="758"/>
                </a:cubicBezTo>
                <a:cubicBezTo>
                  <a:pt x="1595" y="758"/>
                  <a:pt x="1683" y="587"/>
                  <a:pt x="1683" y="587"/>
                </a:cubicBezTo>
                <a:cubicBezTo>
                  <a:pt x="1683" y="587"/>
                  <a:pt x="1743" y="430"/>
                  <a:pt x="1743" y="430"/>
                </a:cubicBezTo>
                <a:cubicBezTo>
                  <a:pt x="1743" y="430"/>
                  <a:pt x="1811" y="307"/>
                  <a:pt x="1811" y="307"/>
                </a:cubicBezTo>
                <a:cubicBezTo>
                  <a:pt x="1811" y="307"/>
                  <a:pt x="1866" y="205"/>
                  <a:pt x="1866" y="205"/>
                </a:cubicBezTo>
                <a:cubicBezTo>
                  <a:pt x="1866" y="205"/>
                  <a:pt x="1920" y="130"/>
                  <a:pt x="1920" y="130"/>
                </a:cubicBezTo>
                <a:cubicBezTo>
                  <a:pt x="1920" y="130"/>
                  <a:pt x="1954" y="69"/>
                  <a:pt x="1954" y="69"/>
                </a:cubicBezTo>
                <a:cubicBezTo>
                  <a:pt x="1954" y="69"/>
                  <a:pt x="2008" y="20"/>
                  <a:pt x="2008" y="20"/>
                </a:cubicBezTo>
                <a:cubicBezTo>
                  <a:pt x="2008" y="20"/>
                  <a:pt x="2069" y="0"/>
                  <a:pt x="2069" y="0"/>
                </a:cubicBezTo>
                <a:cubicBezTo>
                  <a:pt x="2069" y="0"/>
                  <a:pt x="2130" y="20"/>
                  <a:pt x="2130" y="20"/>
                </a:cubicBezTo>
                <a:cubicBezTo>
                  <a:pt x="2130" y="20"/>
                  <a:pt x="2192" y="102"/>
                  <a:pt x="2192" y="102"/>
                </a:cubicBezTo>
                <a:cubicBezTo>
                  <a:pt x="2192" y="102"/>
                  <a:pt x="2286" y="232"/>
                  <a:pt x="2286" y="232"/>
                </a:cubicBezTo>
                <a:cubicBezTo>
                  <a:pt x="2286" y="232"/>
                  <a:pt x="2334" y="348"/>
                  <a:pt x="2334" y="348"/>
                </a:cubicBezTo>
                <a:cubicBezTo>
                  <a:pt x="2334" y="348"/>
                  <a:pt x="2388" y="444"/>
                  <a:pt x="2388" y="444"/>
                </a:cubicBezTo>
                <a:cubicBezTo>
                  <a:pt x="2388" y="444"/>
                  <a:pt x="2463" y="594"/>
                  <a:pt x="2463" y="594"/>
                </a:cubicBezTo>
                <a:cubicBezTo>
                  <a:pt x="2463" y="594"/>
                  <a:pt x="2524" y="724"/>
                  <a:pt x="2524" y="724"/>
                </a:cubicBezTo>
                <a:cubicBezTo>
                  <a:pt x="2524" y="724"/>
                  <a:pt x="2599" y="867"/>
                  <a:pt x="2599" y="867"/>
                </a:cubicBezTo>
                <a:cubicBezTo>
                  <a:pt x="2599" y="867"/>
                  <a:pt x="2659" y="983"/>
                  <a:pt x="2659" y="983"/>
                </a:cubicBezTo>
                <a:cubicBezTo>
                  <a:pt x="2659" y="983"/>
                  <a:pt x="2727" y="1106"/>
                  <a:pt x="2727" y="1106"/>
                </a:cubicBezTo>
                <a:cubicBezTo>
                  <a:pt x="2727" y="1106"/>
                  <a:pt x="2809" y="1201"/>
                  <a:pt x="2809" y="1201"/>
                </a:cubicBezTo>
                <a:cubicBezTo>
                  <a:pt x="2809" y="1201"/>
                  <a:pt x="2870" y="1243"/>
                  <a:pt x="2870" y="1243"/>
                </a:cubicBezTo>
                <a:cubicBezTo>
                  <a:pt x="2870" y="1243"/>
                  <a:pt x="2911" y="1250"/>
                  <a:pt x="2911" y="1250"/>
                </a:cubicBezTo>
                <a:cubicBezTo>
                  <a:pt x="2911" y="1250"/>
                  <a:pt x="2985" y="1195"/>
                  <a:pt x="2985" y="1195"/>
                </a:cubicBezTo>
                <a:cubicBezTo>
                  <a:pt x="2985" y="1195"/>
                  <a:pt x="3053" y="1106"/>
                  <a:pt x="3053" y="1106"/>
                </a:cubicBezTo>
                <a:cubicBezTo>
                  <a:pt x="3053" y="1106"/>
                  <a:pt x="3093" y="1038"/>
                  <a:pt x="3093" y="1038"/>
                </a:cubicBezTo>
                <a:cubicBezTo>
                  <a:pt x="3093" y="1038"/>
                  <a:pt x="3155" y="929"/>
                  <a:pt x="3155" y="929"/>
                </a:cubicBezTo>
                <a:cubicBezTo>
                  <a:pt x="3155" y="929"/>
                  <a:pt x="3223" y="799"/>
                  <a:pt x="3223" y="799"/>
                </a:cubicBezTo>
                <a:cubicBezTo>
                  <a:pt x="3223" y="799"/>
                  <a:pt x="3270" y="683"/>
                  <a:pt x="3270" y="683"/>
                </a:cubicBezTo>
                <a:cubicBezTo>
                  <a:pt x="3270" y="683"/>
                  <a:pt x="3304" y="635"/>
                  <a:pt x="3304" y="635"/>
                </a:cubicBezTo>
              </a:path>
            </a:pathLst>
          </a:custGeom>
          <a:noFill/>
          <a:ln w="7308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4" name="Freeform 10"/>
          <p:cNvSpPr>
            <a:spLocks noChangeArrowheads="1"/>
          </p:cNvSpPr>
          <p:nvPr/>
        </p:nvSpPr>
        <p:spPr bwMode="auto">
          <a:xfrm>
            <a:off x="1970088" y="6035675"/>
            <a:ext cx="1182687" cy="4572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89" y="240"/>
              </a:cxn>
              <a:cxn ang="0">
                <a:pos x="256" y="137"/>
              </a:cxn>
              <a:cxn ang="0">
                <a:pos x="344" y="48"/>
              </a:cxn>
              <a:cxn ang="0">
                <a:pos x="398" y="7"/>
              </a:cxn>
              <a:cxn ang="0">
                <a:pos x="459" y="34"/>
              </a:cxn>
              <a:cxn ang="0">
                <a:pos x="533" y="110"/>
              </a:cxn>
              <a:cxn ang="0">
                <a:pos x="614" y="240"/>
              </a:cxn>
              <a:cxn ang="0">
                <a:pos x="708" y="425"/>
              </a:cxn>
              <a:cxn ang="0">
                <a:pos x="749" y="535"/>
              </a:cxn>
              <a:cxn ang="0">
                <a:pos x="844" y="699"/>
              </a:cxn>
              <a:cxn ang="0">
                <a:pos x="917" y="878"/>
              </a:cxn>
              <a:cxn ang="0">
                <a:pos x="991" y="1008"/>
              </a:cxn>
              <a:cxn ang="0">
                <a:pos x="1052" y="1090"/>
              </a:cxn>
              <a:cxn ang="0">
                <a:pos x="1106" y="1179"/>
              </a:cxn>
              <a:cxn ang="0">
                <a:pos x="1208" y="1248"/>
              </a:cxn>
              <a:cxn ang="0">
                <a:pos x="1241" y="1268"/>
              </a:cxn>
              <a:cxn ang="0">
                <a:pos x="1288" y="1248"/>
              </a:cxn>
              <a:cxn ang="0">
                <a:pos x="1335" y="1186"/>
              </a:cxn>
              <a:cxn ang="0">
                <a:pos x="1403" y="1104"/>
              </a:cxn>
              <a:cxn ang="0">
                <a:pos x="1477" y="960"/>
              </a:cxn>
              <a:cxn ang="0">
                <a:pos x="1586" y="761"/>
              </a:cxn>
              <a:cxn ang="0">
                <a:pos x="1673" y="590"/>
              </a:cxn>
              <a:cxn ang="0">
                <a:pos x="1733" y="432"/>
              </a:cxn>
              <a:cxn ang="0">
                <a:pos x="1801" y="308"/>
              </a:cxn>
              <a:cxn ang="0">
                <a:pos x="1855" y="206"/>
              </a:cxn>
              <a:cxn ang="0">
                <a:pos x="1909" y="131"/>
              </a:cxn>
              <a:cxn ang="0">
                <a:pos x="1943" y="69"/>
              </a:cxn>
              <a:cxn ang="0">
                <a:pos x="1997" y="20"/>
              </a:cxn>
              <a:cxn ang="0">
                <a:pos x="2057" y="0"/>
              </a:cxn>
              <a:cxn ang="0">
                <a:pos x="2118" y="20"/>
              </a:cxn>
              <a:cxn ang="0">
                <a:pos x="2179" y="103"/>
              </a:cxn>
              <a:cxn ang="0">
                <a:pos x="2273" y="233"/>
              </a:cxn>
              <a:cxn ang="0">
                <a:pos x="2321" y="350"/>
              </a:cxn>
              <a:cxn ang="0">
                <a:pos x="2374" y="446"/>
              </a:cxn>
              <a:cxn ang="0">
                <a:pos x="2448" y="596"/>
              </a:cxn>
              <a:cxn ang="0">
                <a:pos x="2509" y="727"/>
              </a:cxn>
              <a:cxn ang="0">
                <a:pos x="2584" y="871"/>
              </a:cxn>
              <a:cxn ang="0">
                <a:pos x="2644" y="987"/>
              </a:cxn>
              <a:cxn ang="0">
                <a:pos x="2712" y="1111"/>
              </a:cxn>
              <a:cxn ang="0">
                <a:pos x="2792" y="1206"/>
              </a:cxn>
              <a:cxn ang="0">
                <a:pos x="2853" y="1248"/>
              </a:cxn>
              <a:cxn ang="0">
                <a:pos x="2894" y="1255"/>
              </a:cxn>
              <a:cxn ang="0">
                <a:pos x="2968" y="1200"/>
              </a:cxn>
              <a:cxn ang="0">
                <a:pos x="3036" y="1111"/>
              </a:cxn>
              <a:cxn ang="0">
                <a:pos x="3076" y="1042"/>
              </a:cxn>
              <a:cxn ang="0">
                <a:pos x="3136" y="932"/>
              </a:cxn>
              <a:cxn ang="0">
                <a:pos x="3204" y="802"/>
              </a:cxn>
              <a:cxn ang="0">
                <a:pos x="3251" y="685"/>
              </a:cxn>
              <a:cxn ang="0">
                <a:pos x="3285" y="638"/>
              </a:cxn>
            </a:cxnLst>
            <a:rect l="0" t="0" r="r" b="b"/>
            <a:pathLst>
              <a:path w="3286" h="1269">
                <a:moveTo>
                  <a:pt x="0" y="624"/>
                </a:moveTo>
                <a:cubicBezTo>
                  <a:pt x="102" y="384"/>
                  <a:pt x="189" y="240"/>
                  <a:pt x="189" y="240"/>
                </a:cubicBezTo>
                <a:cubicBezTo>
                  <a:pt x="189" y="240"/>
                  <a:pt x="256" y="137"/>
                  <a:pt x="256" y="137"/>
                </a:cubicBezTo>
                <a:cubicBezTo>
                  <a:pt x="256" y="137"/>
                  <a:pt x="344" y="48"/>
                  <a:pt x="344" y="48"/>
                </a:cubicBezTo>
                <a:cubicBezTo>
                  <a:pt x="344" y="48"/>
                  <a:pt x="398" y="7"/>
                  <a:pt x="398" y="7"/>
                </a:cubicBezTo>
                <a:cubicBezTo>
                  <a:pt x="398" y="7"/>
                  <a:pt x="459" y="34"/>
                  <a:pt x="459" y="34"/>
                </a:cubicBezTo>
                <a:cubicBezTo>
                  <a:pt x="459" y="34"/>
                  <a:pt x="533" y="110"/>
                  <a:pt x="533" y="110"/>
                </a:cubicBezTo>
                <a:cubicBezTo>
                  <a:pt x="533" y="110"/>
                  <a:pt x="614" y="240"/>
                  <a:pt x="614" y="240"/>
                </a:cubicBezTo>
                <a:cubicBezTo>
                  <a:pt x="614" y="240"/>
                  <a:pt x="708" y="425"/>
                  <a:pt x="708" y="425"/>
                </a:cubicBezTo>
                <a:cubicBezTo>
                  <a:pt x="708" y="425"/>
                  <a:pt x="749" y="535"/>
                  <a:pt x="749" y="535"/>
                </a:cubicBezTo>
                <a:cubicBezTo>
                  <a:pt x="749" y="535"/>
                  <a:pt x="844" y="699"/>
                  <a:pt x="844" y="699"/>
                </a:cubicBezTo>
                <a:cubicBezTo>
                  <a:pt x="844" y="699"/>
                  <a:pt x="917" y="878"/>
                  <a:pt x="917" y="878"/>
                </a:cubicBezTo>
                <a:cubicBezTo>
                  <a:pt x="917" y="878"/>
                  <a:pt x="991" y="1008"/>
                  <a:pt x="991" y="1008"/>
                </a:cubicBezTo>
                <a:cubicBezTo>
                  <a:pt x="991" y="1008"/>
                  <a:pt x="1052" y="1090"/>
                  <a:pt x="1052" y="1090"/>
                </a:cubicBezTo>
                <a:cubicBezTo>
                  <a:pt x="1052" y="1090"/>
                  <a:pt x="1106" y="1179"/>
                  <a:pt x="1106" y="1179"/>
                </a:cubicBezTo>
                <a:cubicBezTo>
                  <a:pt x="1106" y="1179"/>
                  <a:pt x="1208" y="1248"/>
                  <a:pt x="1208" y="1248"/>
                </a:cubicBezTo>
                <a:cubicBezTo>
                  <a:pt x="1208" y="1248"/>
                  <a:pt x="1241" y="1268"/>
                  <a:pt x="1241" y="1268"/>
                </a:cubicBezTo>
                <a:cubicBezTo>
                  <a:pt x="1241" y="1268"/>
                  <a:pt x="1288" y="1248"/>
                  <a:pt x="1288" y="1248"/>
                </a:cubicBezTo>
                <a:cubicBezTo>
                  <a:pt x="1288" y="1248"/>
                  <a:pt x="1335" y="1186"/>
                  <a:pt x="1335" y="1186"/>
                </a:cubicBezTo>
                <a:cubicBezTo>
                  <a:pt x="1335" y="1186"/>
                  <a:pt x="1403" y="1104"/>
                  <a:pt x="1403" y="1104"/>
                </a:cubicBezTo>
                <a:cubicBezTo>
                  <a:pt x="1403" y="1104"/>
                  <a:pt x="1477" y="960"/>
                  <a:pt x="1477" y="960"/>
                </a:cubicBezTo>
                <a:cubicBezTo>
                  <a:pt x="1477" y="960"/>
                  <a:pt x="1586" y="761"/>
                  <a:pt x="1586" y="761"/>
                </a:cubicBezTo>
                <a:cubicBezTo>
                  <a:pt x="1586" y="761"/>
                  <a:pt x="1673" y="590"/>
                  <a:pt x="1673" y="590"/>
                </a:cubicBezTo>
                <a:cubicBezTo>
                  <a:pt x="1673" y="590"/>
                  <a:pt x="1733" y="432"/>
                  <a:pt x="1733" y="432"/>
                </a:cubicBezTo>
                <a:cubicBezTo>
                  <a:pt x="1733" y="432"/>
                  <a:pt x="1801" y="308"/>
                  <a:pt x="1801" y="308"/>
                </a:cubicBezTo>
                <a:cubicBezTo>
                  <a:pt x="1801" y="308"/>
                  <a:pt x="1855" y="206"/>
                  <a:pt x="1855" y="206"/>
                </a:cubicBezTo>
                <a:cubicBezTo>
                  <a:pt x="1855" y="206"/>
                  <a:pt x="1909" y="131"/>
                  <a:pt x="1909" y="131"/>
                </a:cubicBezTo>
                <a:cubicBezTo>
                  <a:pt x="1909" y="131"/>
                  <a:pt x="1943" y="69"/>
                  <a:pt x="1943" y="69"/>
                </a:cubicBezTo>
                <a:cubicBezTo>
                  <a:pt x="1943" y="69"/>
                  <a:pt x="1997" y="20"/>
                  <a:pt x="1997" y="20"/>
                </a:cubicBezTo>
                <a:cubicBezTo>
                  <a:pt x="1997" y="20"/>
                  <a:pt x="2057" y="0"/>
                  <a:pt x="2057" y="0"/>
                </a:cubicBezTo>
                <a:cubicBezTo>
                  <a:pt x="2057" y="0"/>
                  <a:pt x="2118" y="20"/>
                  <a:pt x="2118" y="20"/>
                </a:cubicBezTo>
                <a:cubicBezTo>
                  <a:pt x="2118" y="20"/>
                  <a:pt x="2179" y="103"/>
                  <a:pt x="2179" y="103"/>
                </a:cubicBezTo>
                <a:cubicBezTo>
                  <a:pt x="2179" y="103"/>
                  <a:pt x="2273" y="233"/>
                  <a:pt x="2273" y="233"/>
                </a:cubicBezTo>
                <a:cubicBezTo>
                  <a:pt x="2273" y="233"/>
                  <a:pt x="2321" y="350"/>
                  <a:pt x="2321" y="350"/>
                </a:cubicBezTo>
                <a:cubicBezTo>
                  <a:pt x="2321" y="350"/>
                  <a:pt x="2374" y="446"/>
                  <a:pt x="2374" y="446"/>
                </a:cubicBezTo>
                <a:cubicBezTo>
                  <a:pt x="2374" y="446"/>
                  <a:pt x="2448" y="596"/>
                  <a:pt x="2448" y="596"/>
                </a:cubicBezTo>
                <a:cubicBezTo>
                  <a:pt x="2448" y="596"/>
                  <a:pt x="2509" y="727"/>
                  <a:pt x="2509" y="727"/>
                </a:cubicBezTo>
                <a:cubicBezTo>
                  <a:pt x="2509" y="727"/>
                  <a:pt x="2584" y="871"/>
                  <a:pt x="2584" y="871"/>
                </a:cubicBezTo>
                <a:cubicBezTo>
                  <a:pt x="2584" y="871"/>
                  <a:pt x="2644" y="987"/>
                  <a:pt x="2644" y="987"/>
                </a:cubicBezTo>
                <a:cubicBezTo>
                  <a:pt x="2644" y="987"/>
                  <a:pt x="2712" y="1111"/>
                  <a:pt x="2712" y="1111"/>
                </a:cubicBezTo>
                <a:cubicBezTo>
                  <a:pt x="2712" y="1111"/>
                  <a:pt x="2792" y="1206"/>
                  <a:pt x="2792" y="1206"/>
                </a:cubicBezTo>
                <a:cubicBezTo>
                  <a:pt x="2792" y="1206"/>
                  <a:pt x="2853" y="1248"/>
                  <a:pt x="2853" y="1248"/>
                </a:cubicBezTo>
                <a:cubicBezTo>
                  <a:pt x="2853" y="1248"/>
                  <a:pt x="2894" y="1255"/>
                  <a:pt x="2894" y="1255"/>
                </a:cubicBezTo>
                <a:cubicBezTo>
                  <a:pt x="2894" y="1255"/>
                  <a:pt x="2968" y="1200"/>
                  <a:pt x="2968" y="1200"/>
                </a:cubicBezTo>
                <a:cubicBezTo>
                  <a:pt x="2968" y="1200"/>
                  <a:pt x="3036" y="1111"/>
                  <a:pt x="3036" y="1111"/>
                </a:cubicBezTo>
                <a:cubicBezTo>
                  <a:pt x="3036" y="1111"/>
                  <a:pt x="3076" y="1042"/>
                  <a:pt x="3076" y="1042"/>
                </a:cubicBezTo>
                <a:cubicBezTo>
                  <a:pt x="3076" y="1042"/>
                  <a:pt x="3136" y="932"/>
                  <a:pt x="3136" y="932"/>
                </a:cubicBezTo>
                <a:cubicBezTo>
                  <a:pt x="3136" y="932"/>
                  <a:pt x="3204" y="802"/>
                  <a:pt x="3204" y="802"/>
                </a:cubicBezTo>
                <a:cubicBezTo>
                  <a:pt x="3204" y="802"/>
                  <a:pt x="3251" y="685"/>
                  <a:pt x="3251" y="685"/>
                </a:cubicBezTo>
                <a:cubicBezTo>
                  <a:pt x="3251" y="685"/>
                  <a:pt x="3285" y="638"/>
                  <a:pt x="3285" y="638"/>
                </a:cubicBezTo>
              </a:path>
            </a:pathLst>
          </a:custGeom>
          <a:noFill/>
          <a:ln w="7308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046288" y="5822950"/>
            <a:ext cx="47625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6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+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18097" y="5768975"/>
            <a:ext cx="3564094" cy="147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noProof="1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２つの干渉縞を分離できないので、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noProof="1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Visibilityを正確に測定できない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noProof="1" smtClean="0"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  <a:cs typeface="VL Pゴシック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noProof="1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＝低S/N, 低ダイナミックレンジ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noProof="1"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25913" y="7091363"/>
            <a:ext cx="17811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4613" y="1714500"/>
            <a:ext cx="208121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Non-redundant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 mask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88925" y="3786188"/>
            <a:ext cx="1770063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Redundant</a:t>
            </a:r>
            <a:r>
              <a:rPr lang="en-US" sz="2200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mask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430963" y="1781175"/>
            <a:ext cx="7588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FT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472238" y="3757613"/>
            <a:ext cx="7588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FT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90763" y="1136650"/>
            <a:ext cx="1749425" cy="1728788"/>
            <a:chOff x="1443" y="716"/>
            <a:chExt cx="1102" cy="1089"/>
          </a:xfrm>
        </p:grpSpPr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1443" y="716"/>
              <a:ext cx="1103" cy="109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1951" y="853"/>
              <a:ext cx="103" cy="107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1614" y="1399"/>
              <a:ext cx="103" cy="107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2270" y="1405"/>
              <a:ext cx="103" cy="107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308225" y="3370263"/>
            <a:ext cx="1801813" cy="1779587"/>
            <a:chOff x="1454" y="2123"/>
            <a:chExt cx="1135" cy="1121"/>
          </a:xfrm>
        </p:grpSpPr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1454" y="2123"/>
              <a:ext cx="1136" cy="112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1956" y="2636"/>
              <a:ext cx="106" cy="11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1610" y="2646"/>
              <a:ext cx="106" cy="11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2319" y="2631"/>
              <a:ext cx="106" cy="11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2655888" y="1435100"/>
            <a:ext cx="519112" cy="850900"/>
          </a:xfrm>
          <a:prstGeom prst="line">
            <a:avLst/>
          </a:prstGeom>
          <a:noFill/>
          <a:ln w="46800">
            <a:solidFill>
              <a:srgbClr val="00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3187700" y="1433513"/>
            <a:ext cx="519113" cy="903287"/>
          </a:xfrm>
          <a:prstGeom prst="line">
            <a:avLst/>
          </a:prstGeom>
          <a:noFill/>
          <a:ln w="46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2655888" y="2312988"/>
            <a:ext cx="1038225" cy="1587"/>
          </a:xfrm>
          <a:prstGeom prst="line">
            <a:avLst/>
          </a:prstGeom>
          <a:noFill/>
          <a:ln w="46800">
            <a:solidFill>
              <a:srgbClr val="3DEB3D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8224838" y="1804988"/>
            <a:ext cx="160337" cy="307975"/>
          </a:xfrm>
          <a:prstGeom prst="line">
            <a:avLst/>
          </a:prstGeom>
          <a:noFill/>
          <a:ln w="9360">
            <a:solidFill>
              <a:srgbClr val="00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8235950" y="2127250"/>
            <a:ext cx="166688" cy="2825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8215313" y="2098675"/>
            <a:ext cx="330200" cy="1588"/>
          </a:xfrm>
          <a:prstGeom prst="line">
            <a:avLst/>
          </a:prstGeom>
          <a:noFill/>
          <a:ln w="9360">
            <a:solidFill>
              <a:srgbClr val="3DEB3D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8053388" y="3546475"/>
            <a:ext cx="9239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?</a:t>
            </a: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2630488" y="4457700"/>
            <a:ext cx="569912" cy="14288"/>
          </a:xfrm>
          <a:prstGeom prst="line">
            <a:avLst/>
          </a:prstGeom>
          <a:noFill/>
          <a:ln w="5472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3198813" y="4457700"/>
            <a:ext cx="601662" cy="1588"/>
          </a:xfrm>
          <a:prstGeom prst="line">
            <a:avLst/>
          </a:prstGeom>
          <a:noFill/>
          <a:ln w="54720">
            <a:solidFill>
              <a:srgbClr val="00B05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38138" y="6578600"/>
            <a:ext cx="439261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noProof="1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縞の間隔が等しい２つの干渉縞の重なり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noProof="1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位相・振幅は互いに独立に時間変化する</a:t>
            </a:r>
            <a:endParaRPr lang="en-GB" noProof="1"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4597400" y="6015038"/>
            <a:ext cx="714375" cy="403225"/>
          </a:xfrm>
          <a:prstGeom prst="rightArrow">
            <a:avLst>
              <a:gd name="adj1" fmla="val 50000"/>
              <a:gd name="adj2" fmla="val 4429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3966" y="279375"/>
            <a:ext cx="9826659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Overview</a:t>
            </a:r>
            <a:endParaRPr lang="en-GB" sz="280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9792" y="611485"/>
            <a:ext cx="936104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ja-JP" sz="3200" dirty="0" smtClean="0">
              <a:solidFill>
                <a:srgbClr val="FFFFFF"/>
              </a:solidFill>
              <a:latin typeface="+mj-lt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3200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 Future instruments to realize very high-contrast, high-angular resolution imaging with/without AO</a:t>
            </a:r>
            <a:r>
              <a:rPr lang="ja-JP" altLang="en-US" sz="3200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3200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for Subaru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3200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 Pupil Remapping: 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3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 new concept for diffraction-limited, high-contrast imaging in visible to NIR wavelengths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Aperture masking + single-mode fiber interferometer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ja-JP" sz="24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3200" dirty="0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 OHANA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3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Optical/Infrared Interferometer array on Mauna Kea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Extremely high angular resolution (&lt; </a:t>
            </a:r>
            <a:r>
              <a:rPr lang="en-US" altLang="ja-JP" sz="2400" dirty="0" err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mas</a:t>
            </a: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) </a:t>
            </a:r>
          </a:p>
          <a:p>
            <a:pPr lvl="2"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Combining large AO-equipped telescopes including Subaru with a single-mode fiber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863848" y="1259557"/>
            <a:ext cx="8856984" cy="946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8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⇒　</a:t>
            </a:r>
            <a:r>
              <a:rPr lang="en-US" altLang="ja-JP" sz="28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Adaptive  Optics already realized diffraction limited imaging</a:t>
            </a:r>
            <a:endParaRPr lang="ja-JP" altLang="en-US" sz="2800" noProof="1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9576" y="2565391"/>
            <a:ext cx="9539288" cy="173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flatTx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Relatively low dynamic range around </a:t>
            </a:r>
            <a:r>
              <a:rPr lang="ja-JP" altLang="en-US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～</a:t>
            </a:r>
            <a:r>
              <a:rPr lang="en-US" altLang="ja-JP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λ/D due to residual Atmospheric turbulences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AO performance is limited in the visible wavelengths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3966" y="279375"/>
            <a:ext cx="9826659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ＭＳ Ｐゴシック" pitchFamily="50" charset="-128"/>
                <a:cs typeface="VL Pゴシック" charset="0"/>
              </a:rPr>
              <a:t>High-Contrast, diffraction-limitted imaging from the ground</a:t>
            </a:r>
            <a:endParaRPr lang="en-GB" sz="280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96974" y="1922449"/>
            <a:ext cx="68151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719138" lvl="1" indent="-261938" algn="ctr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tabLst>
                <a:tab pos="719138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  <a:tab pos="970280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pitchFamily="50" charset="-128"/>
                <a:cs typeface="VL Pゴシック" charset="0"/>
              </a:rPr>
              <a:t>However,</a:t>
            </a:r>
            <a:endParaRPr lang="fr-FR" sz="2800" b="1" dirty="0">
              <a:solidFill>
                <a:srgbClr val="FFFF00"/>
              </a:solidFill>
              <a:latin typeface="+mj-lt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6842" y="6780240"/>
            <a:ext cx="93599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u="sng" spc="150" noProof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50" charset="-128"/>
                <a:cs typeface="VL Pゴシック" charset="0"/>
              </a:rPr>
              <a:t>Solution</a:t>
            </a:r>
            <a:r>
              <a:rPr lang="en-US" sz="2800" b="1" u="sng" spc="150" noProof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50" charset="-128"/>
                <a:cs typeface="VL Pゴシック" charset="0"/>
              </a:rPr>
              <a:t>： Aperture Masking＋Single-mode fiber</a:t>
            </a:r>
            <a:endParaRPr lang="en-US" sz="2800" b="1" u="sng" spc="150" noProof="1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50" charset="-128"/>
              <a:cs typeface="VL Pゴシック" charset="0"/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42" y="4208465"/>
            <a:ext cx="4732338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11188" y="852488"/>
            <a:ext cx="8945562" cy="158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  <a:p>
            <a:pPr marL="719138" lvl="1" indent="-261938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872" y="3851845"/>
            <a:ext cx="8424936" cy="931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 Several sub-apertures can be used as the array of small telescopes 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 Original image can be reconstructed with interferometric techniques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900113"/>
            <a:ext cx="2843213" cy="28908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21390" y="7302500"/>
            <a:ext cx="3237081" cy="260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 err="1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Tuthill</a:t>
            </a:r>
            <a:r>
              <a:rPr lang="en-GB" sz="1100" dirty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Monnier</a:t>
            </a:r>
            <a:r>
              <a:rPr lang="en-GB" sz="1100" dirty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 &amp; Danchi, Nature 1999, 398, 487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37026" y="4809033"/>
            <a:ext cx="2138363" cy="2473325"/>
            <a:chOff x="2569" y="3182"/>
            <a:chExt cx="1347" cy="1558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" y="3182"/>
              <a:ext cx="1140" cy="1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2952" y="4467"/>
              <a:ext cx="542" cy="1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842" y="4522"/>
              <a:ext cx="1045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FFFF"/>
                  </a:solidFill>
                  <a:ea typeface="東風ゴシック" charset="0"/>
                  <a:cs typeface="東風ゴシック" charset="0"/>
                </a:rPr>
                <a:t>0.1 arcsec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569" y="4076"/>
              <a:ext cx="1347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>
                  <a:solidFill>
                    <a:srgbClr val="FFFFFF"/>
                  </a:solidFill>
                  <a:ea typeface="東風ゴシック" charset="0"/>
                  <a:cs typeface="東風ゴシック" charset="0"/>
                </a:rPr>
                <a:t>WR104 at K-band</a:t>
              </a:r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889250" y="65061"/>
            <a:ext cx="4667250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719138" lvl="1" indent="-261938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tabLst>
                <a:tab pos="719138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  <a:tab pos="9702800" algn="l"/>
              </a:tabLst>
            </a:pPr>
            <a:r>
              <a:rPr lang="fr-FR" sz="3600" dirty="0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Aperture Masking</a:t>
            </a:r>
            <a:endParaRPr lang="fr-FR" sz="3600" dirty="0"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  <a:cs typeface="VL Pゴシック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3650" y="958850"/>
            <a:ext cx="4106863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3" name="直線コネクタ 12"/>
          <p:cNvCxnSpPr/>
          <p:nvPr/>
        </p:nvCxnSpPr>
        <p:spPr bwMode="auto">
          <a:xfrm>
            <a:off x="0" y="850879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1325536" y="4779969"/>
            <a:ext cx="3067420" cy="2536824"/>
            <a:chOff x="2349500" y="1243013"/>
            <a:chExt cx="6791325" cy="5616575"/>
          </a:xfrm>
        </p:grpSpPr>
        <p:sp>
          <p:nvSpPr>
            <p:cNvPr id="15" name="Oval 1"/>
            <p:cNvSpPr>
              <a:spLocks noChangeArrowheads="1"/>
            </p:cNvSpPr>
            <p:nvPr/>
          </p:nvSpPr>
          <p:spPr bwMode="auto">
            <a:xfrm>
              <a:off x="2433638" y="2598738"/>
              <a:ext cx="5041900" cy="39370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2349500" y="2246313"/>
              <a:ext cx="5238750" cy="16510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6305550" y="2143125"/>
              <a:ext cx="434975" cy="352425"/>
            </a:xfrm>
            <a:prstGeom prst="rect">
              <a:avLst/>
            </a:pr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3189288" y="2143125"/>
              <a:ext cx="434975" cy="352425"/>
            </a:xfrm>
            <a:prstGeom prst="rect">
              <a:avLst/>
            </a:pr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3189288" y="1293813"/>
              <a:ext cx="1587" cy="1511300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622675" y="1293813"/>
              <a:ext cx="1588" cy="1511300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294438" y="1254125"/>
              <a:ext cx="1587" cy="1592263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6729413" y="1254125"/>
              <a:ext cx="1587" cy="1592263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3189288" y="2784475"/>
              <a:ext cx="1708150" cy="2495550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4918075" y="1243013"/>
              <a:ext cx="1588" cy="4513262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3603625" y="2786063"/>
              <a:ext cx="1304925" cy="2505075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H="1">
              <a:off x="4906963" y="2836863"/>
              <a:ext cx="1844675" cy="2443162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>
              <a:off x="4913313" y="2805113"/>
              <a:ext cx="1392237" cy="2433637"/>
            </a:xfrm>
            <a:prstGeom prst="line">
              <a:avLst/>
            </a:prstGeom>
            <a:noFill/>
            <a:ln w="36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2532063" y="5284788"/>
              <a:ext cx="509905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9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3225" y="5314950"/>
              <a:ext cx="1436688" cy="1544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7742238" y="2673350"/>
              <a:ext cx="1398587" cy="365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742238" y="2151063"/>
              <a:ext cx="1398587" cy="365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4183056" y="2250321"/>
            <a:ext cx="785818" cy="48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≒</a:t>
            </a:r>
            <a:endParaRPr kumimoji="1" lang="ja-JP" alt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223888" y="323453"/>
            <a:ext cx="8227318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noProof="1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VL Pゴシック" charset="0"/>
              </a:rPr>
              <a:t>Image reconstruction with Aperture Masking</a:t>
            </a:r>
            <a:endParaRPr lang="en-GB" sz="2800" noProof="1">
              <a:solidFill>
                <a:srgbClr val="FFFFFF"/>
              </a:solidFill>
              <a:latin typeface="+mj-lt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0524" y="1357313"/>
            <a:ext cx="3353643" cy="7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Telescope　(Mask)</a:t>
            </a:r>
            <a:endParaRPr lang="en-US" sz="2800" noProof="1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54350" y="1357313"/>
            <a:ext cx="3316288" cy="42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noProof="1" smtClean="0">
                <a:solidFill>
                  <a:srgbClr val="FFFFFF"/>
                </a:solidFill>
                <a:latin typeface="Times New Roman" pitchFamily="18" charset="0"/>
                <a:ea typeface="VL Pゴシック" charset="0"/>
                <a:cs typeface="Times New Roman" pitchFamily="18" charset="0"/>
              </a:rPr>
              <a:t>Focal Plane</a:t>
            </a:r>
            <a:endParaRPr lang="en-GB" sz="2800" noProof="1">
              <a:solidFill>
                <a:srgbClr val="FFFFFF"/>
              </a:solidFill>
              <a:latin typeface="Times New Roman" pitchFamily="18" charset="0"/>
              <a:ea typeface="VL Pゴシック" charset="0"/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68975" y="2184400"/>
            <a:ext cx="1482725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Complex</a:t>
            </a:r>
            <a:endParaRPr lang="en-US" dirty="0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visibility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measurement</a:t>
            </a:r>
            <a:endParaRPr lang="en-US" dirty="0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722688" y="4056063"/>
            <a:ext cx="30162" cy="301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61125" y="1235075"/>
            <a:ext cx="3440113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noProof="1" smtClean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Image reconstruction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noProof="1" smtClean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(Clean, Maximum Entropy, etc)</a:t>
            </a:r>
            <a:r>
              <a:rPr lang="en-US" noProof="1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‏</a:t>
            </a:r>
            <a:endParaRPr lang="en-US" noProof="1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36550" y="5208588"/>
            <a:ext cx="6610350" cy="200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2382838"/>
            <a:ext cx="1917700" cy="189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936875" y="3116263"/>
            <a:ext cx="617538" cy="352425"/>
          </a:xfrm>
          <a:prstGeom prst="rightArrow">
            <a:avLst>
              <a:gd name="adj1" fmla="val 50000"/>
              <a:gd name="adj2" fmla="val 4380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25404" y="2065325"/>
            <a:ext cx="2338388" cy="23479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0" y="2168525"/>
            <a:ext cx="2160588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733800" y="4994283"/>
            <a:ext cx="6346825" cy="225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Interference between each sub-apertures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Sub-aperture size &lt; fried length </a:t>
            </a:r>
            <a:r>
              <a:rPr lang="en-US" altLang="ja-JP" sz="24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r</a:t>
            </a:r>
            <a:r>
              <a:rPr lang="en-US" altLang="ja-JP" sz="2400" baseline="-33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0</a:t>
            </a:r>
            <a:endParaRPr lang="en-US" sz="2400" noProof="1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Exposure time (1 frame)  &lt; Coherence time t</a:t>
            </a:r>
            <a:r>
              <a:rPr lang="en-US" sz="2400" baseline="-330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noProof="1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Non-Redundant</a:t>
            </a:r>
            <a:r>
              <a:rPr lang="en-US" sz="24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 aperture configuration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6249988" y="3116263"/>
            <a:ext cx="617537" cy="352425"/>
          </a:xfrm>
          <a:prstGeom prst="rightArrow">
            <a:avLst>
              <a:gd name="adj1" fmla="val 50000"/>
              <a:gd name="adj2" fmla="val 4380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 bwMode="auto">
          <a:xfrm>
            <a:off x="1254098" y="2208201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468280" y="3422647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2039916" y="3422647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0" name="直線コネクタ 19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96842" y="4779969"/>
            <a:ext cx="2338388" cy="23479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円/楕円 21"/>
          <p:cNvSpPr/>
          <p:nvPr/>
        </p:nvSpPr>
        <p:spPr bwMode="auto">
          <a:xfrm>
            <a:off x="1325536" y="5780101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539718" y="5780101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2111354" y="5780101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乗算記号 24"/>
          <p:cNvSpPr/>
          <p:nvPr/>
        </p:nvSpPr>
        <p:spPr bwMode="auto">
          <a:xfrm>
            <a:off x="-317538" y="4344965"/>
            <a:ext cx="3611552" cy="3214710"/>
          </a:xfrm>
          <a:prstGeom prst="mathMultiply">
            <a:avLst>
              <a:gd name="adj1" fmla="val 4759"/>
            </a:avLst>
          </a:prstGeom>
          <a:solidFill>
            <a:srgbClr val="FF0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82594" y="4494217"/>
            <a:ext cx="1776448" cy="241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noProof="1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Non-Redundant</a:t>
            </a:r>
            <a:r>
              <a:rPr lang="en-US" altLang="ja-JP" noProof="1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 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54032" y="7317749"/>
            <a:ext cx="1492716" cy="254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noProof="1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   Redundant</a:t>
            </a:r>
            <a:r>
              <a:rPr lang="en-US" altLang="ja-JP" noProof="1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 </a:t>
            </a:r>
            <a:endParaRPr lang="ja-JP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015976" y="279375"/>
            <a:ext cx="6192688" cy="687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noProof="1" smtClean="0">
                <a:solidFill>
                  <a:srgbClr val="FFFFFF"/>
                </a:solidFill>
                <a:ea typeface="東風ゴシック" charset="0"/>
                <a:cs typeface="東風ゴシック" charset="0"/>
              </a:rPr>
              <a:t>Limirations of Aperture Masking</a:t>
            </a:r>
            <a:endParaRPr lang="en-GB" sz="3200" noProof="1">
              <a:solidFill>
                <a:srgbClr val="FFFFFF"/>
              </a:solidFill>
              <a:ea typeface="東風ゴシック" charset="0"/>
              <a:cs typeface="東風ゴシック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0138" y="4437083"/>
            <a:ext cx="6665913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86226" y="2584469"/>
            <a:ext cx="5968994" cy="276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noProof="1" smtClean="0">
                <a:latin typeface="+mj-lt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noProof="1" smtClean="0">
                <a:latin typeface="+mj-lt"/>
                <a:ea typeface="ＭＳ Ｐゴシック" pitchFamily="50" charset="-128"/>
                <a:cs typeface="Times New Roman" pitchFamily="18" charset="0"/>
              </a:rPr>
              <a:t>Sub-aperture size &lt; fried length r</a:t>
            </a:r>
            <a:r>
              <a:rPr lang="en-US" altLang="ja-JP" sz="2400" baseline="-33000" noProof="1" smtClean="0">
                <a:latin typeface="+mj-lt"/>
                <a:ea typeface="ＭＳ Ｐゴシック" pitchFamily="50" charset="-128"/>
                <a:cs typeface="Times New Roman" pitchFamily="18" charset="0"/>
              </a:rPr>
              <a:t>0</a:t>
            </a:r>
            <a:endParaRPr lang="en-GB" sz="2400" noProof="1" smtClean="0">
              <a:latin typeface="+mj-lt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noProof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1) Wavefront erros inside a sub-aperture cannot be zero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noProof="1" smtClean="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u="sng" noProof="1" smtClean="0">
                <a:latin typeface="+mj-lt"/>
                <a:ea typeface="ＭＳ Ｐゴシック" pitchFamily="50" charset="-128"/>
                <a:cs typeface="Times New Roman" pitchFamily="18" charset="0"/>
              </a:rPr>
              <a:t> Non-Redundant</a:t>
            </a:r>
            <a:r>
              <a:rPr lang="en-GB" sz="2400" noProof="1" smtClean="0">
                <a:latin typeface="+mj-lt"/>
                <a:ea typeface="ＭＳ Ｐゴシック" pitchFamily="50" charset="-128"/>
                <a:cs typeface="Times New Roman" pitchFamily="18" charset="0"/>
              </a:rPr>
              <a:t> mask 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noProof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2)  Only small part of a telescope aperture can be used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noProof="1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3)  Limited number of baselines</a:t>
            </a:r>
            <a:endParaRPr lang="en-GB" sz="2400" noProof="1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11920" y="6084093"/>
            <a:ext cx="813690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+mj-lt"/>
                <a:ea typeface="ＭＳ Ｐゴシック" charset="-128"/>
              </a:rPr>
              <a:t>Dynamic range  is limited to &lt;1000</a:t>
            </a:r>
            <a:endParaRPr lang="en-GB" sz="320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170010" y="2601938"/>
            <a:ext cx="2338388" cy="23479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円/楕円 10"/>
          <p:cNvSpPr/>
          <p:nvPr/>
        </p:nvSpPr>
        <p:spPr bwMode="auto">
          <a:xfrm>
            <a:off x="2098704" y="2744814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1312886" y="3959260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2884522" y="3959260"/>
            <a:ext cx="428628" cy="4286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28650" y="493689"/>
            <a:ext cx="88773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FFFF"/>
                </a:solidFill>
                <a:latin typeface="Bitstream Vera Sans" pitchFamily="32" charset="0"/>
                <a:ea typeface="東風ゴシック" charset="0"/>
                <a:cs typeface="東風ゴシック" charset="0"/>
              </a:rPr>
              <a:t>FIRST (Fibered Imager </a:t>
            </a:r>
            <a:r>
              <a:rPr lang="en-GB" sz="2400" dirty="0" err="1">
                <a:solidFill>
                  <a:srgbClr val="FFFFFF"/>
                </a:solidFill>
                <a:latin typeface="Bitstream Vera Sans" pitchFamily="32" charset="0"/>
                <a:ea typeface="東風ゴシック" charset="0"/>
                <a:cs typeface="東風ゴシック" charset="0"/>
              </a:rPr>
              <a:t>foR</a:t>
            </a:r>
            <a:r>
              <a:rPr lang="en-GB" sz="2400" dirty="0">
                <a:solidFill>
                  <a:srgbClr val="FFFFFF"/>
                </a:solidFill>
                <a:latin typeface="Bitstream Vera Sans" pitchFamily="32" charset="0"/>
                <a:ea typeface="東風ゴシック" charset="0"/>
                <a:cs typeface="東風ゴシック" charset="0"/>
              </a:rPr>
              <a:t> Single Telescope)</a:t>
            </a:r>
            <a:r>
              <a:rPr lang="ar-SA" sz="2400" dirty="0">
                <a:solidFill>
                  <a:srgbClr val="FFFFFF"/>
                </a:solidFill>
                <a:latin typeface="Bitstream Vera Sans" pitchFamily="32" charset="0"/>
                <a:cs typeface="Arial" charset="0"/>
              </a:rPr>
              <a:t>‏</a:t>
            </a:r>
            <a:endParaRPr lang="en-GB" sz="2400" dirty="0">
              <a:solidFill>
                <a:srgbClr val="FFFFFF"/>
              </a:solidFill>
              <a:latin typeface="Bitstream Vera Sans" pitchFamily="32" charset="0"/>
              <a:ea typeface="東風ゴシック" charset="0"/>
              <a:cs typeface="東風ゴシック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rgbClr val="FFFFFF"/>
              </a:solidFill>
              <a:latin typeface="Bitstream Vera Sans" pitchFamily="32" charset="0"/>
              <a:ea typeface="東風ゴシック" charset="0"/>
              <a:cs typeface="東風ゴシック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23900" y="966788"/>
            <a:ext cx="910113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000" tIns="63000" rIns="108000" bIns="63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noProof="1" smtClean="0">
                <a:solidFill>
                  <a:srgbClr val="FFFFFF"/>
                </a:solidFill>
                <a:latin typeface="+mj-lt"/>
                <a:ea typeface="ＭＳ Ｐゴシック" pitchFamily="50" charset="-128"/>
                <a:cs typeface="東風ゴシック" charset="0"/>
              </a:rPr>
              <a:t>Aperture Masking +</a:t>
            </a:r>
            <a:r>
              <a:rPr lang="en-US" sz="2800" noProof="1" smtClean="0">
                <a:solidFill>
                  <a:srgbClr val="FFFF00"/>
                </a:solidFill>
                <a:latin typeface="+mj-lt"/>
                <a:ea typeface="ＭＳ Ｐゴシック" pitchFamily="50" charset="-128"/>
                <a:cs typeface="東風ゴシック" charset="0"/>
              </a:rPr>
              <a:t> Single-mode fiber</a:t>
            </a:r>
            <a:endParaRPr lang="en-US" sz="2800" noProof="1">
              <a:solidFill>
                <a:srgbClr val="FFFF00"/>
              </a:solidFill>
              <a:latin typeface="+mj-lt"/>
              <a:ea typeface="ＭＳ Ｐゴシック" pitchFamily="50" charset="-128"/>
              <a:cs typeface="東風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3684588"/>
            <a:ext cx="1801812" cy="1779587"/>
            <a:chOff x="463" y="2321"/>
            <a:chExt cx="1135" cy="1121"/>
          </a:xfrm>
        </p:grpSpPr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463" y="2321"/>
              <a:ext cx="1136" cy="112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965" y="2834"/>
              <a:ext cx="106" cy="11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619" y="2843"/>
              <a:ext cx="106" cy="11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328" y="2830"/>
              <a:ext cx="106" cy="11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722563" y="6280150"/>
            <a:ext cx="111125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08064" y="6372125"/>
            <a:ext cx="1628402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Degraded wavefront</a:t>
            </a:r>
            <a:endParaRPr lang="en-US" sz="2400" noProof="1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38588" y="3586163"/>
            <a:ext cx="368300" cy="474662"/>
            <a:chOff x="2481" y="2259"/>
            <a:chExt cx="232" cy="299"/>
          </a:xfrm>
        </p:grpSpPr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481" y="2259"/>
              <a:ext cx="233" cy="1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V="1">
              <a:off x="2504" y="2383"/>
              <a:ext cx="194" cy="177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48113" y="4498975"/>
            <a:ext cx="368300" cy="474663"/>
            <a:chOff x="2487" y="2834"/>
            <a:chExt cx="232" cy="299"/>
          </a:xfrm>
        </p:grpSpPr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487" y="2834"/>
              <a:ext cx="233" cy="1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V="1">
              <a:off x="2510" y="2958"/>
              <a:ext cx="194" cy="177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48113" y="5326063"/>
            <a:ext cx="368300" cy="474662"/>
            <a:chOff x="2487" y="3355"/>
            <a:chExt cx="232" cy="299"/>
          </a:xfrm>
        </p:grpSpPr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2487" y="3355"/>
              <a:ext cx="233" cy="1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V="1">
              <a:off x="2510" y="3479"/>
              <a:ext cx="194" cy="177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6335713" y="3490913"/>
            <a:ext cx="419100" cy="2095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6361113" y="3689350"/>
            <a:ext cx="404812" cy="2968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6300788" y="4248150"/>
            <a:ext cx="419100" cy="2095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 flipV="1">
            <a:off x="6326188" y="4446588"/>
            <a:ext cx="393700" cy="26511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340475" y="5975350"/>
            <a:ext cx="409575" cy="474663"/>
            <a:chOff x="3994" y="3764"/>
            <a:chExt cx="258" cy="299"/>
          </a:xfrm>
        </p:grpSpPr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3993" y="3764"/>
              <a:ext cx="261" cy="1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H="1" flipV="1">
              <a:off x="4008" y="3888"/>
              <a:ext cx="222" cy="177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7289800" y="3490913"/>
            <a:ext cx="1588" cy="482600"/>
          </a:xfrm>
          <a:prstGeom prst="line">
            <a:avLst/>
          </a:prstGeom>
          <a:noFill/>
          <a:ln w="360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7299325" y="4241800"/>
            <a:ext cx="1588" cy="482600"/>
          </a:xfrm>
          <a:prstGeom prst="line">
            <a:avLst/>
          </a:prstGeom>
          <a:noFill/>
          <a:ln w="360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7326313" y="5969000"/>
            <a:ext cx="1587" cy="482600"/>
          </a:xfrm>
          <a:prstGeom prst="line">
            <a:avLst/>
          </a:prstGeom>
          <a:noFill/>
          <a:ln w="360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943600" y="6677025"/>
            <a:ext cx="213995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noProof="1" smtClean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Flat wavefront</a:t>
            </a:r>
            <a:endParaRPr lang="en-US" sz="2400" noProof="1">
              <a:solidFill>
                <a:srgbClr val="FFFFFF"/>
              </a:solidFill>
              <a:latin typeface="Times New Roman" pitchFamily="16" charset="0"/>
              <a:ea typeface="東風ゴシック" charset="0"/>
              <a:cs typeface="東風ゴシック" charset="0"/>
            </a:endParaRP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615238" y="3746500"/>
            <a:ext cx="1804987" cy="1782763"/>
          </a:xfrm>
          <a:prstGeom prst="ellipse">
            <a:avLst/>
          </a:prstGeom>
          <a:solidFill>
            <a:srgbClr val="00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8161338" y="4575175"/>
            <a:ext cx="168275" cy="17621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7862888" y="4575175"/>
            <a:ext cx="168275" cy="17621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8990013" y="4575175"/>
            <a:ext cx="168275" cy="17621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55638" y="5724525"/>
            <a:ext cx="1879600" cy="90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Redundant array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485063" y="5724525"/>
            <a:ext cx="25939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Non-Redundant array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295775" y="3165475"/>
            <a:ext cx="267335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3862388" y="3562350"/>
            <a:ext cx="149225" cy="4937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3871913" y="4479925"/>
            <a:ext cx="149225" cy="4937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3862388" y="5324475"/>
            <a:ext cx="149225" cy="4937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6642100" y="4230688"/>
            <a:ext cx="149225" cy="493712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3460750" y="3586163"/>
            <a:ext cx="460375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3444875" y="4049713"/>
            <a:ext cx="460375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3444875" y="4498975"/>
            <a:ext cx="46037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3452813" y="4962525"/>
            <a:ext cx="46037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3436938" y="5351463"/>
            <a:ext cx="460375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3436938" y="5808663"/>
            <a:ext cx="460375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6726238" y="3481388"/>
            <a:ext cx="541337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6718300" y="3952875"/>
            <a:ext cx="55245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6667500" y="3473450"/>
            <a:ext cx="149225" cy="4937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6686550" y="4246563"/>
            <a:ext cx="561975" cy="31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6735763" y="4710113"/>
            <a:ext cx="561975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6727825" y="5970588"/>
            <a:ext cx="608013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6769100" y="6443663"/>
            <a:ext cx="566738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>
            <a:off x="6667500" y="5956300"/>
            <a:ext cx="149225" cy="493713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3" name="Freeform 55"/>
          <p:cNvSpPr>
            <a:spLocks noChangeArrowheads="1"/>
          </p:cNvSpPr>
          <p:nvPr/>
        </p:nvSpPr>
        <p:spPr bwMode="auto">
          <a:xfrm>
            <a:off x="4316413" y="3644900"/>
            <a:ext cx="2057400" cy="3175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192"/>
              </a:cxn>
              <a:cxn ang="0">
                <a:pos x="816" y="48"/>
              </a:cxn>
              <a:cxn ang="0">
                <a:pos x="1008" y="0"/>
              </a:cxn>
              <a:cxn ang="0">
                <a:pos x="1248" y="48"/>
              </a:cxn>
            </a:cxnLst>
            <a:rect l="0" t="0" r="r" b="b"/>
            <a:pathLst>
              <a:path w="1248" h="200">
                <a:moveTo>
                  <a:pt x="0" y="96"/>
                </a:moveTo>
                <a:cubicBezTo>
                  <a:pt x="172" y="148"/>
                  <a:pt x="344" y="200"/>
                  <a:pt x="480" y="192"/>
                </a:cubicBezTo>
                <a:cubicBezTo>
                  <a:pt x="616" y="184"/>
                  <a:pt x="728" y="80"/>
                  <a:pt x="816" y="48"/>
                </a:cubicBezTo>
                <a:cubicBezTo>
                  <a:pt x="904" y="16"/>
                  <a:pt x="936" y="0"/>
                  <a:pt x="1008" y="0"/>
                </a:cubicBezTo>
                <a:cubicBezTo>
                  <a:pt x="1080" y="0"/>
                  <a:pt x="1164" y="24"/>
                  <a:pt x="1248" y="48"/>
                </a:cubicBezTo>
              </a:path>
            </a:pathLst>
          </a:custGeom>
          <a:noFill/>
          <a:ln w="3168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4" name="Freeform 56"/>
          <p:cNvSpPr>
            <a:spLocks noChangeArrowheads="1"/>
          </p:cNvSpPr>
          <p:nvPr/>
        </p:nvSpPr>
        <p:spPr bwMode="auto">
          <a:xfrm>
            <a:off x="4343400" y="4419600"/>
            <a:ext cx="2057400" cy="3937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44" y="240"/>
              </a:cxn>
              <a:cxn ang="0">
                <a:pos x="288" y="144"/>
              </a:cxn>
              <a:cxn ang="0">
                <a:pos x="528" y="96"/>
              </a:cxn>
              <a:cxn ang="0">
                <a:pos x="720" y="144"/>
              </a:cxn>
              <a:cxn ang="0">
                <a:pos x="960" y="48"/>
              </a:cxn>
              <a:cxn ang="0">
                <a:pos x="1152" y="0"/>
              </a:cxn>
              <a:cxn ang="0">
                <a:pos x="1296" y="48"/>
              </a:cxn>
            </a:cxnLst>
            <a:rect l="0" t="0" r="r" b="b"/>
            <a:pathLst>
              <a:path w="1296" h="248">
                <a:moveTo>
                  <a:pt x="0" y="192"/>
                </a:moveTo>
                <a:cubicBezTo>
                  <a:pt x="48" y="220"/>
                  <a:pt x="96" y="248"/>
                  <a:pt x="144" y="240"/>
                </a:cubicBezTo>
                <a:cubicBezTo>
                  <a:pt x="192" y="232"/>
                  <a:pt x="224" y="168"/>
                  <a:pt x="288" y="144"/>
                </a:cubicBezTo>
                <a:cubicBezTo>
                  <a:pt x="352" y="120"/>
                  <a:pt x="456" y="96"/>
                  <a:pt x="528" y="96"/>
                </a:cubicBezTo>
                <a:cubicBezTo>
                  <a:pt x="600" y="96"/>
                  <a:pt x="648" y="152"/>
                  <a:pt x="720" y="144"/>
                </a:cubicBezTo>
                <a:cubicBezTo>
                  <a:pt x="792" y="136"/>
                  <a:pt x="888" y="72"/>
                  <a:pt x="960" y="48"/>
                </a:cubicBezTo>
                <a:cubicBezTo>
                  <a:pt x="1032" y="24"/>
                  <a:pt x="1096" y="0"/>
                  <a:pt x="1152" y="0"/>
                </a:cubicBezTo>
                <a:cubicBezTo>
                  <a:pt x="1208" y="0"/>
                  <a:pt x="1252" y="24"/>
                  <a:pt x="1296" y="48"/>
                </a:cubicBezTo>
              </a:path>
            </a:pathLst>
          </a:custGeom>
          <a:noFill/>
          <a:ln w="3168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5" name="Freeform 57"/>
          <p:cNvSpPr>
            <a:spLocks noChangeArrowheads="1"/>
          </p:cNvSpPr>
          <p:nvPr/>
        </p:nvSpPr>
        <p:spPr bwMode="auto">
          <a:xfrm>
            <a:off x="4343400" y="5549900"/>
            <a:ext cx="2057400" cy="6350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4" y="8"/>
              </a:cxn>
              <a:cxn ang="0">
                <a:pos x="192" y="8"/>
              </a:cxn>
              <a:cxn ang="0">
                <a:pos x="336" y="56"/>
              </a:cxn>
              <a:cxn ang="0">
                <a:pos x="384" y="152"/>
              </a:cxn>
              <a:cxn ang="0">
                <a:pos x="672" y="152"/>
              </a:cxn>
              <a:cxn ang="0">
                <a:pos x="864" y="296"/>
              </a:cxn>
              <a:cxn ang="0">
                <a:pos x="960" y="344"/>
              </a:cxn>
              <a:cxn ang="0">
                <a:pos x="1056" y="344"/>
              </a:cxn>
              <a:cxn ang="0">
                <a:pos x="1152" y="392"/>
              </a:cxn>
              <a:cxn ang="0">
                <a:pos x="1296" y="392"/>
              </a:cxn>
            </a:cxnLst>
            <a:rect l="0" t="0" r="r" b="b"/>
            <a:pathLst>
              <a:path w="1296" h="400">
                <a:moveTo>
                  <a:pt x="0" y="8"/>
                </a:moveTo>
                <a:cubicBezTo>
                  <a:pt x="56" y="8"/>
                  <a:pt x="112" y="8"/>
                  <a:pt x="144" y="8"/>
                </a:cubicBezTo>
                <a:cubicBezTo>
                  <a:pt x="176" y="8"/>
                  <a:pt x="160" y="0"/>
                  <a:pt x="192" y="8"/>
                </a:cubicBezTo>
                <a:cubicBezTo>
                  <a:pt x="224" y="16"/>
                  <a:pt x="304" y="32"/>
                  <a:pt x="336" y="56"/>
                </a:cubicBezTo>
                <a:cubicBezTo>
                  <a:pt x="368" y="80"/>
                  <a:pt x="328" y="136"/>
                  <a:pt x="384" y="152"/>
                </a:cubicBezTo>
                <a:cubicBezTo>
                  <a:pt x="440" y="168"/>
                  <a:pt x="592" y="128"/>
                  <a:pt x="672" y="152"/>
                </a:cubicBezTo>
                <a:cubicBezTo>
                  <a:pt x="752" y="176"/>
                  <a:pt x="816" y="264"/>
                  <a:pt x="864" y="296"/>
                </a:cubicBezTo>
                <a:cubicBezTo>
                  <a:pt x="912" y="328"/>
                  <a:pt x="928" y="336"/>
                  <a:pt x="960" y="344"/>
                </a:cubicBezTo>
                <a:cubicBezTo>
                  <a:pt x="992" y="352"/>
                  <a:pt x="1024" y="336"/>
                  <a:pt x="1056" y="344"/>
                </a:cubicBezTo>
                <a:cubicBezTo>
                  <a:pt x="1088" y="352"/>
                  <a:pt x="1112" y="384"/>
                  <a:pt x="1152" y="392"/>
                </a:cubicBezTo>
                <a:cubicBezTo>
                  <a:pt x="1192" y="400"/>
                  <a:pt x="1244" y="396"/>
                  <a:pt x="1296" y="392"/>
                </a:cubicBezTo>
              </a:path>
            </a:pathLst>
          </a:custGeom>
          <a:noFill/>
          <a:ln w="3168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6" name="Freeform 58"/>
          <p:cNvSpPr>
            <a:spLocks noChangeArrowheads="1"/>
          </p:cNvSpPr>
          <p:nvPr/>
        </p:nvSpPr>
        <p:spPr bwMode="auto">
          <a:xfrm>
            <a:off x="3270250" y="3573463"/>
            <a:ext cx="266700" cy="5508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3" y="87"/>
              </a:cxn>
              <a:cxn ang="0">
                <a:pos x="3" y="101"/>
              </a:cxn>
              <a:cxn ang="0">
                <a:pos x="3" y="250"/>
              </a:cxn>
              <a:cxn ang="0">
                <a:pos x="42" y="308"/>
              </a:cxn>
              <a:cxn ang="0">
                <a:pos x="18" y="370"/>
              </a:cxn>
            </a:cxnLst>
            <a:rect l="0" t="0" r="r" b="b"/>
            <a:pathLst>
              <a:path w="76" h="376">
                <a:moveTo>
                  <a:pt x="27" y="0"/>
                </a:moveTo>
                <a:cubicBezTo>
                  <a:pt x="76" y="16"/>
                  <a:pt x="34" y="66"/>
                  <a:pt x="13" y="87"/>
                </a:cubicBezTo>
                <a:cubicBezTo>
                  <a:pt x="9" y="91"/>
                  <a:pt x="6" y="96"/>
                  <a:pt x="3" y="101"/>
                </a:cubicBezTo>
                <a:cubicBezTo>
                  <a:pt x="8" y="152"/>
                  <a:pt x="21" y="199"/>
                  <a:pt x="3" y="250"/>
                </a:cubicBezTo>
                <a:cubicBezTo>
                  <a:pt x="9" y="305"/>
                  <a:pt x="0" y="297"/>
                  <a:pt x="42" y="308"/>
                </a:cubicBezTo>
                <a:cubicBezTo>
                  <a:pt x="36" y="376"/>
                  <a:pt x="58" y="370"/>
                  <a:pt x="18" y="370"/>
                </a:cubicBezTo>
              </a:path>
            </a:pathLst>
          </a:custGeom>
          <a:noFill/>
          <a:ln w="2556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7" name="Freeform 59"/>
          <p:cNvSpPr>
            <a:spLocks noChangeArrowheads="1"/>
          </p:cNvSpPr>
          <p:nvPr/>
        </p:nvSpPr>
        <p:spPr bwMode="auto">
          <a:xfrm>
            <a:off x="3279775" y="4375150"/>
            <a:ext cx="168275" cy="714375"/>
          </a:xfrm>
          <a:custGeom>
            <a:avLst/>
            <a:gdLst/>
            <a:ahLst/>
            <a:cxnLst>
              <a:cxn ang="0">
                <a:pos x="41" y="9"/>
              </a:cxn>
              <a:cxn ang="0">
                <a:pos x="60" y="42"/>
              </a:cxn>
              <a:cxn ang="0">
                <a:pos x="80" y="47"/>
              </a:cxn>
              <a:cxn ang="0">
                <a:pos x="94" y="95"/>
              </a:cxn>
              <a:cxn ang="0">
                <a:pos x="51" y="177"/>
              </a:cxn>
              <a:cxn ang="0">
                <a:pos x="12" y="210"/>
              </a:cxn>
              <a:cxn ang="0">
                <a:pos x="12" y="268"/>
              </a:cxn>
              <a:cxn ang="0">
                <a:pos x="70" y="287"/>
              </a:cxn>
              <a:cxn ang="0">
                <a:pos x="84" y="350"/>
              </a:cxn>
              <a:cxn ang="0">
                <a:pos x="80" y="383"/>
              </a:cxn>
              <a:cxn ang="0">
                <a:pos x="75" y="398"/>
              </a:cxn>
              <a:cxn ang="0">
                <a:pos x="70" y="450"/>
              </a:cxn>
            </a:cxnLst>
            <a:rect l="0" t="0" r="r" b="b"/>
            <a:pathLst>
              <a:path w="106" h="450">
                <a:moveTo>
                  <a:pt x="41" y="9"/>
                </a:moveTo>
                <a:cubicBezTo>
                  <a:pt x="79" y="22"/>
                  <a:pt x="30" y="0"/>
                  <a:pt x="60" y="42"/>
                </a:cubicBezTo>
                <a:cubicBezTo>
                  <a:pt x="64" y="48"/>
                  <a:pt x="73" y="45"/>
                  <a:pt x="80" y="47"/>
                </a:cubicBezTo>
                <a:cubicBezTo>
                  <a:pt x="90" y="86"/>
                  <a:pt x="85" y="70"/>
                  <a:pt x="94" y="95"/>
                </a:cubicBezTo>
                <a:cubicBezTo>
                  <a:pt x="89" y="173"/>
                  <a:pt x="106" y="166"/>
                  <a:pt x="51" y="177"/>
                </a:cubicBezTo>
                <a:cubicBezTo>
                  <a:pt x="34" y="187"/>
                  <a:pt x="29" y="200"/>
                  <a:pt x="12" y="210"/>
                </a:cubicBezTo>
                <a:cubicBezTo>
                  <a:pt x="7" y="229"/>
                  <a:pt x="0" y="249"/>
                  <a:pt x="12" y="268"/>
                </a:cubicBezTo>
                <a:cubicBezTo>
                  <a:pt x="16" y="274"/>
                  <a:pt x="61" y="284"/>
                  <a:pt x="70" y="287"/>
                </a:cubicBezTo>
                <a:cubicBezTo>
                  <a:pt x="84" y="327"/>
                  <a:pt x="79" y="306"/>
                  <a:pt x="84" y="350"/>
                </a:cubicBezTo>
                <a:cubicBezTo>
                  <a:pt x="83" y="361"/>
                  <a:pt x="82" y="372"/>
                  <a:pt x="80" y="383"/>
                </a:cubicBezTo>
                <a:cubicBezTo>
                  <a:pt x="79" y="388"/>
                  <a:pt x="76" y="393"/>
                  <a:pt x="75" y="398"/>
                </a:cubicBezTo>
                <a:cubicBezTo>
                  <a:pt x="72" y="415"/>
                  <a:pt x="70" y="450"/>
                  <a:pt x="70" y="450"/>
                </a:cubicBezTo>
              </a:path>
            </a:pathLst>
          </a:custGeom>
          <a:noFill/>
          <a:ln w="2556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8" name="Freeform 60"/>
          <p:cNvSpPr>
            <a:spLocks noChangeArrowheads="1"/>
          </p:cNvSpPr>
          <p:nvPr/>
        </p:nvSpPr>
        <p:spPr bwMode="auto">
          <a:xfrm>
            <a:off x="3255963" y="5265738"/>
            <a:ext cx="188912" cy="623887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85" y="33"/>
              </a:cxn>
              <a:cxn ang="0">
                <a:pos x="99" y="62"/>
              </a:cxn>
              <a:cxn ang="0">
                <a:pos x="109" y="91"/>
              </a:cxn>
              <a:cxn ang="0">
                <a:pos x="80" y="153"/>
              </a:cxn>
              <a:cxn ang="0">
                <a:pos x="37" y="177"/>
              </a:cxn>
              <a:cxn ang="0">
                <a:pos x="42" y="278"/>
              </a:cxn>
              <a:cxn ang="0">
                <a:pos x="66" y="317"/>
              </a:cxn>
              <a:cxn ang="0">
                <a:pos x="85" y="345"/>
              </a:cxn>
              <a:cxn ang="0">
                <a:pos x="119" y="393"/>
              </a:cxn>
            </a:cxnLst>
            <a:rect l="0" t="0" r="r" b="b"/>
            <a:pathLst>
              <a:path w="119" h="393">
                <a:moveTo>
                  <a:pt x="51" y="0"/>
                </a:moveTo>
                <a:cubicBezTo>
                  <a:pt x="74" y="33"/>
                  <a:pt x="60" y="26"/>
                  <a:pt x="85" y="33"/>
                </a:cubicBezTo>
                <a:cubicBezTo>
                  <a:pt x="100" y="55"/>
                  <a:pt x="92" y="40"/>
                  <a:pt x="99" y="62"/>
                </a:cubicBezTo>
                <a:cubicBezTo>
                  <a:pt x="102" y="72"/>
                  <a:pt x="109" y="91"/>
                  <a:pt x="109" y="91"/>
                </a:cubicBezTo>
                <a:cubicBezTo>
                  <a:pt x="105" y="121"/>
                  <a:pt x="108" y="139"/>
                  <a:pt x="80" y="153"/>
                </a:cubicBezTo>
                <a:cubicBezTo>
                  <a:pt x="65" y="160"/>
                  <a:pt x="37" y="177"/>
                  <a:pt x="37" y="177"/>
                </a:cubicBezTo>
                <a:cubicBezTo>
                  <a:pt x="18" y="205"/>
                  <a:pt x="0" y="264"/>
                  <a:pt x="42" y="278"/>
                </a:cubicBezTo>
                <a:cubicBezTo>
                  <a:pt x="77" y="303"/>
                  <a:pt x="32" y="267"/>
                  <a:pt x="66" y="317"/>
                </a:cubicBezTo>
                <a:cubicBezTo>
                  <a:pt x="72" y="326"/>
                  <a:pt x="85" y="345"/>
                  <a:pt x="85" y="345"/>
                </a:cubicBezTo>
                <a:cubicBezTo>
                  <a:pt x="89" y="380"/>
                  <a:pt x="84" y="393"/>
                  <a:pt x="119" y="393"/>
                </a:cubicBezTo>
              </a:path>
            </a:pathLst>
          </a:custGeom>
          <a:noFill/>
          <a:ln w="2556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4183056" y="4851407"/>
            <a:ext cx="2395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FFFFFF"/>
                </a:solidFill>
                <a:latin typeface="Times New Roman" pitchFamily="16" charset="0"/>
                <a:ea typeface="東風ゴシック" charset="0"/>
                <a:cs typeface="東風ゴシック" charset="0"/>
              </a:rPr>
              <a:t>Single-mode fiber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1079872" y="2065325"/>
            <a:ext cx="8221292" cy="904866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</p:spPr>
        <p:txBody>
          <a:bodyPr lIns="108000" tIns="63000" rIns="108000" bIns="63000"/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6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・</a:t>
            </a:r>
            <a:r>
              <a:rPr lang="en-US" altLang="ja-JP" sz="26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Single-mode fiber can filter out atmospheric turbulences</a:t>
            </a:r>
            <a:endParaRPr lang="en-US" sz="2600" noProof="1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6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・</a:t>
            </a:r>
            <a:r>
              <a:rPr lang="en-US" altLang="ja-JP" sz="26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Re-arrangement of Sub-aperture positions</a:t>
            </a:r>
            <a:endParaRPr lang="en-US" sz="2600" noProof="1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171825" y="0"/>
            <a:ext cx="18097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171825" y="0"/>
            <a:ext cx="18097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11920" y="6444133"/>
            <a:ext cx="7240348" cy="532914"/>
          </a:xfrm>
          <a:prstGeom prst="rect">
            <a:avLst/>
          </a:prstGeom>
          <a:noFill/>
          <a:ln w="72000">
            <a:solidFill>
              <a:srgbClr val="00B8FF"/>
            </a:solidFill>
            <a:round/>
            <a:headEnd/>
            <a:tailEnd/>
          </a:ln>
          <a:effectLst/>
        </p:spPr>
        <p:txBody>
          <a:bodyPr wrap="none" lIns="126000" tIns="81000" rIns="126000" bIns="81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noProof="1" smtClean="0">
                <a:solidFill>
                  <a:srgbClr val="FFFF00"/>
                </a:solidFill>
                <a:latin typeface="+mj-lt"/>
                <a:ea typeface="ＭＳ Ｐゴシック" pitchFamily="50" charset="-128"/>
                <a:cs typeface="VL Pゴシック" charset="0"/>
              </a:rPr>
              <a:t>Extremely high-contrast, sensitive imaging possible</a:t>
            </a:r>
            <a:endParaRPr lang="en-GB" sz="2400" noProof="1">
              <a:solidFill>
                <a:srgbClr val="FFFF00"/>
              </a:solidFill>
              <a:latin typeface="+mj-lt"/>
              <a:ea typeface="ＭＳ Ｐゴシック" pitchFamily="50" charset="-128"/>
              <a:cs typeface="VL Pゴシック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51188" y="5172075"/>
            <a:ext cx="2887662" cy="238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91840" y="4715941"/>
            <a:ext cx="9288785" cy="1460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8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1. SM fibers remove wavefront errors within each sub-apertures</a:t>
            </a:r>
            <a:endParaRPr lang="ja-JP" altLang="en-GB" sz="2200" noProof="1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92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2. Re-arrangement of sub-apertures non-redundantly leads to a full usage of a telescope aperture</a:t>
            </a:r>
            <a:endParaRPr lang="ja-JP" altLang="en-GB" sz="2200" noProof="1" smtClean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92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 noProof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3. Post-data processing can remove piston errors between fibers</a:t>
            </a:r>
            <a:endParaRPr lang="ja-JP" altLang="en-GB" sz="2200" noProof="1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2138" y="663575"/>
            <a:ext cx="88773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992313" y="4171950"/>
            <a:ext cx="72263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013325" y="7050088"/>
            <a:ext cx="1741488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835650" y="7181850"/>
            <a:ext cx="1741488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76850" y="7170738"/>
            <a:ext cx="1741488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78338" y="7192963"/>
            <a:ext cx="180975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390650" y="1439863"/>
            <a:ext cx="7470775" cy="2581275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36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438" y="1570038"/>
            <a:ext cx="2900362" cy="192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1619250"/>
            <a:ext cx="3881438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722563" y="3286125"/>
            <a:ext cx="2557408" cy="780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</a:br>
            <a:r>
              <a:rPr lang="en-GB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Redundant Configuration</a:t>
            </a:r>
          </a:p>
          <a:p>
            <a: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 + Corrugated Wavefront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783263" y="3508375"/>
            <a:ext cx="3123269" cy="55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Non-Redundant Configuration </a:t>
            </a:r>
          </a:p>
          <a:p>
            <a:pPr>
              <a:lnSpc>
                <a:spcPct val="8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+ Spatially Filtered Wavefront 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6499225" y="2182813"/>
            <a:ext cx="1588" cy="962025"/>
          </a:xfrm>
          <a:prstGeom prst="line">
            <a:avLst/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785989" y="1819275"/>
            <a:ext cx="1316685" cy="509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Single-mode </a:t>
            </a:r>
          </a:p>
          <a:p>
            <a:pPr algn="ctr">
              <a:lnSpc>
                <a:spcPct val="8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fibers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586163" y="1489075"/>
            <a:ext cx="1310272" cy="295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Lenslet array</a:t>
            </a:r>
          </a:p>
        </p:txBody>
      </p:sp>
      <p:sp>
        <p:nvSpPr>
          <p:cNvPr id="19477" name="Freeform 21"/>
          <p:cNvSpPr>
            <a:spLocks noChangeArrowheads="1"/>
          </p:cNvSpPr>
          <p:nvPr/>
        </p:nvSpPr>
        <p:spPr bwMode="auto">
          <a:xfrm>
            <a:off x="3224213" y="2170113"/>
            <a:ext cx="241300" cy="1098550"/>
          </a:xfrm>
          <a:custGeom>
            <a:avLst/>
            <a:gdLst/>
            <a:ahLst/>
            <a:cxnLst>
              <a:cxn ang="0">
                <a:pos x="588" y="0"/>
              </a:cxn>
              <a:cxn ang="0">
                <a:pos x="396" y="674"/>
              </a:cxn>
              <a:cxn ang="0">
                <a:pos x="374" y="1348"/>
              </a:cxn>
              <a:cxn ang="0">
                <a:pos x="332" y="2023"/>
              </a:cxn>
              <a:cxn ang="0">
                <a:pos x="225" y="2584"/>
              </a:cxn>
              <a:cxn ang="0">
                <a:pos x="290" y="3258"/>
              </a:cxn>
              <a:cxn ang="0">
                <a:pos x="354" y="3483"/>
              </a:cxn>
              <a:cxn ang="0">
                <a:pos x="417" y="3707"/>
              </a:cxn>
              <a:cxn ang="0">
                <a:pos x="439" y="3774"/>
              </a:cxn>
            </a:cxnLst>
            <a:rect l="0" t="0" r="r" b="b"/>
            <a:pathLst>
              <a:path w="829" h="3775">
                <a:moveTo>
                  <a:pt x="588" y="0"/>
                </a:moveTo>
                <a:cubicBezTo>
                  <a:pt x="828" y="240"/>
                  <a:pt x="540" y="522"/>
                  <a:pt x="396" y="674"/>
                </a:cubicBezTo>
                <a:cubicBezTo>
                  <a:pt x="201" y="880"/>
                  <a:pt x="224" y="1190"/>
                  <a:pt x="374" y="1348"/>
                </a:cubicBezTo>
                <a:cubicBezTo>
                  <a:pt x="605" y="1591"/>
                  <a:pt x="340" y="1806"/>
                  <a:pt x="332" y="2023"/>
                </a:cubicBezTo>
                <a:cubicBezTo>
                  <a:pt x="325" y="2199"/>
                  <a:pt x="588" y="2466"/>
                  <a:pt x="225" y="2584"/>
                </a:cubicBezTo>
                <a:cubicBezTo>
                  <a:pt x="0" y="2656"/>
                  <a:pt x="40" y="3123"/>
                  <a:pt x="290" y="3258"/>
                </a:cubicBezTo>
                <a:lnTo>
                  <a:pt x="354" y="3483"/>
                </a:lnTo>
                <a:lnTo>
                  <a:pt x="417" y="3707"/>
                </a:lnTo>
                <a:lnTo>
                  <a:pt x="439" y="3774"/>
                </a:ln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675063" y="1717675"/>
            <a:ext cx="1587" cy="1730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87400" y="4381500"/>
            <a:ext cx="8996363" cy="153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823075" y="4067175"/>
            <a:ext cx="2334591" cy="260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Perrin et al. 2006; </a:t>
            </a:r>
            <a:r>
              <a:rPr lang="en-GB" sz="1100" dirty="0" err="1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Lacour</a:t>
            </a:r>
            <a:r>
              <a:rPr lang="en-GB" sz="110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 et al. 2006</a:t>
            </a: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0" y="922317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628650" y="493689"/>
            <a:ext cx="88773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FFFF"/>
                </a:solidFill>
                <a:latin typeface="Bitstream Vera Sans" pitchFamily="32" charset="0"/>
                <a:ea typeface="東風ゴシック" charset="0"/>
                <a:cs typeface="東風ゴシック" charset="0"/>
              </a:rPr>
              <a:t>FIRST (Fibered Imager </a:t>
            </a:r>
            <a:r>
              <a:rPr lang="en-GB" sz="2400" dirty="0" err="1">
                <a:solidFill>
                  <a:srgbClr val="FFFFFF"/>
                </a:solidFill>
                <a:latin typeface="Bitstream Vera Sans" pitchFamily="32" charset="0"/>
                <a:ea typeface="東風ゴシック" charset="0"/>
                <a:cs typeface="東風ゴシック" charset="0"/>
              </a:rPr>
              <a:t>foR</a:t>
            </a:r>
            <a:r>
              <a:rPr lang="en-GB" sz="2400" dirty="0">
                <a:solidFill>
                  <a:srgbClr val="FFFFFF"/>
                </a:solidFill>
                <a:latin typeface="Bitstream Vera Sans" pitchFamily="32" charset="0"/>
                <a:ea typeface="東風ゴシック" charset="0"/>
                <a:cs typeface="東風ゴシック" charset="0"/>
              </a:rPr>
              <a:t> Single Telescope)</a:t>
            </a:r>
            <a:r>
              <a:rPr lang="ar-SA" sz="2400" dirty="0">
                <a:solidFill>
                  <a:srgbClr val="FFFFFF"/>
                </a:solidFill>
                <a:latin typeface="Bitstream Vera Sans" pitchFamily="32" charset="0"/>
                <a:cs typeface="Arial" charset="0"/>
              </a:rPr>
              <a:t>‏</a:t>
            </a:r>
            <a:endParaRPr lang="en-GB" sz="2400" dirty="0">
              <a:solidFill>
                <a:srgbClr val="FFFFFF"/>
              </a:solidFill>
              <a:latin typeface="Bitstream Vera Sans" pitchFamily="32" charset="0"/>
              <a:ea typeface="東風ゴシック" charset="0"/>
              <a:cs typeface="東風ゴシック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dirty="0">
              <a:solidFill>
                <a:srgbClr val="FFFFFF"/>
              </a:solidFill>
              <a:latin typeface="Bitstream Vera Sans" pitchFamily="32" charset="0"/>
              <a:ea typeface="東風ゴシック" charset="0"/>
              <a:cs typeface="東風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03300"/>
            <a:ext cx="9929813" cy="501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12975" y="6269038"/>
            <a:ext cx="583247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24088" y="0"/>
            <a:ext cx="3512798" cy="46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rPr>
              <a:t>Simulation (8m telescope)</a:t>
            </a:r>
            <a:endParaRPr lang="en-US" sz="2400" dirty="0"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  <a:cs typeface="東風ゴシック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846513" y="4257675"/>
            <a:ext cx="2439987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01938" y="5681663"/>
            <a:ext cx="2638425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6840512" y="6012085"/>
            <a:ext cx="4606925" cy="1547590"/>
            <a:chOff x="4277842" y="6280167"/>
            <a:chExt cx="4606925" cy="154759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4277842" y="6900657"/>
              <a:ext cx="3622675" cy="927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8m telescope</a:t>
              </a:r>
              <a:endParaRPr lang="en-US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  <a:p>
              <a:pPr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λ = 550 nm, </a:t>
              </a:r>
              <a:r>
                <a:rPr lang="en-US" dirty="0" err="1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Δλ</a:t>
              </a:r>
              <a:r>
                <a:rPr lang="en-US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= 90 nm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Star </a:t>
              </a:r>
              <a:r>
                <a:rPr lang="en-US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magnitude = 5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277842" y="6280167"/>
              <a:ext cx="4606925" cy="9779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Seeing</a:t>
              </a:r>
              <a:r>
                <a:rPr lang="en-US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: r</a:t>
              </a:r>
              <a:r>
                <a:rPr lang="en-US" baseline="-33000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0</a:t>
              </a:r>
              <a:r>
                <a:rPr lang="en-US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= 8cm @ 550nm, t</a:t>
              </a:r>
              <a:r>
                <a:rPr lang="en-US" baseline="-33000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o</a:t>
              </a:r>
              <a:r>
                <a:rPr lang="en-US" dirty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= </a:t>
              </a:r>
              <a:r>
                <a:rPr lang="en-US" dirty="0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8 </a:t>
              </a:r>
              <a:r>
                <a:rPr lang="en-US" dirty="0" err="1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msec</a:t>
              </a:r>
              <a:endParaRPr lang="en-US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  <a:p>
              <a:pPr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 Integration time per frame: 1 </a:t>
              </a:r>
              <a:r>
                <a:rPr lang="en-US" dirty="0" err="1" smtClean="0">
                  <a:solidFill>
                    <a:srgbClr val="FFFFFF"/>
                  </a:solidFill>
                  <a:latin typeface="ＭＳ Ｐゴシック" pitchFamily="50" charset="-128"/>
                  <a:ea typeface="ＭＳ Ｐゴシック" pitchFamily="50" charset="-128"/>
                  <a:cs typeface="東風ゴシック" charset="0"/>
                </a:rPr>
                <a:t>msec</a:t>
              </a:r>
              <a:endParaRPr lang="en-US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  <a:cs typeface="東風ゴシック" charset="0"/>
              </a:endParaRPr>
            </a:p>
          </p:txBody>
        </p:sp>
      </p:grp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9278938" y="2133600"/>
            <a:ext cx="1587" cy="2486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600450" y="5051425"/>
            <a:ext cx="143192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10</a:t>
            </a:r>
            <a:r>
              <a:rPr lang="en-US" sz="3600" baseline="3300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4.8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19063" y="4818063"/>
            <a:ext cx="2778125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Dynamic range</a:t>
            </a:r>
            <a:endParaRPr lang="en-US" sz="2000" dirty="0">
              <a:solidFill>
                <a:srgbClr val="000000"/>
              </a:solidFill>
              <a:ea typeface="東風ゴシック" charset="0"/>
              <a:cs typeface="東風ゴシック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10</a:t>
            </a:r>
            <a:r>
              <a:rPr lang="en-US" sz="3600" baseline="33000" dirty="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4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662988" y="5051425"/>
            <a:ext cx="10112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10</a:t>
            </a:r>
            <a:r>
              <a:rPr lang="en-US" sz="3600" baseline="3300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6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119813" y="5051425"/>
            <a:ext cx="1193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10</a:t>
            </a:r>
            <a:r>
              <a:rPr lang="en-US" sz="3600" baseline="33000">
                <a:solidFill>
                  <a:srgbClr val="FF0000"/>
                </a:solidFill>
                <a:ea typeface="東風ゴシック" charset="0"/>
                <a:cs typeface="東風ゴシック" charset="0"/>
              </a:rPr>
              <a:t>5.5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776913" y="549275"/>
            <a:ext cx="16875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13 min</a:t>
            </a:r>
            <a:endParaRPr lang="en-US" dirty="0">
              <a:solidFill>
                <a:srgbClr val="FFFFFF"/>
              </a:solidFill>
              <a:latin typeface="VL Pゴシック" charset="0"/>
              <a:ea typeface="VL Pゴシック" charset="0"/>
              <a:cs typeface="VL Pゴシック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302625" y="549275"/>
            <a:ext cx="16875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2.2 hour</a:t>
            </a:r>
            <a:endParaRPr lang="en-US" dirty="0">
              <a:solidFill>
                <a:srgbClr val="FFFFFF"/>
              </a:solidFill>
              <a:latin typeface="VL Pゴシック" charset="0"/>
              <a:ea typeface="VL Pゴシック" charset="0"/>
              <a:cs typeface="VL Pゴシック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85775" y="5649913"/>
            <a:ext cx="2101850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977900" y="5659438"/>
            <a:ext cx="1428750" cy="333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0.5 </a:t>
            </a:r>
            <a:r>
              <a:rPr lang="en-US" sz="1600" dirty="0">
                <a:solidFill>
                  <a:srgbClr val="000000"/>
                </a:solidFill>
                <a:ea typeface="東風ゴシック" charset="0"/>
                <a:cs typeface="東風ゴシック" charset="0"/>
              </a:rPr>
              <a:t>arcsec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79513" y="549275"/>
            <a:ext cx="11493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0.2 sec</a:t>
            </a:r>
            <a:endParaRPr lang="en-US" dirty="0">
              <a:solidFill>
                <a:srgbClr val="FFFFFF"/>
              </a:solidFill>
              <a:latin typeface="VL Pゴシック" charset="0"/>
              <a:ea typeface="VL Pゴシック" charset="0"/>
              <a:cs typeface="VL Pゴシック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0" y="395461"/>
            <a:ext cx="1223888" cy="602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Integ. Time</a:t>
            </a:r>
            <a:endParaRPr lang="en-US" dirty="0">
              <a:solidFill>
                <a:srgbClr val="FFFFFF"/>
              </a:solidFill>
              <a:latin typeface="VL Pゴシック" charset="0"/>
              <a:ea typeface="VL Pゴシック" charset="0"/>
              <a:cs typeface="VL Pゴシック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698874" y="549275"/>
            <a:ext cx="1269429" cy="4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13</a:t>
            </a:r>
            <a:r>
              <a:rPr lang="ja-JP" altLang="en-US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VL Pゴシック" charset="0"/>
                <a:ea typeface="VL Pゴシック" charset="0"/>
                <a:cs typeface="VL Pゴシック" charset="0"/>
              </a:rPr>
              <a:t>sec</a:t>
            </a:r>
            <a:endParaRPr lang="en-US" dirty="0">
              <a:solidFill>
                <a:srgbClr val="FFFFFF"/>
              </a:solidFill>
              <a:latin typeface="VL Pゴシック" charset="0"/>
              <a:ea typeface="VL Pゴシック" charset="0"/>
              <a:cs typeface="VL Pゴシック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365321" y="5580037"/>
            <a:ext cx="7715304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noProof="1" smtClean="0">
                <a:ln w="50800"/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VL Pゴシック" charset="0"/>
              </a:rPr>
              <a:t>Dynamic range = Photon noise limit</a:t>
            </a:r>
            <a:endParaRPr lang="en-US" sz="2800" b="1" noProof="1">
              <a:ln w="50800"/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  <a:cs typeface="VL Pゴシック" charset="0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0" y="467469"/>
            <a:ext cx="100806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215776" y="6136208"/>
            <a:ext cx="669674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ja-JP" altLang="en-US" sz="2400" noProof="1" smtClean="0"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n-US" altLang="ja-JP" sz="2400" b="1" noProof="1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Hot-Jupiters </a:t>
            </a:r>
            <a:r>
              <a:rPr lang="en-US" altLang="ja-JP" sz="2400" noProof="1" smtClean="0">
                <a:latin typeface="ＭＳ Ｐゴシック" pitchFamily="50" charset="-128"/>
                <a:ea typeface="ＭＳ Ｐゴシック" pitchFamily="50" charset="-128"/>
              </a:rPr>
              <a:t>can be directly detected from the ground!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ja-JP" altLang="en-US" noProof="1" smtClean="0"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n-US" altLang="ja-JP" noProof="1" smtClean="0">
                <a:latin typeface="ＭＳ Ｐゴシック" pitchFamily="50" charset="-128"/>
                <a:ea typeface="ＭＳ Ｐゴシック" pitchFamily="50" charset="-128"/>
              </a:rPr>
              <a:t>Only this technique can achieve extremely high-contrast imaging in the visible wavelengths </a:t>
            </a:r>
            <a:endParaRPr lang="en-US" altLang="ja-JP" noProof="1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東風ゴシック"/>
        <a:cs typeface="東風ゴシック"/>
      </a:majorFont>
      <a:minorFont>
        <a:latin typeface="Arial"/>
        <a:ea typeface="東風ゴシック"/>
        <a:cs typeface="東風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5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5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1041</Words>
  <Application>Microsoft Office PowerPoint</Application>
  <PresentationFormat>ユーザー設定</PresentationFormat>
  <Paragraphs>206</Paragraphs>
  <Slides>19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tkotani</dc:creator>
  <cp:lastModifiedBy>tkotani</cp:lastModifiedBy>
  <cp:revision>146</cp:revision>
  <dcterms:modified xsi:type="dcterms:W3CDTF">2010-09-09T04:39:31Z</dcterms:modified>
</cp:coreProperties>
</file>