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9" r:id="rId2"/>
    <p:sldId id="397" r:id="rId3"/>
    <p:sldId id="398" r:id="rId4"/>
    <p:sldId id="399" r:id="rId5"/>
    <p:sldId id="401" r:id="rId6"/>
    <p:sldId id="402" r:id="rId7"/>
    <p:sldId id="385" r:id="rId8"/>
    <p:sldId id="391" r:id="rId9"/>
    <p:sldId id="392" r:id="rId10"/>
    <p:sldId id="308" r:id="rId11"/>
    <p:sldId id="404" r:id="rId12"/>
    <p:sldId id="406" r:id="rId13"/>
    <p:sldId id="405" r:id="rId14"/>
    <p:sldId id="403" r:id="rId15"/>
    <p:sldId id="383" r:id="rId16"/>
    <p:sldId id="380" r:id="rId17"/>
    <p:sldId id="355" r:id="rId18"/>
    <p:sldId id="363" r:id="rId19"/>
    <p:sldId id="394" r:id="rId20"/>
    <p:sldId id="393" r:id="rId21"/>
    <p:sldId id="396" r:id="rId22"/>
    <p:sldId id="332" r:id="rId23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A6DDF8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0" autoAdjust="0"/>
    <p:restoredTop sz="94660"/>
  </p:normalViewPr>
  <p:slideViewPr>
    <p:cSldViewPr>
      <p:cViewPr>
        <p:scale>
          <a:sx n="75" d="100"/>
          <a:sy n="75" d="100"/>
        </p:scale>
        <p:origin x="-58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ja-JP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2" tIns="49516" rIns="99032" bIns="49516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405935A-DBF5-4C97-9896-A31AC298843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altLang="ja-JP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altLang="ja-JP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5150BF2D-9F1E-4EBF-95AD-F69B99C0330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46FCB-479F-4EF5-81F1-E3FA068059C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673D4-2278-4C27-8365-4EACB224643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DBAD9-2A91-477C-B54D-61F52613159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0C6A3A-5EC7-474C-A517-C5CCA4DE201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8C37-5EB4-4C05-8E9D-188648F0180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FCF43-69A9-4D72-8B26-022C1E79A7A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FF354-9859-4E79-8DBA-6ECB5252D14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A9738-996A-447D-89F4-7ECA7FC0606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8812A-9681-4294-80D6-3DDFB228DCB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4CEBC-634B-495D-929E-ADFBC03E2C2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1D70-B94E-4512-972B-5A156EAC5D6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18AC-4BA2-46A1-BC42-93FC7B1CA43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1848FD-87B3-42D6-A74E-7AFB4BA220D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305800" cy="1752600"/>
          </a:xfrm>
        </p:spPr>
        <p:txBody>
          <a:bodyPr/>
          <a:lstStyle/>
          <a:p>
            <a:r>
              <a:rPr lang="ja-JP" altLang="en-US" sz="3200" i="1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すばる</a:t>
            </a:r>
            <a:r>
              <a:rPr lang="ja-JP" altLang="en-US" sz="3200" i="1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次</a:t>
            </a:r>
            <a:r>
              <a:rPr lang="ja-JP" altLang="en-US" sz="3200" i="1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世代補償光学系に期待する</a:t>
            </a:r>
            <a:r>
              <a:rPr lang="ja-JP" altLang="en-US" sz="3200" i="1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こと</a:t>
            </a:r>
            <a: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What we demand for the next generation Subaru AO</a:t>
            </a:r>
            <a:b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- Kick off -</a:t>
            </a:r>
            <a:r>
              <a:rPr lang="en-US" altLang="ja-JP" sz="3200" i="1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3200" i="1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3600" i="1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3600" i="1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1. </a:t>
            </a:r>
            <a: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Current</a:t>
            </a:r>
            <a:r>
              <a:rPr lang="ja-JP" altLang="en-US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＋</a:t>
            </a:r>
            <a: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2. </a:t>
            </a:r>
            <a:r>
              <a:rPr lang="en-US" altLang="ja-JP" sz="3200" dirty="0" smtClean="0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</a:rPr>
              <a:t>Next-generation</a:t>
            </a:r>
            <a:endParaRPr lang="ja-JP" altLang="en-US" sz="3200" dirty="0">
              <a:solidFill>
                <a:schemeClr val="accent2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724400"/>
            <a:ext cx="8001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Masayuki Akiyama </a:t>
            </a:r>
          </a:p>
          <a:p>
            <a:pPr>
              <a:lnSpc>
                <a:spcPct val="80000"/>
              </a:lnSpc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(Astronomical Institute, Tohoku Univ.)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80000"/>
              </a:lnSpc>
            </a:pPr>
            <a:endParaRPr lang="ja-JP" altLang="en-US" sz="2800" i="1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2010/09/10</a:t>
            </a:r>
            <a:endParaRPr lang="en-US" altLang="ja-JP" sz="2800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altLang="ja-JP" sz="2800" u="sng" dirty="0" smtClean="0">
                <a:latin typeface="メイリオ" pitchFamily="50" charset="-128"/>
                <a:ea typeface="メイリオ" pitchFamily="50" charset="-128"/>
              </a:rPr>
              <a:t>Directions, which do you want ?</a:t>
            </a:r>
            <a:endParaRPr lang="ja-JP" altLang="en-US" sz="2800" u="sng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0" y="534680"/>
            <a:ext cx="914400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Ultra-deep observation of individual target / </a:t>
            </a: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個別</a:t>
            </a: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天体の深観測：</a:t>
            </a:r>
            <a:endParaRPr lang="en-US" altLang="ja-JP" sz="2000" u="sng" dirty="0" smtClean="0"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Spectroscopy of very high-redshift galaxies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: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Lya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emitter @ z=7</a:t>
            </a:r>
          </a:p>
          <a:p>
            <a:pPr marL="800100" lvl="1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High-SN, R~10,000 spectroscopy of QSOs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：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GP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trough of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z=6-7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QSOs</a:t>
            </a: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Require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 higher SR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=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Extending shorter wavelength range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With high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sky coverage (targets are very rare)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Deep observation of multiple targets / </a:t>
            </a: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多天体</a:t>
            </a: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の深観測：</a:t>
            </a:r>
            <a:endParaRPr lang="en-US" altLang="ja-JP" sz="2000" u="sng" dirty="0" smtClean="0"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NIR spec. of red gals at intermediate z: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Galaxies, AGNs @ z=1-3</a:t>
            </a: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Moderate SR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Wide </a:t>
            </a:r>
            <a:r>
              <a:rPr lang="en-US" altLang="ja-JP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multi-object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Very-high spatial resolution of individual / </a:t>
            </a: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個別天体高空間</a:t>
            </a: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分解能観測：</a:t>
            </a:r>
            <a:endParaRPr lang="en-US" altLang="ja-JP" sz="2000" u="sng" dirty="0" smtClean="0"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High resolution observation of nearby galaxies: AGNs,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stellar pops galaxies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OPTICAL </a:t>
            </a:r>
            <a:r>
              <a:rPr lang="en-US" altLang="ja-JP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w.length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 range 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JWST will not reach,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Higher spatial resolution than HST in optical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914400" y="1753880"/>
            <a:ext cx="8077200" cy="1219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914400" y="3887480"/>
            <a:ext cx="8077200" cy="762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914400" y="5562600"/>
            <a:ext cx="8077200" cy="1143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7010400" y="1828800"/>
            <a:ext cx="20573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Direction 1</a:t>
            </a:r>
            <a:endParaRPr lang="en-US" altLang="ja-JP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~ Keck-NGAO</a:t>
            </a:r>
            <a:endParaRPr lang="en-US" altLang="ja-JP" sz="16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~ Gemini-GEMS</a:t>
            </a:r>
          </a:p>
        </p:txBody>
      </p:sp>
      <p:sp>
        <p:nvSpPr>
          <p:cNvPr id="8" name="Text Box 176"/>
          <p:cNvSpPr txBox="1">
            <a:spLocks noChangeArrowheads="1"/>
          </p:cNvSpPr>
          <p:nvPr/>
        </p:nvSpPr>
        <p:spPr bwMode="auto">
          <a:xfrm>
            <a:off x="7086600" y="3887480"/>
            <a:ext cx="198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Direction 2</a:t>
            </a:r>
            <a:endParaRPr lang="en-US" altLang="ja-JP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Gemini-GEMS </a:t>
            </a:r>
          </a:p>
        </p:txBody>
      </p:sp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7086600" y="5597604"/>
            <a:ext cx="220980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Direction 3</a:t>
            </a:r>
            <a:endParaRPr lang="en-US" altLang="ja-JP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Subaru-</a:t>
            </a:r>
            <a:r>
              <a:rPr lang="en-US" altLang="ja-JP" sz="1600" dirty="0" err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SCExAO</a:t>
            </a:r>
            <a:r>
              <a:rPr lang="ja-JP" altLang="en-US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？</a:t>
            </a:r>
            <a:endParaRPr lang="en-US" altLang="ja-JP" sz="16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Gemini-GPI ?</a:t>
            </a:r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7010400" y="4419600"/>
            <a:ext cx="1752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76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With MCAO(Gemini GEMS)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2’ </a:t>
            </a:r>
            <a:r>
              <a:rPr lang="en-US" altLang="ja-JP" sz="2000" dirty="0" err="1" smtClean="0"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 covered with 3 TT guide stars brighter than R=18.5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000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10% sky coverage at galactic pole with SR 0.6 in K-band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000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3 R&lt;18.5 stars within 60” = 15% @SXDS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000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Degraded operation mode with 1 or 2 </a:t>
            </a:r>
            <a:r>
              <a:rPr lang="en-US" altLang="ja-JP" sz="2000" dirty="0" err="1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TTgs</a:t>
            </a:r>
            <a:endParaRPr lang="en-US" altLang="ja-JP" sz="2000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Sky coverage 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limitation with next-gen.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Direction 1, not 2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：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Gemini GEMS</a:t>
            </a:r>
            <a:endParaRPr lang="en-US" altLang="ja-JP" sz="32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7411" name="Picture 3" descr="Gemini_MCA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838200"/>
            <a:ext cx="7623634" cy="5164528"/>
          </a:xfrm>
          <a:noFill/>
          <a:ln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GEMS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is wide-field MCAO, but the expected performance is more closer to Keck NGAO (Direction 1), i.e. small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.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5937"/>
            <a:ext cx="9448800" cy="65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-457200" y="914400"/>
            <a:ext cx="97536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altLang="ja-JP" sz="2000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With </a:t>
            </a:r>
            <a:r>
              <a:rPr lang="en-US" altLang="ja-JP" sz="2000" dirty="0" err="1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tomographic</a:t>
            </a:r>
            <a:r>
              <a:rPr lang="en-US" altLang="ja-JP" sz="2000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-AO (Keck NGAO</a:t>
            </a:r>
            <a:r>
              <a:rPr lang="en-US" altLang="ja-JP" sz="2000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)</a:t>
            </a:r>
          </a:p>
          <a:p>
            <a:pPr marL="914400" lvl="1" indent="-457200" algn="ctr">
              <a:spcBef>
                <a:spcPct val="50000"/>
              </a:spcBef>
            </a:pPr>
            <a:r>
              <a:rPr lang="en-US" altLang="ja-JP" sz="2000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Requirements similar to Gemini GEMS?</a:t>
            </a:r>
          </a:p>
          <a:p>
            <a:pPr marL="914400" lvl="1" indent="-457200" algn="ctr">
              <a:spcBef>
                <a:spcPct val="50000"/>
              </a:spcBef>
            </a:pPr>
            <a:endParaRPr lang="en-US" altLang="ja-JP" sz="2000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Sky coverage 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limitation with next-gen.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What SR do we want ?</a:t>
            </a:r>
            <a:endParaRPr lang="ja-JP" altLang="en-US" sz="32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99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Fraction of light within a slit varies with slit width. Different lines represent different SR ratio (shown with small numbers)</a:t>
            </a:r>
            <a:endParaRPr lang="ja-JP" altLang="en-US" sz="20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7" name="図 6" descr="encir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5486400" cy="4500664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 bwMode="auto">
          <a:xfrm rot="5400000" flipH="1" flipV="1">
            <a:off x="2819400" y="3276600"/>
            <a:ext cx="2743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3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5181601" y="6172200"/>
            <a:ext cx="2285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0.06” @ 8m K-band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33801" y="4690647"/>
            <a:ext cx="19049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0.24” slit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1/11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=1.3mag deeper</a:t>
            </a:r>
            <a:endParaRPr lang="ja-JP" altLang="en-US" sz="14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 bwMode="auto">
          <a:xfrm rot="5400000" flipH="1" flipV="1">
            <a:off x="1447800" y="3276600"/>
            <a:ext cx="2743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3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2057401" y="4690646"/>
            <a:ext cx="17525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0.12” slit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1/44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=2.1mag deeper</a:t>
            </a:r>
            <a:endParaRPr lang="ja-JP" altLang="en-US" sz="14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 rot="5400000" flipH="1" flipV="1">
            <a:off x="5105400" y="3276600"/>
            <a:ext cx="2743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3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6172200" y="4724400"/>
            <a:ext cx="1295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0.80” slit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6553200" y="3429000"/>
            <a:ext cx="1752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Seeing-limited</a:t>
            </a:r>
            <a:endParaRPr lang="ja-JP" altLang="en-US" sz="1400" dirty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What SR do we want ?</a:t>
            </a:r>
            <a:endParaRPr lang="ja-JP" altLang="en-US" sz="32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52400" y="1047690"/>
            <a:ext cx="899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If background limited and point source, then,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3 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mag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 deeper than current seeing limited observation with SR=0.7-0.8</a:t>
            </a:r>
            <a:endParaRPr lang="ja-JP" altLang="en-US" sz="20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7" name="図 6" descr="encir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5486400" cy="4500664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 bwMode="auto">
          <a:xfrm rot="5400000" flipH="1" flipV="1">
            <a:off x="2819400" y="3276600"/>
            <a:ext cx="2743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3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5181601" y="6172200"/>
            <a:ext cx="2285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0.06” @ 8m K-band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33801" y="4690647"/>
            <a:ext cx="27431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0.24” slit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1/11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=1.3mag deeper</a:t>
            </a:r>
            <a:endParaRPr lang="ja-JP" altLang="en-US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6553200" y="3276600"/>
            <a:ext cx="1219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~30-40%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 bwMode="auto">
          <a:xfrm rot="5400000" flipH="1" flipV="1">
            <a:off x="1447800" y="3276600"/>
            <a:ext cx="2743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3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1828801" y="4690646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0.12” slit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1/44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=2.1mag deeper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 rot="5400000" flipH="1" flipV="1">
            <a:off x="5105400" y="3276600"/>
            <a:ext cx="27432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3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6172200" y="4724400"/>
            <a:ext cx="1295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0.80” slit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5" name="右矢印 24"/>
          <p:cNvSpPr/>
          <p:nvPr/>
        </p:nvSpPr>
        <p:spPr bwMode="auto">
          <a:xfrm rot="10800000">
            <a:off x="4267200" y="3048000"/>
            <a:ext cx="1905000" cy="838200"/>
          </a:xfrm>
          <a:prstGeom prst="rightArrow">
            <a:avLst/>
          </a:prstGeom>
          <a:solidFill>
            <a:srgbClr val="FF0000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右矢印 25"/>
          <p:cNvSpPr/>
          <p:nvPr/>
        </p:nvSpPr>
        <p:spPr bwMode="auto">
          <a:xfrm rot="16200000">
            <a:off x="2933700" y="2476500"/>
            <a:ext cx="914400" cy="838200"/>
          </a:xfrm>
          <a:prstGeom prst="rightArrow">
            <a:avLst/>
          </a:prstGeom>
          <a:solidFill>
            <a:srgbClr val="0070C0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2819400" y="2173069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60-80% encircled</a:t>
            </a:r>
          </a:p>
          <a:p>
            <a:r>
              <a:rPr lang="en-US" altLang="ja-JP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0.8 </a:t>
            </a:r>
            <a:r>
              <a:rPr lang="en-US" altLang="ja-JP" dirty="0" err="1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mag</a:t>
            </a:r>
            <a:r>
              <a:rPr lang="en-US" altLang="ja-JP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 deeper</a:t>
            </a:r>
            <a:endParaRPr lang="ja-JP" altLang="en-US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右矢印 27"/>
          <p:cNvSpPr/>
          <p:nvPr/>
        </p:nvSpPr>
        <p:spPr bwMode="auto">
          <a:xfrm rot="10800000">
            <a:off x="3124201" y="3048000"/>
            <a:ext cx="914400" cy="838200"/>
          </a:xfrm>
          <a:prstGeom prst="rightArrow">
            <a:avLst/>
          </a:prstGeom>
          <a:solidFill>
            <a:srgbClr val="FF0000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テキスト ボックス 9"/>
          <p:cNvSpPr txBox="1">
            <a:spLocks noChangeArrowheads="1"/>
          </p:cNvSpPr>
          <p:nvPr/>
        </p:nvSpPr>
        <p:spPr bwMode="auto">
          <a:xfrm>
            <a:off x="4800600" y="3319046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SR~0.2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9"/>
          <p:cNvSpPr txBox="1">
            <a:spLocks noChangeArrowheads="1"/>
          </p:cNvSpPr>
          <p:nvPr/>
        </p:nvSpPr>
        <p:spPr bwMode="auto">
          <a:xfrm>
            <a:off x="3276600" y="3319046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~0.4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2" name="テキスト ボックス 9"/>
          <p:cNvSpPr txBox="1">
            <a:spLocks noChangeArrowheads="1"/>
          </p:cNvSpPr>
          <p:nvPr/>
        </p:nvSpPr>
        <p:spPr bwMode="auto">
          <a:xfrm>
            <a:off x="3048000" y="2861846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~0.7</a:t>
            </a:r>
            <a:endParaRPr lang="ja-JP" altLang="en-US" sz="1600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BUT, the gain with higher SR is small for spec. of entire gals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(extended obj.)</a:t>
            </a:r>
            <a:endParaRPr lang="ja-JP" altLang="en-US" sz="32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770620" y="2362200"/>
            <a:ext cx="42672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Narrower slits can be used for point sources with higher SR, BUT,,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,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Galaxies at the intermediate redshifts (or at even higher redshifts) are significantly extended than diffraction limit, the gain with high SR will be smaller.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Of course, you can do spatially-resolved studies with high SR…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76200" y="1916668"/>
            <a:ext cx="5608820" cy="4636532"/>
            <a:chOff x="258580" y="1371600"/>
            <a:chExt cx="5608820" cy="4636532"/>
          </a:xfrm>
        </p:grpSpPr>
        <p:pic>
          <p:nvPicPr>
            <p:cNvPr id="162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580" y="1371600"/>
              <a:ext cx="4465820" cy="40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直線矢印コネクタ 12"/>
            <p:cNvCxnSpPr/>
            <p:nvPr/>
          </p:nvCxnSpPr>
          <p:spPr bwMode="auto">
            <a:xfrm rot="5400000">
              <a:off x="2019300" y="2324100"/>
              <a:ext cx="60960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 Box 176"/>
            <p:cNvSpPr txBox="1">
              <a:spLocks noChangeArrowheads="1"/>
            </p:cNvSpPr>
            <p:nvPr/>
          </p:nvSpPr>
          <p:spPr bwMode="auto">
            <a:xfrm>
              <a:off x="1752600" y="1992868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0.22”  [OIII] in K</a:t>
              </a:r>
              <a:endParaRPr lang="en-US" altLang="ja-JP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 bwMode="auto">
            <a:xfrm rot="5400000">
              <a:off x="2781300" y="2769632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 Box 176"/>
            <p:cNvSpPr txBox="1">
              <a:spLocks noChangeArrowheads="1"/>
            </p:cNvSpPr>
            <p:nvPr/>
          </p:nvSpPr>
          <p:spPr bwMode="auto">
            <a:xfrm>
              <a:off x="2895600" y="2362200"/>
              <a:ext cx="2438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0.19”  [OII] in H</a:t>
              </a:r>
              <a:endParaRPr lang="en-US" altLang="ja-JP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 bwMode="auto">
            <a:xfrm rot="5400000">
              <a:off x="3543300" y="3162300"/>
              <a:ext cx="4572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 Box 176"/>
            <p:cNvSpPr txBox="1">
              <a:spLocks noChangeArrowheads="1"/>
            </p:cNvSpPr>
            <p:nvPr/>
          </p:nvSpPr>
          <p:spPr bwMode="auto">
            <a:xfrm>
              <a:off x="3581400" y="2831068"/>
              <a:ext cx="228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solidFill>
                    <a:srgbClr val="002060"/>
                  </a:solidFill>
                  <a:latin typeface="メイリオ" pitchFamily="50" charset="-128"/>
                  <a:ea typeface="メイリオ" pitchFamily="50" charset="-128"/>
                </a:rPr>
                <a:t>0.17” [OII] in K</a:t>
              </a:r>
              <a:endParaRPr lang="en-US" altLang="ja-JP" dirty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143000" y="5638800"/>
              <a:ext cx="381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err="1" smtClean="0"/>
                <a:t>Bouwens</a:t>
              </a:r>
              <a:r>
                <a:rPr lang="en-US" altLang="ja-JP" dirty="0" smtClean="0"/>
                <a:t> et al. 2004, </a:t>
              </a:r>
              <a:r>
                <a:rPr lang="en-US" altLang="ja-JP" dirty="0" err="1" smtClean="0"/>
                <a:t>ApJ</a:t>
              </a:r>
              <a:r>
                <a:rPr lang="en-US" altLang="ja-JP" dirty="0" smtClean="0"/>
                <a:t>, 611, L1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sta08_fi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" y="76200"/>
            <a:ext cx="4732959" cy="7086600"/>
          </a:xfr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Spatially-resolved obs. of distant gals</a:t>
            </a:r>
            <a:endParaRPr lang="ja-JP" altLang="en-US" sz="32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105400" y="914400"/>
            <a:ext cx="38100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Z=3 galaxy is observed with effectively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>100pc (20-40mas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) resolution thanks to gravitational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lensing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effect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>(</a:t>
            </a:r>
            <a:r>
              <a:rPr kumimoji="0" lang="en-US" altLang="ja-JP" dirty="0">
                <a:latin typeface="メイリオ" pitchFamily="50" charset="-128"/>
                <a:ea typeface="メイリオ" pitchFamily="50" charset="-128"/>
              </a:rPr>
              <a:t>Stark et al. 2008 Nature, 455, 755)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dirty="0" err="1">
                <a:latin typeface="メイリオ" pitchFamily="50" charset="-128"/>
                <a:ea typeface="メイリオ" pitchFamily="50" charset="-128"/>
              </a:rPr>
              <a:t>。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Clear rotation is detected for the first time with this very high spatial resolution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.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Need to resolve 10km/s scale velocity structure, </a:t>
            </a: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R~10,000 is necessary.</a:t>
            </a:r>
            <a:endParaRPr lang="en-US" altLang="ja-JP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Considering </a:t>
            </a: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r</a:t>
            </a: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equired amount of light to achieve high-spatial and high-spectral resolution, this science case is for TMT ???</a:t>
            </a:r>
            <a:endParaRPr lang="en-US" altLang="ja-JP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3200400" y="3657600"/>
            <a:ext cx="457200" cy="137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3200400" y="5029200"/>
            <a:ext cx="457200" cy="1371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Text Box 176"/>
          <p:cNvSpPr txBox="1">
            <a:spLocks noChangeArrowheads="1"/>
          </p:cNvSpPr>
          <p:nvPr/>
        </p:nvSpPr>
        <p:spPr bwMode="auto">
          <a:xfrm>
            <a:off x="4572001" y="4701570"/>
            <a:ext cx="2895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Major velocity structure 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within </a:t>
            </a: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1kpc (~0.1”)</a:t>
            </a:r>
            <a:endParaRPr lang="en-US" altLang="ja-JP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Target SR and required elements</a:t>
            </a:r>
            <a:endParaRPr lang="ja-JP" altLang="en-US" sz="3200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64869" name="Picture 5" descr="C:\Documents and Settings\akiyama\My Documents\Future\TMT\ASJ2009\number_r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705600" cy="5438642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 bwMode="auto">
          <a:xfrm>
            <a:off x="2438400" y="5029200"/>
            <a:ext cx="4648200" cy="45720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6248400" y="33528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AO36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5029200" y="4233446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AO188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3048000" y="51054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AO1000</a:t>
            </a:r>
            <a:endParaRPr lang="ja-JP" altLang="en-US" sz="16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438400" y="3657600"/>
            <a:ext cx="4648200" cy="45720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5105400" y="5117068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Direction</a:t>
            </a:r>
            <a:r>
              <a:rPr lang="ja-JP" altLang="en-US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１</a:t>
            </a: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,3</a:t>
            </a:r>
          </a:p>
        </p:txBody>
      </p:sp>
      <p:sp>
        <p:nvSpPr>
          <p:cNvPr id="14" name="Text Box 176"/>
          <p:cNvSpPr txBox="1">
            <a:spLocks noChangeArrowheads="1"/>
          </p:cNvSpPr>
          <p:nvPr/>
        </p:nvSpPr>
        <p:spPr bwMode="auto">
          <a:xfrm>
            <a:off x="2590800" y="37338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Direction</a:t>
            </a:r>
            <a:r>
              <a:rPr lang="ja-JP" altLang="en-US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２</a:t>
            </a:r>
            <a:endParaRPr lang="en-US" altLang="ja-JP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What kind of inst do we need if dir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２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?</a:t>
            </a:r>
            <a:endParaRPr lang="ja-JP" altLang="en-US" sz="3200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5" name="図 14" descr="Subaru_MO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6563685" cy="4267200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14400" y="7620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Wide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(d=8’)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MOAO multi-object spec (only with long slits=no IFUs), R=3,000 double-beam spectrograph with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zJHK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coverage ?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733800"/>
            <a:ext cx="1374092" cy="210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86400" y="59436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Difficult to realize due to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Rayleigh-scattering ?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What do we demand for “current+” system </a:t>
            </a:r>
            <a:endParaRPr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38200" y="1356241"/>
            <a:ext cx="7620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Sky 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coverage, larger is better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For example, good correction with 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R=18mag TT-guide star with 60” distance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, see later.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NIR TT-guide star (TT-correction with AO-corrected stars) ?</a:t>
            </a:r>
            <a:endParaRPr lang="en-US" altLang="ja-JP" sz="28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Information on PSF at target position.</a:t>
            </a:r>
            <a:r>
              <a:rPr lang="ja-JP" altLang="en-US" sz="2800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</a:rPr>
              <a:t>Possible ? How reliable ?</a:t>
            </a:r>
            <a:endParaRPr lang="en-US" altLang="ja-JP" sz="2800" dirty="0" smtClean="0">
              <a:latin typeface="メイリオ" pitchFamily="50" charset="-128"/>
              <a:ea typeface="メイリオ" pitchFamily="50" charset="-128"/>
            </a:endParaRP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Especially for narrow </a:t>
            </a:r>
            <a:r>
              <a:rPr lang="en-US" altLang="ja-JP" sz="2400" dirty="0" err="1" smtClean="0"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 observations. </a:t>
            </a:r>
            <a:r>
              <a:rPr lang="en-US" altLang="ja-JP" sz="2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Accuracy with FWHM=0.10”+-0.02”, 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see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Summary (in J)</a:t>
            </a:r>
            <a:endParaRPr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28600" y="659279"/>
            <a:ext cx="891540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個別天体の深観測： </a:t>
            </a:r>
            <a:r>
              <a:rPr lang="en-US" altLang="ja-JP" sz="2000" u="sng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HSC</a:t>
            </a:r>
            <a:r>
              <a:rPr lang="ja-JP" altLang="en-US" sz="2000" u="sng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データベースとの親和性は高い</a:t>
            </a:r>
            <a:endParaRPr lang="en-US" altLang="ja-JP" sz="2000" u="sng" dirty="0" smtClean="0">
              <a:solidFill>
                <a:srgbClr val="0070C0"/>
              </a:solidFill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高赤方偏移の銀河の分光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: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Lya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 emitter @ z=7</a:t>
            </a:r>
          </a:p>
          <a:p>
            <a:pPr marL="800100" lvl="1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QSO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の中分散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(R~10,000)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高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SN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分光：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Gun-Peterson trough of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z=6-7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QSOs</a:t>
            </a:r>
          </a:p>
          <a:p>
            <a:pPr marL="1257300" lvl="2" indent="-342900">
              <a:spcBef>
                <a:spcPct val="50000"/>
              </a:spcBef>
            </a:pP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より高い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SR (0.6-0.7 @ K-band = 1,000 elements) 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で、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=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より短い波長 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(~9000A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など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) 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で、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</a:pP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高い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 sky coverage (&gt;50%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：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GS:R=18mag,60”,1GS ) 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で。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多天体の深観測：</a:t>
            </a: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2000" u="sng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MOIRCS</a:t>
            </a:r>
            <a:r>
              <a:rPr lang="ja-JP" altLang="en-US" sz="2000" u="sng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などの蓄積</a:t>
            </a:r>
            <a:endParaRPr lang="en-US" altLang="ja-JP" sz="2000" u="sng" dirty="0" smtClean="0">
              <a:solidFill>
                <a:srgbClr val="0070C0"/>
              </a:solidFill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中赤方偏移の赤い銀河の分光観測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: Galaxies, AGNs @ z=1-3</a:t>
            </a:r>
          </a:p>
          <a:p>
            <a:pPr marL="1257300" lvl="2" indent="-342900">
              <a:spcBef>
                <a:spcPct val="50000"/>
              </a:spcBef>
            </a:pPr>
            <a:r>
              <a:rPr lang="ja-JP" altLang="en-US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そこそこ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の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SR (0.1-0.3 @ K-band ~ 100 elements) 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で、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</a:pP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広い視野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(5-10’ scale)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で多天体同時に。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個別天体の高空間分解能観測</a:t>
            </a:r>
            <a:r>
              <a:rPr lang="ja-JP" altLang="en-US" sz="2000" u="sng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：</a:t>
            </a:r>
            <a:r>
              <a:rPr lang="en-US" altLang="ja-JP" sz="2000" u="sng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2000" u="sng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rPr>
              <a:t>わが道を行く？</a:t>
            </a:r>
            <a:endParaRPr lang="en-US" altLang="ja-JP" sz="2000" u="sng" dirty="0" smtClean="0">
              <a:solidFill>
                <a:srgbClr val="0070C0"/>
              </a:solidFill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銀河中心の高空間分解能観測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: AGN, stellar pops in local galaxies</a:t>
            </a: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JWST 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の届かないより短い波長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(&lt;9000A)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で。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HST</a:t>
            </a:r>
            <a:r>
              <a:rPr lang="ja-JP" altLang="en-US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で分解できなかったものを分解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(SR=0.1@1um)</a:t>
            </a:r>
            <a:r>
              <a:rPr lang="ja-JP" altLang="en-US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。</a:t>
            </a:r>
            <a:endParaRPr lang="en-US" altLang="ja-JP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066800" y="1906280"/>
            <a:ext cx="8077200" cy="1219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066800" y="4039880"/>
            <a:ext cx="8077200" cy="762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1066800" y="5715000"/>
            <a:ext cx="8077200" cy="838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7391401" y="1981200"/>
            <a:ext cx="20573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Direction 1</a:t>
            </a:r>
            <a:endParaRPr lang="en-US" altLang="ja-JP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~ Keck-NGAO</a:t>
            </a:r>
            <a:endParaRPr lang="en-US" altLang="ja-JP" sz="16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~ Gemini-GEMS</a:t>
            </a:r>
          </a:p>
        </p:txBody>
      </p:sp>
      <p:sp>
        <p:nvSpPr>
          <p:cNvPr id="11" name="Text Box 176"/>
          <p:cNvSpPr txBox="1">
            <a:spLocks noChangeArrowheads="1"/>
          </p:cNvSpPr>
          <p:nvPr/>
        </p:nvSpPr>
        <p:spPr bwMode="auto">
          <a:xfrm>
            <a:off x="7391400" y="4191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Direction 2</a:t>
            </a:r>
            <a:endParaRPr lang="en-US" altLang="ja-JP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2" name="Text Box 176"/>
          <p:cNvSpPr txBox="1">
            <a:spLocks noChangeArrowheads="1"/>
          </p:cNvSpPr>
          <p:nvPr/>
        </p:nvSpPr>
        <p:spPr bwMode="auto">
          <a:xfrm>
            <a:off x="7238999" y="5814536"/>
            <a:ext cx="22098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Direction 3</a:t>
            </a:r>
            <a:endParaRPr lang="en-US" altLang="ja-JP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Subaru-</a:t>
            </a:r>
            <a:r>
              <a:rPr lang="en-US" altLang="ja-JP" sz="1600" dirty="0" err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SCExAO</a:t>
            </a:r>
            <a:r>
              <a:rPr lang="ja-JP" altLang="en-US" sz="16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？</a:t>
            </a:r>
            <a:endParaRPr lang="en-US" altLang="ja-JP" sz="16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Future works: until the next WS</a:t>
            </a:r>
            <a:endParaRPr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Directions 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１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,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３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Simulate Keck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NGSAO-like, Gemini GEMS-like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instruments 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  <a:buFont typeface="+mj-lt"/>
              <a:buAutoNum type="arabicPeriod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The expected performance can be confirmed ?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1257300" lvl="2" indent="-342900">
              <a:spcBef>
                <a:spcPct val="50000"/>
              </a:spcBef>
              <a:buFont typeface="+mj-lt"/>
              <a:buAutoNum type="arabicPeriod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How shorter wavelength range can we reach ?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Direction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</a:rPr>
              <a:t>２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Simulate trade-off between SR and size of 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.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Next round, which direction is the most attractive scientifically ?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Which one do you want ?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Do we need next generation general-purpose AO ? Small-scale grade up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(</a:t>
            </a:r>
            <a:r>
              <a:rPr lang="en-US" altLang="ja-JP" dirty="0" err="1" smtClean="0">
                <a:latin typeface="メイリオ" pitchFamily="50" charset="-128"/>
                <a:ea typeface="メイリオ" pitchFamily="50" charset="-128"/>
              </a:rPr>
              <a:t>SCeXAO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,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</a:rPr>
              <a:t>IRWFS etc) or engineering (RAVEN) are not sufficient ?</a:t>
            </a:r>
            <a:endParaRPr lang="en-US" altLang="ja-JP" dirty="0" smtClean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s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610100" cy="4968875"/>
          </a:xfrm>
          <a:prstGeom prst="rect">
            <a:avLst/>
          </a:prstGeom>
          <a:noFill/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9365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</a:rPr>
              <a:t>“Stellar objects” </a:t>
            </a:r>
            <a:r>
              <a:rPr lang="ja-JP" altLang="en-US" sz="2000" dirty="0" smtClean="0">
                <a:latin typeface="Times New Roman" pitchFamily="18" charset="0"/>
              </a:rPr>
              <a:t>： </a:t>
            </a:r>
            <a:r>
              <a:rPr lang="en-US" altLang="ja-JP" sz="2000" dirty="0">
                <a:latin typeface="Times New Roman" pitchFamily="18" charset="0"/>
              </a:rPr>
              <a:t>TMT: 1.0</a:t>
            </a:r>
            <a:r>
              <a:rPr lang="en-US" altLang="ja-JP" sz="2000" dirty="0">
                <a:latin typeface="Arial"/>
              </a:rPr>
              <a:t>”</a:t>
            </a:r>
            <a:r>
              <a:rPr lang="en-US" altLang="ja-JP" sz="2000" dirty="0">
                <a:latin typeface="Times New Roman" pitchFamily="18" charset="0"/>
              </a:rPr>
              <a:t>/sample or 0.05</a:t>
            </a:r>
            <a:r>
              <a:rPr lang="en-US" altLang="ja-JP" sz="2000" dirty="0">
                <a:latin typeface="Arial"/>
              </a:rPr>
              <a:t>”</a:t>
            </a:r>
            <a:r>
              <a:rPr lang="en-US" altLang="ja-JP" sz="2000" dirty="0">
                <a:latin typeface="Times New Roman" pitchFamily="18" charset="0"/>
              </a:rPr>
              <a:t>/sample vs. JWST 0.2</a:t>
            </a:r>
            <a:r>
              <a:rPr lang="en-US" altLang="ja-JP" sz="2000" dirty="0">
                <a:latin typeface="Arial"/>
              </a:rPr>
              <a:t>”</a:t>
            </a:r>
            <a:r>
              <a:rPr lang="en-US" altLang="ja-JP" sz="2000" dirty="0">
                <a:latin typeface="Times New Roman" pitchFamily="18" charset="0"/>
              </a:rPr>
              <a:t>/sample @ K-band</a:t>
            </a:r>
            <a:endParaRPr lang="en-US" altLang="ja-JP" sz="1400" dirty="0">
              <a:latin typeface="Times New Roman" pitchFamily="18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066800" y="2732088"/>
            <a:ext cx="214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</a:rPr>
              <a:t>Imaging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</a:rPr>
              <a:t>SN10/1hour</a:t>
            </a:r>
          </a:p>
        </p:txBody>
      </p:sp>
      <p:pic>
        <p:nvPicPr>
          <p:cNvPr id="113669" name="Picture 5" descr="sn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366838"/>
            <a:ext cx="4244975" cy="4895850"/>
          </a:xfrm>
          <a:prstGeom prst="rect">
            <a:avLst/>
          </a:prstGeom>
          <a:noFill/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257800" y="2719388"/>
            <a:ext cx="3475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</a:rPr>
              <a:t>Spectroscopy R=1000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</a:rPr>
              <a:t>SN10/1hour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 dirty="0" smtClean="0">
                <a:solidFill>
                  <a:schemeClr val="tx2"/>
                </a:solidFill>
              </a:rPr>
              <a:t>Sensitivity : vs. TMT, </a:t>
            </a:r>
            <a:r>
              <a:rPr lang="en-US" altLang="ja-JP" sz="3200" dirty="0">
                <a:solidFill>
                  <a:schemeClr val="tx2"/>
                </a:solidFill>
              </a:rPr>
              <a:t>JWST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779462" y="5410200"/>
            <a:ext cx="1125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9900"/>
                </a:solidFill>
                <a:latin typeface="Times New Roman" pitchFamily="18" charset="0"/>
              </a:rPr>
              <a:t>TMT+AO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5486400" y="5638800"/>
            <a:ext cx="1125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9900"/>
                </a:solidFill>
                <a:latin typeface="Times New Roman" pitchFamily="18" charset="0"/>
              </a:rPr>
              <a:t>TMT+AO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377950" y="46482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  <a:latin typeface="Times New Roman" pitchFamily="18" charset="0"/>
              </a:rPr>
              <a:t>JWST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6026150" y="51816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  <a:latin typeface="Times New Roman" pitchFamily="18" charset="0"/>
              </a:rPr>
              <a:t>JWST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3048000" y="2357735"/>
            <a:ext cx="1295400" cy="3505200"/>
          </a:xfrm>
          <a:prstGeom prst="rect">
            <a:avLst/>
          </a:prstGeom>
          <a:solidFill>
            <a:srgbClr val="FF99CC">
              <a:alpha val="4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7315200" y="2362200"/>
            <a:ext cx="1143000" cy="3505200"/>
          </a:xfrm>
          <a:prstGeom prst="rect">
            <a:avLst/>
          </a:prstGeom>
          <a:solidFill>
            <a:srgbClr val="FF99CC">
              <a:alpha val="4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1447800" y="35052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</a:rPr>
              <a:t>Subaru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5867400" y="40386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</a:rPr>
              <a:t>Subaru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4800600" y="5029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A6DDF8"/>
                </a:solidFill>
                <a:latin typeface="Times New Roman" pitchFamily="18" charset="0"/>
              </a:rPr>
              <a:t>TMT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552450" y="4662487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A6DDF8"/>
                </a:solidFill>
                <a:latin typeface="Times New Roman" pitchFamily="18" charset="0"/>
              </a:rPr>
              <a:t>TMT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4114800" y="6324600"/>
            <a:ext cx="4960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</a:rPr>
              <a:t>In this spectroscopy limit calculation, OH line fluxes are included.</a:t>
            </a:r>
            <a:endParaRPr lang="ja-JP" altLang="en-US" sz="1400" dirty="0">
              <a:latin typeface="Times New Roman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876800" y="4419600"/>
            <a:ext cx="1322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KAB~22</a:t>
            </a:r>
            <a:endParaRPr lang="en-US" altLang="ja-JP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183722" y="5558135"/>
            <a:ext cx="1579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  <a:latin typeface="+mn-lt"/>
              </a:rPr>
              <a:t>KAB~26.5</a:t>
            </a:r>
            <a:endParaRPr lang="en-US" altLang="ja-JP" sz="2400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Sky coverage limitation</a:t>
            </a:r>
            <a:endParaRPr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Yes of course with NGS AO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K-band SR~0.2 with R=13mag @ 30” (blue) ~6%@SXDS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K-band SR~0.1 with R=15mag @ 30” (red)   ~3%@SXDS</a:t>
            </a:r>
          </a:p>
        </p:txBody>
      </p:sp>
      <p:pic>
        <p:nvPicPr>
          <p:cNvPr id="4" name="図 3" descr="AO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4653405" cy="4648200"/>
          </a:xfrm>
          <a:prstGeom prst="rect">
            <a:avLst/>
          </a:prstGeom>
        </p:spPr>
      </p:pic>
      <p:sp>
        <p:nvSpPr>
          <p:cNvPr id="5" name="Text Box 176"/>
          <p:cNvSpPr txBox="1">
            <a:spLocks noChangeArrowheads="1"/>
          </p:cNvSpPr>
          <p:nvPr/>
        </p:nvSpPr>
        <p:spPr bwMode="auto">
          <a:xfrm>
            <a:off x="6477000" y="4085272"/>
            <a:ext cx="20573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SXDS </a:t>
            </a:r>
            <a:r>
              <a:rPr lang="en-US" altLang="ja-JP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~1000 X-ray sources are plotted with small dots</a:t>
            </a:r>
            <a:endParaRPr lang="en-US" altLang="ja-JP" sz="1600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Sky coverage limitation</a:t>
            </a:r>
            <a:endParaRPr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Even with LGS AO (Keck LGS)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K-band SR~0.2 with R=16mag @ 40” (blue) ~16%@SXDS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K-band SR~0.1 with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R=18mag @ 60” (red)   ~58%@SXDS</a:t>
            </a:r>
          </a:p>
        </p:txBody>
      </p:sp>
      <p:pic>
        <p:nvPicPr>
          <p:cNvPr id="6" name="図 5" descr="AO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8685" y="2136507"/>
            <a:ext cx="4732115" cy="4721493"/>
          </a:xfrm>
          <a:prstGeom prst="rect">
            <a:avLst/>
          </a:prstGeom>
        </p:spPr>
      </p:pic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6477000" y="4085272"/>
            <a:ext cx="20573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SXDS </a:t>
            </a:r>
            <a:r>
              <a:rPr lang="en-US" altLang="ja-JP" dirty="0" err="1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~1000 X-ray sources are plotted with small dots</a:t>
            </a:r>
            <a:endParaRPr lang="en-US" altLang="ja-JP" sz="1600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62000" y="838200"/>
            <a:ext cx="7620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Feasible ? With what accuracy ?</a:t>
            </a: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No estimation necessary for point source spectroscopy.</a:t>
            </a: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Required accuracy is not so high for morphological studies of distant galaxies. Best fit morphological parameters do not severely depend on model PSF used.</a:t>
            </a: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ja-JP" dirty="0" smtClean="0">
                <a:solidFill>
                  <a:schemeClr val="accent4"/>
                </a:solidFill>
                <a:latin typeface="メイリオ" pitchFamily="50" charset="-128"/>
                <a:ea typeface="メイリオ" pitchFamily="50" charset="-128"/>
              </a:rPr>
              <a:t>Very high accuracy required for QSO host galaxy studies.</a:t>
            </a:r>
            <a:endParaRPr lang="en-US" altLang="ja-JP" dirty="0" smtClean="0">
              <a:solidFill>
                <a:schemeClr val="accent4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j-cs"/>
              </a:rPr>
              <a:t>PSF </a:t>
            </a:r>
            <a:r>
              <a:rPr lang="en-US" altLang="ja-JP" sz="3200" kern="0" noProof="0" dirty="0" smtClean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+mj-cs"/>
              </a:rPr>
              <a:t>estimation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71024"/>
            <a:ext cx="3962400" cy="310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71024"/>
            <a:ext cx="4038600" cy="31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6096000" y="57912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MA+2008</a:t>
            </a:r>
            <a:endParaRPr lang="en-US" altLang="ja-JP" sz="1600" dirty="0" smtClean="0">
              <a:solidFill>
                <a:srgbClr val="00206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N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ext-generation general-purpose AO and Subaru’s originality</a:t>
            </a:r>
            <a:endParaRPr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33400" y="25146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Targeting “cutting-edge + big size + general-purpose” = “costly and time-consuming” instrument ? </a:t>
            </a:r>
            <a:r>
              <a:rPr lang="en-US" altLang="ja-JP" sz="2400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Or chose either of one ?</a:t>
            </a:r>
            <a:r>
              <a:rPr lang="en-US" altLang="ja-JP" sz="2400" dirty="0" smtClean="0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N</a:t>
            </a: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</a:rPr>
              <a:t>ext-generation general-purpose AO and Subaru’s originality</a:t>
            </a:r>
            <a:endParaRPr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33400" y="1614130"/>
            <a:ext cx="8077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Unique AO instrument of ground-based 8-10m class telescope in the era of </a:t>
            </a: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JWST(2014 </a:t>
            </a: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launch</a:t>
            </a: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)</a:t>
            </a: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</a:rPr>
              <a:t>？</a:t>
            </a:r>
            <a:endParaRPr lang="en-US" altLang="ja-JP" sz="2000" u="sng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Competitive instrument even in the </a:t>
            </a: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</a:rPr>
              <a:t>TMT(2018?) era ?</a:t>
            </a:r>
            <a:endParaRPr lang="en-US" altLang="ja-JP" sz="2000" u="sng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 altLang="ja-JP" sz="2000" i="1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Wide field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?  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At least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5-10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’ scale 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.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High-resolution version of NIR (prime-focus) wide-</a:t>
            </a:r>
            <a:r>
              <a:rPr lang="en-US" altLang="ja-JP" sz="2000" dirty="0" err="1" smtClean="0">
                <a:latin typeface="メイリオ" pitchFamily="50" charset="-128"/>
                <a:ea typeface="メイリオ" pitchFamily="50" charset="-128"/>
              </a:rPr>
              <a:t>FoV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 camera.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2.2’ x 2.2’ x 2 0.03” sampling with JWST </a:t>
            </a:r>
            <a:r>
              <a:rPr lang="en-US" altLang="ja-JP" sz="2000" dirty="0" err="1" smtClean="0">
                <a:latin typeface="メイリオ" pitchFamily="50" charset="-128"/>
                <a:ea typeface="メイリオ" pitchFamily="50" charset="-128"/>
              </a:rPr>
              <a:t>NIRcam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High-spectral resolution ?   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R=3000 or higher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 with wide spectral coverage, at </a:t>
            </a:r>
            <a:r>
              <a:rPr lang="en-US" altLang="ja-JP" sz="2000" dirty="0" err="1" smtClean="0">
                <a:latin typeface="メイリオ" pitchFamily="50" charset="-128"/>
                <a:ea typeface="メイリオ" pitchFamily="50" charset="-128"/>
              </a:rPr>
              <a:t>leaset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one </a:t>
            </a:r>
            <a:r>
              <a:rPr lang="en-US" altLang="ja-JP" sz="2000" dirty="0" err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octove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. </a:t>
            </a:r>
            <a:endParaRPr lang="en-US" altLang="ja-JP" sz="20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 marL="800100" lvl="1" indent="-3429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R&lt;1000-3000 0.1-0.2” sampling with JWST </a:t>
            </a:r>
            <a:r>
              <a:rPr lang="en-US" altLang="ja-JP" sz="2000" dirty="0" err="1" smtClean="0">
                <a:latin typeface="メイリオ" pitchFamily="50" charset="-128"/>
                <a:ea typeface="メイリオ" pitchFamily="50" charset="-128"/>
              </a:rPr>
              <a:t>NIRspec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Shorter wavelength range ?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</a:rPr>
              <a:t>   High-spatial resolution observation in wavelength range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1um </a:t>
            </a:r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or shorter.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675" y="136525"/>
            <a:ext cx="5410200" cy="495300"/>
          </a:xfrm>
        </p:spPr>
        <p:txBody>
          <a:bodyPr/>
          <a:lstStyle/>
          <a:p>
            <a:r>
              <a:rPr lang="en-US" altLang="ja-JP" sz="2800" b="1">
                <a:latin typeface="Arial" charset="0"/>
              </a:rPr>
              <a:t>NIRCam Design Features</a:t>
            </a:r>
            <a:br>
              <a:rPr lang="en-US" altLang="ja-JP" sz="2800" b="1">
                <a:latin typeface="Arial" charset="0"/>
              </a:rPr>
            </a:br>
            <a:r>
              <a:rPr lang="en-US" altLang="ja-JP" sz="2000" b="1">
                <a:latin typeface="Arial" charset="0"/>
              </a:rPr>
              <a:t>U of Arizona (M. Rieke) plus Lockheed ATC</a:t>
            </a:r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3124200"/>
          </a:xfrm>
        </p:spPr>
        <p:txBody>
          <a:bodyPr/>
          <a:lstStyle/>
          <a:p>
            <a:pPr marL="176213" indent="-176213">
              <a:lnSpc>
                <a:spcPct val="80000"/>
              </a:lnSpc>
            </a:pPr>
            <a:r>
              <a:rPr lang="en-US" altLang="ja-JP" sz="1800" b="1">
                <a:latin typeface="Arial" charset="0"/>
              </a:rPr>
              <a:t>NIRCam images the 0.6 to 5</a:t>
            </a:r>
            <a:r>
              <a:rPr lang="en-US" altLang="ja-JP" sz="1800" b="1">
                <a:latin typeface="Symbol" pitchFamily="18" charset="2"/>
              </a:rPr>
              <a:t>m</a:t>
            </a:r>
            <a:r>
              <a:rPr lang="en-US" altLang="ja-JP" sz="1800" b="1">
                <a:latin typeface="Arial" charset="0"/>
              </a:rPr>
              <a:t>m (1.7 - 5</a:t>
            </a:r>
            <a:r>
              <a:rPr lang="en-US" altLang="ja-JP" sz="1800" b="1">
                <a:latin typeface="Symbol" pitchFamily="18" charset="2"/>
              </a:rPr>
              <a:t>m</a:t>
            </a:r>
            <a:r>
              <a:rPr lang="en-US" altLang="ja-JP" sz="1800" b="1">
                <a:latin typeface="Arial" charset="0"/>
              </a:rPr>
              <a:t>m prime) range  </a:t>
            </a:r>
          </a:p>
          <a:p>
            <a:pPr lvl="1">
              <a:lnSpc>
                <a:spcPct val="80000"/>
              </a:lnSpc>
            </a:pPr>
            <a:r>
              <a:rPr lang="en-US" altLang="ja-JP" sz="1800" b="1">
                <a:latin typeface="Arial" charset="0"/>
              </a:rPr>
              <a:t>Dichroic used to split range into short (0.6-2.3</a:t>
            </a:r>
            <a:r>
              <a:rPr lang="en-US" altLang="ja-JP" sz="1800" b="1">
                <a:latin typeface="Symbol" pitchFamily="18" charset="2"/>
              </a:rPr>
              <a:t>m</a:t>
            </a:r>
            <a:r>
              <a:rPr lang="en-US" altLang="ja-JP" sz="1800" b="1">
                <a:latin typeface="Arial" charset="0"/>
              </a:rPr>
              <a:t>m) and long  (2.4-5</a:t>
            </a:r>
            <a:r>
              <a:rPr lang="en-US" altLang="ja-JP" sz="1800" b="1">
                <a:latin typeface="Symbol" pitchFamily="18" charset="2"/>
              </a:rPr>
              <a:t>m</a:t>
            </a:r>
            <a:r>
              <a:rPr lang="en-US" altLang="ja-JP" sz="1800" b="1">
                <a:latin typeface="Arial" charset="0"/>
              </a:rPr>
              <a:t>m) sections</a:t>
            </a:r>
          </a:p>
          <a:p>
            <a:pPr lvl="1">
              <a:lnSpc>
                <a:spcPct val="80000"/>
              </a:lnSpc>
            </a:pPr>
            <a:r>
              <a:rPr lang="en-US" altLang="ja-JP" sz="1800" b="1">
                <a:latin typeface="Arial" charset="0"/>
              </a:rPr>
              <a:t>Nyquist sampling at 2 and 4</a:t>
            </a:r>
            <a:r>
              <a:rPr lang="en-US" altLang="ja-JP" sz="1800" b="1">
                <a:latin typeface="Symbol" pitchFamily="18" charset="2"/>
              </a:rPr>
              <a:t>m</a:t>
            </a:r>
            <a:r>
              <a:rPr lang="en-US" altLang="ja-JP" sz="1800" b="1">
                <a:latin typeface="Arial" charset="0"/>
              </a:rPr>
              <a:t>m</a:t>
            </a:r>
          </a:p>
          <a:p>
            <a:pPr lvl="1">
              <a:lnSpc>
                <a:spcPct val="80000"/>
              </a:lnSpc>
            </a:pPr>
            <a:r>
              <a:rPr lang="en-US" altLang="ja-JP" sz="1800" b="1">
                <a:latin typeface="Arial" charset="0"/>
              </a:rPr>
              <a:t>2.2 arc min x 4.4 arc min total field of view seen in two colors (40 MPixels)</a:t>
            </a:r>
          </a:p>
          <a:p>
            <a:pPr lvl="1">
              <a:lnSpc>
                <a:spcPct val="80000"/>
              </a:lnSpc>
            </a:pPr>
            <a:r>
              <a:rPr lang="en-US" altLang="ja-JP" sz="1800" b="1">
                <a:latin typeface="Arial" charset="0"/>
              </a:rPr>
              <a:t>Coronagraphic capability for both short and long wavelengths</a:t>
            </a:r>
          </a:p>
          <a:p>
            <a:pPr marL="176213" indent="-176213">
              <a:lnSpc>
                <a:spcPct val="80000"/>
              </a:lnSpc>
            </a:pPr>
            <a:r>
              <a:rPr lang="en-US" altLang="ja-JP" sz="1800" b="1">
                <a:latin typeface="Arial" charset="0"/>
              </a:rPr>
              <a:t>NIRCam is the wavefront sensor</a:t>
            </a:r>
          </a:p>
          <a:p>
            <a:pPr lvl="1">
              <a:lnSpc>
                <a:spcPct val="80000"/>
              </a:lnSpc>
            </a:pPr>
            <a:r>
              <a:rPr lang="en-US" altLang="ja-JP" sz="1800" b="1">
                <a:latin typeface="Arial" charset="0"/>
              </a:rPr>
              <a:t>Must be fully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ja-JP" sz="1800" b="1">
                <a:latin typeface="Arial" charset="0"/>
              </a:rPr>
              <a:t>redundant</a:t>
            </a:r>
            <a:endParaRPr lang="en-US" altLang="ja-JP" sz="1600" b="1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altLang="ja-JP" sz="1800" b="1">
                <a:latin typeface="Arial" charset="0"/>
              </a:rPr>
              <a:t>Dual filter/pupil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ja-JP" sz="1800" b="1">
                <a:latin typeface="Arial" charset="0"/>
              </a:rPr>
              <a:t>wheels to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ja-JP" sz="1800" b="1">
                <a:latin typeface="Arial" charset="0"/>
              </a:rPr>
              <a:t>accommodate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ja-JP" sz="1800" b="1">
                <a:latin typeface="Arial" charset="0"/>
              </a:rPr>
              <a:t>WFS hardware</a:t>
            </a:r>
            <a:endParaRPr lang="en-US" altLang="ja-JP" sz="1600" b="1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1800" b="1">
                <a:latin typeface="Arial" charset="0"/>
              </a:rPr>
              <a:t>Pupil imaging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ja-JP" sz="1800" b="1">
                <a:latin typeface="Arial" charset="0"/>
              </a:rPr>
              <a:t>lens to check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ja-JP" sz="1800" b="1">
                <a:latin typeface="Arial" charset="0"/>
              </a:rPr>
              <a:t>optical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ja-JP" sz="1800" b="1">
                <a:latin typeface="Arial" charset="0"/>
              </a:rPr>
              <a:t>alignment</a:t>
            </a:r>
            <a:endParaRPr lang="en-US" altLang="ja-JP" sz="1600" b="1">
              <a:latin typeface="Arial" charset="0"/>
            </a:endParaRPr>
          </a:p>
        </p:txBody>
      </p:sp>
      <p:pic>
        <p:nvPicPr>
          <p:cNvPr id="14340" name="Picture 4" descr="lay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9550"/>
            <a:ext cx="6324600" cy="410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r>
              <a:rPr lang="en-US" altLang="ja-JP" sz="2800" b="1">
                <a:latin typeface="Arial" charset="0"/>
              </a:rPr>
              <a:t>NIRSpec</a:t>
            </a:r>
            <a:endParaRPr lang="en-US" altLang="ja-JP"/>
          </a:p>
        </p:txBody>
      </p:sp>
      <p:pic>
        <p:nvPicPr>
          <p:cNvPr id="16387" name="Picture 3" descr="cover_e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4232275" cy="2459038"/>
          </a:xfrm>
          <a:prstGeom prst="rect">
            <a:avLst/>
          </a:prstGeom>
          <a:noFill/>
        </p:spPr>
      </p:pic>
      <p:pic>
        <p:nvPicPr>
          <p:cNvPr id="16388" name="Picture 4" descr="lg_nirsp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14738"/>
            <a:ext cx="4114800" cy="3243262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57600" y="762000"/>
            <a:ext cx="5486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ja-JP" altLang="en-US" sz="2000" b="1">
                <a:solidFill>
                  <a:srgbClr val="0033CC"/>
                </a:solidFill>
                <a:latin typeface="Arial" charset="0"/>
              </a:rPr>
              <a:t> </a:t>
            </a:r>
            <a:r>
              <a:rPr kumimoji="0" lang="en-US" altLang="ja-JP" sz="2000">
                <a:latin typeface="Tahoma" pitchFamily="34" charset="0"/>
              </a:rPr>
              <a:t>Multi-object dispersive spectrograph (MOS) for 1-5 µm</a:t>
            </a:r>
          </a:p>
          <a:p>
            <a:pPr eaLnBrk="0" hangingPunct="0">
              <a:buFontTx/>
              <a:buChar char="•"/>
            </a:pPr>
            <a:r>
              <a:rPr kumimoji="0" lang="en-US" altLang="ja-JP" sz="2000">
                <a:latin typeface="Tahoma" pitchFamily="34" charset="0"/>
              </a:rPr>
              <a:t> R~1000 or R~100 for MOS</a:t>
            </a:r>
          </a:p>
          <a:p>
            <a:pPr eaLnBrk="0" hangingPunct="0">
              <a:buFontTx/>
              <a:buChar char="•"/>
            </a:pPr>
            <a:r>
              <a:rPr kumimoji="0" lang="en-US" altLang="ja-JP" sz="2000">
                <a:latin typeface="Tahoma" pitchFamily="34" charset="0"/>
              </a:rPr>
              <a:t> MOS pixels ~0.2", and cover a ~ ~3’x3’ field</a:t>
            </a:r>
          </a:p>
          <a:p>
            <a:pPr eaLnBrk="0" hangingPunct="0">
              <a:buFontTx/>
              <a:buChar char="•"/>
            </a:pPr>
            <a:r>
              <a:rPr kumimoji="0" lang="en-US" altLang="ja-JP" sz="2000">
                <a:latin typeface="Tahoma" pitchFamily="34" charset="0"/>
              </a:rPr>
              <a:t> Capable of observing &gt; 100 objects simultaneously. </a:t>
            </a:r>
          </a:p>
          <a:p>
            <a:pPr eaLnBrk="0" hangingPunct="0">
              <a:buFontTx/>
              <a:buChar char="•"/>
            </a:pPr>
            <a:r>
              <a:rPr kumimoji="0" lang="en-US" altLang="ja-JP" sz="2000">
                <a:latin typeface="Tahoma" pitchFamily="34" charset="0"/>
              </a:rPr>
              <a:t> Several fixed slits and an IFU (3”x3”) are also available with R as high as 3000.</a:t>
            </a:r>
          </a:p>
          <a:p>
            <a:pPr eaLnBrk="0" hangingPunct="0">
              <a:buFontTx/>
              <a:buChar char="•"/>
            </a:pPr>
            <a:r>
              <a:rPr kumimoji="0" lang="en-US" altLang="ja-JP" sz="2000">
                <a:latin typeface="Arial" charset="0"/>
              </a:rPr>
              <a:t> </a:t>
            </a:r>
            <a:r>
              <a:rPr kumimoji="0" lang="en-US" altLang="ja-JP" sz="2000">
                <a:latin typeface="Tahoma" pitchFamily="34" charset="0"/>
              </a:rPr>
              <a:t>Being built by the European Space Agency</a:t>
            </a:r>
          </a:p>
        </p:txBody>
      </p:sp>
      <p:pic>
        <p:nvPicPr>
          <p:cNvPr id="16390" name="Picture 6" descr="NIRSpec-Astr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7938"/>
            <a:ext cx="3657600" cy="244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12508</TotalTime>
  <Words>1467</Words>
  <Application>Microsoft Office PowerPoint</Application>
  <PresentationFormat>画面に合わせる (4:3)</PresentationFormat>
  <Paragraphs>209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標準デザイン</vt:lpstr>
      <vt:lpstr>すばる次世代補償光学系に期待すること What we demand for the next generation Subaru AO - Kick off -  1. Current＋ 2. Next-generation</vt:lpstr>
      <vt:lpstr>What do we demand for “current+” system </vt:lpstr>
      <vt:lpstr>Sky coverage limitation</vt:lpstr>
      <vt:lpstr>Sky coverage limitation</vt:lpstr>
      <vt:lpstr>スライド 5</vt:lpstr>
      <vt:lpstr>Next-generation general-purpose AO and Subaru’s originality</vt:lpstr>
      <vt:lpstr>Next-generation general-purpose AO and Subaru’s originality</vt:lpstr>
      <vt:lpstr>NIRCam Design Features U of Arizona (M. Rieke) plus Lockheed ATC</vt:lpstr>
      <vt:lpstr>NIRSpec</vt:lpstr>
      <vt:lpstr>Directions, which do you want ?</vt:lpstr>
      <vt:lpstr>スライド 11</vt:lpstr>
      <vt:lpstr>Direction 1, not 2：Gemini GEMS</vt:lpstr>
      <vt:lpstr>スライド 13</vt:lpstr>
      <vt:lpstr>What SR do we want ?</vt:lpstr>
      <vt:lpstr>What SR do we want ?</vt:lpstr>
      <vt:lpstr>BUT, the gain with higher SR is small for spec. of entire gals (extended obj.)</vt:lpstr>
      <vt:lpstr>Spatially-resolved obs. of distant gals</vt:lpstr>
      <vt:lpstr>Target SR and required elements</vt:lpstr>
      <vt:lpstr>What kind of inst do we need if dir２?</vt:lpstr>
      <vt:lpstr>Summary (in J)</vt:lpstr>
      <vt:lpstr>Future works: until the next WS</vt:lpstr>
      <vt:lpstr>スライド 22</vt:lpstr>
    </vt:vector>
  </TitlesOfParts>
  <Company>Subaru Telescope, NAOJ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akiyama</dc:creator>
  <cp:lastModifiedBy>Masayuki Akiyama</cp:lastModifiedBy>
  <cp:revision>224</cp:revision>
  <dcterms:created xsi:type="dcterms:W3CDTF">2008-04-30T06:04:34Z</dcterms:created>
  <dcterms:modified xsi:type="dcterms:W3CDTF">2010-09-09T02:00:54Z</dcterms:modified>
</cp:coreProperties>
</file>