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2" r:id="rId10"/>
    <p:sldId id="273" r:id="rId11"/>
    <p:sldId id="262" r:id="rId12"/>
    <p:sldId id="263" r:id="rId13"/>
    <p:sldId id="265" r:id="rId14"/>
    <p:sldId id="266" r:id="rId15"/>
    <p:sldId id="264" r:id="rId16"/>
    <p:sldId id="267" r:id="rId17"/>
    <p:sldId id="268" r:id="rId18"/>
    <p:sldId id="271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89" autoAdjust="0"/>
  </p:normalViewPr>
  <p:slideViewPr>
    <p:cSldViewPr showGuides="1">
      <p:cViewPr>
        <p:scale>
          <a:sx n="80" d="100"/>
          <a:sy n="80" d="100"/>
        </p:scale>
        <p:origin x="-870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0E621-8F00-4700-9548-223973E7D223}" type="datetimeFigureOut">
              <a:rPr kumimoji="1" lang="ja-JP" altLang="en-US" smtClean="0"/>
              <a:t>2010/4/27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862A4-E510-48CA-B015-31EDE79807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40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862A4-E510-48CA-B015-31EDE79807D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98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xmlns:mc="http://schemas.openxmlformats.org/markup-compatibility/2006" xmlns:a14="http://schemas.microsoft.com/office/drawing/2010/main" val="FFFFFF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xmlns:mc="http://schemas.openxmlformats.org/markup-compatibility/2006" xmlns:a14="http://schemas.microsoft.com/office/drawing/2010/main" val="FFFFFF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31A8-E217-456F-AB90-250F9ADB86FD}" type="datetimeFigureOut">
              <a:rPr kumimoji="1" lang="ja-JP" altLang="en-US" smtClean="0"/>
              <a:t>2010/4/27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4A12-EE83-4EF5-B99A-86A5BC535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7" name="Picture 6" descr="logo_blu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1665" y="5782183"/>
            <a:ext cx="1015959" cy="887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31A8-E217-456F-AB90-250F9ADB86FD}" type="datetimeFigureOut">
              <a:rPr kumimoji="1" lang="ja-JP" altLang="en-US" smtClean="0"/>
              <a:t>2010/4/27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4A12-EE83-4EF5-B99A-86A5BC535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31A8-E217-456F-AB90-250F9ADB86FD}" type="datetimeFigureOut">
              <a:rPr kumimoji="1" lang="ja-JP" altLang="en-US" smtClean="0"/>
              <a:t>2010/4/27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4A12-EE83-4EF5-B99A-86A5BC535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xmlns:mc="http://schemas.openxmlformats.org/markup-compatibility/2006" xmlns:a14="http://schemas.microsoft.com/office/drawing/2010/main" val="FFFFFF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xmlns:mc="http://schemas.openxmlformats.org/markup-compatibility/2006" xmlns:a14="http://schemas.microsoft.com/office/drawing/2010/main" val="FFFFFF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31A8-E217-456F-AB90-250F9ADB86FD}" type="datetimeFigureOut">
              <a:rPr kumimoji="1" lang="ja-JP" altLang="en-US" smtClean="0"/>
              <a:t>2010/4/27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4A12-EE83-4EF5-B99A-86A5BC535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xmlns:mc="http://schemas.openxmlformats.org/markup-compatibility/2006" xmlns:a14="http://schemas.microsoft.com/office/drawing/2010/main" val="FFFFFF" mc:Ignorable="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xmlns:mc="http://schemas.openxmlformats.org/markup-compatibility/2006" xmlns:a14="http://schemas.microsoft.com/office/drawing/2010/main" val="FFFFFF" mc:Ignorable="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31A8-E217-456F-AB90-250F9ADB86FD}" type="datetimeFigureOut">
              <a:rPr kumimoji="1" lang="ja-JP" altLang="en-US" smtClean="0"/>
              <a:t>2010/4/27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4A12-EE83-4EF5-B99A-86A5BC535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31A8-E217-456F-AB90-250F9ADB86FD}" type="datetimeFigureOut">
              <a:rPr kumimoji="1" lang="ja-JP" altLang="en-US" smtClean="0"/>
              <a:t>2010/4/27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4A12-EE83-4EF5-B99A-86A5BC535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31A8-E217-456F-AB90-250F9ADB86FD}" type="datetimeFigureOut">
              <a:rPr kumimoji="1" lang="ja-JP" altLang="en-US" smtClean="0"/>
              <a:t>2010/4/27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4A12-EE83-4EF5-B99A-86A5BC535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31A8-E217-456F-AB90-250F9ADB86FD}" type="datetimeFigureOut">
              <a:rPr kumimoji="1" lang="ja-JP" altLang="en-US" smtClean="0"/>
              <a:t>2010/4/27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4A12-EE83-4EF5-B99A-86A5BC535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xmlns:mc="http://schemas.openxmlformats.org/markup-compatibility/2006" xmlns:a14="http://schemas.microsoft.com/office/drawing/2010/main" val="FFFFFF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xmlns:mc="http://schemas.openxmlformats.org/markup-compatibility/2006" xmlns:a14="http://schemas.microsoft.com/office/drawing/2010/main" val="FFFFFF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31A8-E217-456F-AB90-250F9ADB86FD}" type="datetimeFigureOut">
              <a:rPr kumimoji="1" lang="ja-JP" altLang="en-US" smtClean="0"/>
              <a:t>2010/4/27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4A12-EE83-4EF5-B99A-86A5BC535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31A8-E217-456F-AB90-250F9ADB86FD}" type="datetimeFigureOut">
              <a:rPr kumimoji="1" lang="ja-JP" altLang="en-US" smtClean="0"/>
              <a:t>2010/4/27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4A12-EE83-4EF5-B99A-86A5BC535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xmlns:mc="http://schemas.openxmlformats.org/markup-compatibility/2006" xmlns:a14="http://schemas.microsoft.com/office/drawing/2010/main" val="FFFFFF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xmlns:mc="http://schemas.openxmlformats.org/markup-compatibility/2006" xmlns:a14="http://schemas.microsoft.com/office/drawing/2010/main" val="FFFFFF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xmlns:mc="http://schemas.openxmlformats.org/markup-compatibility/2006" xmlns:a14="http://schemas.microsoft.com/office/drawing/2010/main" val="FFFFFF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xmlns:mc="http://schemas.openxmlformats.org/markup-compatibility/2006" xmlns:a14="http://schemas.microsoft.com/office/drawing/2010/main" val="FFFFFF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31A8-E217-456F-AB90-250F9ADB86FD}" type="datetimeFigureOut">
              <a:rPr kumimoji="1" lang="ja-JP" altLang="en-US" smtClean="0"/>
              <a:t>2010/4/27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4A12-EE83-4EF5-B99A-86A5BC535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xmlns:mc="http://schemas.openxmlformats.org/markup-compatibility/2006" xmlns:a14="http://schemas.microsoft.com/office/drawing/2010/main" val="FFFFFF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xmlns:mc="http://schemas.openxmlformats.org/markup-compatibility/2006" xmlns:a14="http://schemas.microsoft.com/office/drawing/2010/main" val="FFFFFF" mc:Ignorable="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4BA31A8-E217-456F-AB90-250F9ADB86FD}" type="datetimeFigureOut">
              <a:rPr kumimoji="1" lang="ja-JP" altLang="en-US" smtClean="0"/>
              <a:t>2010/4/27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5D24A12-EE83-4EF5-B99A-86A5BC535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pic>
        <p:nvPicPr>
          <p:cNvPr id="1026" name="図 2" descr="C:\Users\motohara\Desktop\logo_blue_toumei.g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0384"/>
            <a:ext cx="1047090" cy="91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xmlns:mc="http://schemas.openxmlformats.org/markup-compatibility/2006" xmlns:a14="http://schemas.microsoft.com/office/drawing/2010/main" val="FFFFFF" mc:Ignorable="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SWIIMS</a:t>
            </a:r>
            <a:br>
              <a:rPr kumimoji="1" lang="en-US" altLang="ja-JP" dirty="0" smtClean="0"/>
            </a:br>
            <a:r>
              <a:rPr kumimoji="1" lang="en-US" altLang="ja-JP" dirty="0" smtClean="0"/>
              <a:t>A New NIR MOS Spectrograph for TAO 6.5m Telescope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4052664"/>
            <a:ext cx="6400800" cy="1752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K. </a:t>
            </a:r>
            <a:r>
              <a:rPr kumimoji="1" lang="en-US" altLang="ja-JP" dirty="0" err="1" smtClean="0"/>
              <a:t>Motohara</a:t>
            </a:r>
            <a:r>
              <a:rPr kumimoji="1" lang="en-US" altLang="ja-JP" dirty="0" smtClean="0"/>
              <a:t>, M. </a:t>
            </a:r>
            <a:r>
              <a:rPr kumimoji="1" lang="en-US" altLang="ja-JP" dirty="0" err="1" smtClean="0"/>
              <a:t>Konishi</a:t>
            </a:r>
            <a:r>
              <a:rPr kumimoji="1" lang="en-US" altLang="ja-JP" dirty="0" smtClean="0"/>
              <a:t>, S. </a:t>
            </a:r>
            <a:r>
              <a:rPr kumimoji="1" lang="en-US" altLang="ja-JP" dirty="0" err="1" smtClean="0"/>
              <a:t>Sako</a:t>
            </a:r>
            <a:r>
              <a:rPr kumimoji="1" lang="en-US" altLang="ja-JP" dirty="0" smtClean="0"/>
              <a:t>, N. </a:t>
            </a:r>
            <a:r>
              <a:rPr kumimoji="1" lang="en-US" altLang="ja-JP" dirty="0" err="1" smtClean="0"/>
              <a:t>Mitani</a:t>
            </a:r>
            <a:r>
              <a:rPr kumimoji="1" lang="en-US" altLang="ja-JP" dirty="0" smtClean="0"/>
              <a:t>, T. Aoki, K. Asano, M. </a:t>
            </a:r>
            <a:r>
              <a:rPr kumimoji="1" lang="en-US" altLang="ja-JP" dirty="0" err="1" smtClean="0"/>
              <a:t>Doi</a:t>
            </a:r>
            <a:r>
              <a:rPr kumimoji="1" lang="en-US" altLang="ja-JP" dirty="0" smtClean="0"/>
              <a:t>, T. </a:t>
            </a:r>
            <a:r>
              <a:rPr kumimoji="1" lang="en-US" altLang="ja-JP" dirty="0" err="1" smtClean="0"/>
              <a:t>Handa</a:t>
            </a:r>
            <a:r>
              <a:rPr kumimoji="1" lang="en-US" altLang="ja-JP" dirty="0" smtClean="0"/>
              <a:t>, K. </a:t>
            </a:r>
            <a:r>
              <a:rPr kumimoji="1" lang="en-US" altLang="ja-JP" dirty="0" err="1" smtClean="0"/>
              <a:t>Kawara</a:t>
            </a:r>
            <a:r>
              <a:rPr kumimoji="1" lang="en-US" altLang="ja-JP" dirty="0" smtClean="0"/>
              <a:t>, K. Kohno, S. </a:t>
            </a:r>
            <a:r>
              <a:rPr kumimoji="1" lang="en-US" altLang="ja-JP" dirty="0" err="1" smtClean="0"/>
              <a:t>Koshida</a:t>
            </a:r>
            <a:r>
              <a:rPr kumimoji="1" lang="en-US" altLang="ja-JP" dirty="0" smtClean="0"/>
              <a:t>, T. </a:t>
            </a:r>
            <a:r>
              <a:rPr kumimoji="1" lang="en-US" altLang="ja-JP" dirty="0" err="1" smtClean="0"/>
              <a:t>Minezaki</a:t>
            </a:r>
            <a:r>
              <a:rPr kumimoji="1" lang="en-US" altLang="ja-JP" dirty="0" smtClean="0"/>
              <a:t>, T. Miyata, T. Nakamura, T. </a:t>
            </a:r>
            <a:r>
              <a:rPr kumimoji="1" lang="en-US" altLang="ja-JP" dirty="0" err="1" smtClean="0"/>
              <a:t>Soyano</a:t>
            </a:r>
            <a:r>
              <a:rPr kumimoji="1" lang="en-US" altLang="ja-JP" dirty="0" smtClean="0"/>
              <a:t>, M. Tanaka, T. Tanabe, K. </a:t>
            </a:r>
            <a:r>
              <a:rPr kumimoji="1" lang="en-US" altLang="ja-JP" dirty="0" err="1" smtClean="0"/>
              <a:t>Tarusawa</a:t>
            </a:r>
            <a:r>
              <a:rPr kumimoji="1" lang="en-US" altLang="ja-JP" dirty="0" smtClean="0"/>
              <a:t>, Y. Yoshii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262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Hi-z Cluster Survey by NBFs</a:t>
            </a:r>
          </a:p>
          <a:p>
            <a:r>
              <a:rPr lang="en-US" altLang="ja-JP" dirty="0" smtClean="0"/>
              <a:t>YSO eclipsing binary survey</a:t>
            </a:r>
          </a:p>
          <a:p>
            <a:r>
              <a:rPr lang="en-US" altLang="ja-JP" dirty="0" smtClean="0"/>
              <a:t>Elliptical Galaxy distance measurement by Mira variables </a:t>
            </a:r>
          </a:p>
          <a:p>
            <a:r>
              <a:rPr kumimoji="1" lang="en-US" altLang="ja-JP" dirty="0" smtClean="0"/>
              <a:t>Chemical properties of Hi-z QSOs</a:t>
            </a:r>
          </a:p>
          <a:p>
            <a:r>
              <a:rPr kumimoji="1" lang="en-US" altLang="ja-JP" dirty="0" smtClean="0"/>
              <a:t>SN</a:t>
            </a:r>
            <a:r>
              <a:rPr lang="ja-JP" altLang="en-US" dirty="0" smtClean="0"/>
              <a:t> </a:t>
            </a:r>
            <a:r>
              <a:rPr lang="en-US" altLang="ja-JP" dirty="0" smtClean="0"/>
              <a:t>follow-up</a:t>
            </a:r>
          </a:p>
          <a:p>
            <a:r>
              <a:rPr lang="en-US" altLang="ja-JP" dirty="0" smtClean="0"/>
              <a:t>AGN monitoring</a:t>
            </a:r>
          </a:p>
          <a:p>
            <a:r>
              <a:rPr kumimoji="1" lang="en-US" altLang="ja-JP" dirty="0" smtClean="0"/>
              <a:t>Synergy with ALMA</a:t>
            </a:r>
          </a:p>
          <a:p>
            <a:r>
              <a:rPr lang="en-US" altLang="ja-JP" dirty="0" smtClean="0"/>
              <a:t>Synergy with HSC</a:t>
            </a:r>
            <a:endParaRPr kumimoji="1" lang="en-US" altLang="ja-JP" dirty="0" smtClean="0"/>
          </a:p>
          <a:p>
            <a:r>
              <a:rPr kumimoji="1" lang="en-US" altLang="ja-JP" dirty="0" smtClean="0"/>
              <a:t>GRB follow-up</a:t>
            </a:r>
          </a:p>
          <a:p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SWIIMS Science Workshop</a:t>
            </a:r>
            <a:br>
              <a:rPr lang="en-US" altLang="ja-JP" dirty="0" smtClean="0"/>
            </a:br>
            <a:r>
              <a:rPr lang="en-US" altLang="ja-JP" sz="3600" dirty="0" smtClean="0"/>
              <a:t>(Sep. 11, 2009)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10117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0" y="2675467"/>
            <a:ext cx="3708400" cy="3450696"/>
          </a:xfrm>
        </p:spPr>
        <p:txBody>
          <a:bodyPr/>
          <a:lstStyle/>
          <a:p>
            <a:r>
              <a:rPr lang="en-US" altLang="ja-JP" dirty="0" smtClean="0"/>
              <a:t>TAO 6.5m not available before 2015</a:t>
            </a:r>
          </a:p>
          <a:p>
            <a:r>
              <a:rPr kumimoji="1" lang="en-US" altLang="ja-JP" dirty="0" smtClean="0"/>
              <a:t>First science with Subaru</a:t>
            </a:r>
          </a:p>
          <a:p>
            <a:r>
              <a:rPr lang="en-US" altLang="ja-JP" dirty="0" smtClean="0"/>
              <a:t>Collimator design optimized for Subaru</a:t>
            </a:r>
          </a:p>
          <a:p>
            <a:r>
              <a:rPr lang="en-US" altLang="ja-JP" dirty="0" err="1" smtClean="0"/>
              <a:t>FoV</a:t>
            </a:r>
            <a:r>
              <a:rPr lang="en-US" altLang="ja-JP" dirty="0" smtClean="0"/>
              <a:t> </a:t>
            </a:r>
            <a:r>
              <a:rPr lang="en-US" altLang="ja-JP" dirty="0"/>
              <a:t>of </a:t>
            </a:r>
            <a:r>
              <a:rPr lang="en-US" altLang="ja-JP" dirty="0" smtClean="0"/>
              <a:t>7’ </a:t>
            </a:r>
            <a:r>
              <a:rPr lang="en-US" altLang="ja-JP" dirty="0"/>
              <a:t>x </a:t>
            </a:r>
            <a:r>
              <a:rPr lang="en-US" altLang="ja-JP" dirty="0" smtClean="0"/>
              <a:t>3.4’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(MOIRCS : 7’x4’)</a:t>
            </a:r>
            <a:endParaRPr lang="ja-JP" altLang="en-US" dirty="0"/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SWIIMS on Subaru/</a:t>
            </a:r>
            <a:r>
              <a:rPr kumimoji="1" lang="en-US" altLang="ja-JP" dirty="0" err="1" smtClean="0"/>
              <a:t>Cassegrain</a:t>
            </a:r>
            <a:endParaRPr kumimoji="1" lang="ja-JP" altLang="en-US" dirty="0"/>
          </a:p>
        </p:txBody>
      </p:sp>
      <p:pic>
        <p:nvPicPr>
          <p:cNvPr id="4098" name="図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4707954" cy="442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32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419872" y="2675467"/>
            <a:ext cx="4860528" cy="3450696"/>
          </a:xfrm>
        </p:spPr>
        <p:txBody>
          <a:bodyPr/>
          <a:lstStyle/>
          <a:p>
            <a:r>
              <a:rPr kumimoji="1" lang="en-US" altLang="ja-JP" dirty="0" smtClean="0"/>
              <a:t>Split collimated bea</a:t>
            </a:r>
            <a:r>
              <a:rPr lang="en-US" altLang="ja-JP" dirty="0" smtClean="0"/>
              <a:t>m using a Dichroic Mirror(DM) at 1.4mm</a:t>
            </a:r>
          </a:p>
          <a:p>
            <a:r>
              <a:rPr kumimoji="1" lang="en-US" altLang="ja-JP" dirty="0" smtClean="0"/>
              <a:t>Final F-ratio=4.8</a:t>
            </a:r>
          </a:p>
          <a:p>
            <a:r>
              <a:rPr lang="en-US" altLang="ja-JP" dirty="0" smtClean="0"/>
              <a:t>As only 4 arrays were procured, each focal plane is covered by 2 HAWAII2-RGs with </a:t>
            </a:r>
            <a:r>
              <a:rPr lang="en-US" altLang="ja-JP" dirty="0" err="1" smtClean="0"/>
              <a:t>FoV</a:t>
            </a:r>
            <a:r>
              <a:rPr lang="en-US" altLang="ja-JP" dirty="0" smtClean="0"/>
              <a:t> of 7’x3.5’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SWIIMS Optics for Subaru</a:t>
            </a:r>
            <a:endParaRPr kumimoji="1" lang="ja-JP" altLang="en-US" dirty="0"/>
          </a:p>
        </p:txBody>
      </p:sp>
      <p:sp>
        <p:nvSpPr>
          <p:cNvPr id="4" name="TextBox 16"/>
          <p:cNvSpPr txBox="1"/>
          <p:nvPr/>
        </p:nvSpPr>
        <p:spPr>
          <a:xfrm>
            <a:off x="755576" y="1771442"/>
            <a:ext cx="907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a typeface="メイリオ" pitchFamily="50" charset="-128"/>
              </a:rPr>
              <a:t>210 mm</a:t>
            </a:r>
            <a:endParaRPr lang="en-US" sz="1600" dirty="0">
              <a:solidFill>
                <a:schemeClr val="tx2">
                  <a:lumMod val="75000"/>
                </a:schemeClr>
              </a:solidFill>
              <a:ea typeface="メイリオ" pitchFamily="50" charset="-128"/>
            </a:endParaRPr>
          </a:p>
        </p:txBody>
      </p:sp>
      <p:grpSp>
        <p:nvGrpSpPr>
          <p:cNvPr id="5" name="Group 91"/>
          <p:cNvGrpSpPr/>
          <p:nvPr/>
        </p:nvGrpSpPr>
        <p:grpSpPr>
          <a:xfrm>
            <a:off x="596257" y="2066409"/>
            <a:ext cx="2463575" cy="4280519"/>
            <a:chOff x="914400" y="1523999"/>
            <a:chExt cx="3079210" cy="51816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xmlns:mc="http://schemas.openxmlformats.org/markup-compatibility/2006" xmlns:a14="http://schemas.microsoft.com/office/drawing/2010/main" val="FFFFFF" mc:Ignorable=""/>
                </a:clrFrom>
                <a:clrTo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clrTo>
              </a:clrChange>
            </a:blip>
            <a:srcRect r="35413"/>
            <a:stretch>
              <a:fillRect/>
            </a:stretch>
          </p:blipFill>
          <p:spPr bwMode="auto">
            <a:xfrm rot="5400000">
              <a:off x="-73950" y="2638039"/>
              <a:ext cx="5181600" cy="2953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15"/>
            <p:cNvCxnSpPr/>
            <p:nvPr/>
          </p:nvCxnSpPr>
          <p:spPr>
            <a:xfrm>
              <a:off x="1311189" y="1539318"/>
              <a:ext cx="624331" cy="1301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34"/>
            <p:cNvCxnSpPr/>
            <p:nvPr/>
          </p:nvCxnSpPr>
          <p:spPr>
            <a:xfrm rot="5400000">
              <a:off x="-1549187" y="4176135"/>
              <a:ext cx="4928152" cy="978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6"/>
          <p:cNvSpPr txBox="1"/>
          <p:nvPr/>
        </p:nvSpPr>
        <p:spPr>
          <a:xfrm>
            <a:off x="585554" y="4221088"/>
            <a:ext cx="530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a typeface="メイリオ" pitchFamily="50" charset="-128"/>
              </a:rPr>
              <a:t>DM</a:t>
            </a:r>
            <a:endParaRPr lang="en-US" sz="1400" dirty="0">
              <a:solidFill>
                <a:schemeClr val="tx2">
                  <a:lumMod val="75000"/>
                </a:schemeClr>
              </a:solidFill>
              <a:ea typeface="メイリオ" pitchFamily="50" charset="-128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2324337" y="4592097"/>
            <a:ext cx="128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  <a:ea typeface="メイリオ" pitchFamily="50" charset="-128"/>
              </a:rPr>
              <a:t>Blue Channel</a:t>
            </a:r>
          </a:p>
          <a:p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  <a:ea typeface="メイリオ" pitchFamily="50" charset="-128"/>
              </a:rPr>
              <a:t>(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  <a:latin typeface="Symbol" pitchFamily="18" charset="2"/>
                <a:ea typeface="メイリオ" pitchFamily="50" charset="-128"/>
              </a:rPr>
              <a:t>l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  <a:ea typeface="メイリオ" pitchFamily="50" charset="-128"/>
              </a:rPr>
              <a:t> = 0.9-1.4 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  <a:latin typeface="Symbol" pitchFamily="18" charset="2"/>
                <a:ea typeface="メイリオ" pitchFamily="50" charset="-128"/>
              </a:rPr>
              <a:t>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  <a:ea typeface="メイリオ" pitchFamily="50" charset="-128"/>
              </a:rPr>
              <a:t>m)</a:t>
            </a:r>
            <a:endParaRPr lang="en-US" sz="1200" dirty="0">
              <a:solidFill>
                <a:srgbClr xmlns:mc="http://schemas.openxmlformats.org/markup-compatibility/2006" xmlns:a14="http://schemas.microsoft.com/office/drawing/2010/main" val="0066FF" mc:Ignorable=""/>
              </a:solidFill>
              <a:ea typeface="メイリオ" pitchFamily="50" charset="-128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1506117" y="5384070"/>
            <a:ext cx="133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a typeface="メイリオ" pitchFamily="50" charset="-128"/>
              </a:rPr>
              <a:t>Red Channel</a:t>
            </a:r>
          </a:p>
          <a:p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a typeface="メイリオ" pitchFamily="50" charset="-128"/>
              </a:rPr>
              <a:t>(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Symbol" pitchFamily="18" charset="2"/>
                <a:ea typeface="メイリオ" pitchFamily="50" charset="-128"/>
              </a:rPr>
              <a:t>l 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a typeface="メイリオ" pitchFamily="50" charset="-128"/>
              </a:rPr>
              <a:t>= 1.4-2.5 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Symbol" pitchFamily="18" charset="2"/>
                <a:ea typeface="メイリオ" pitchFamily="50" charset="-128"/>
              </a:rPr>
              <a:t>m</a:t>
            </a:r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a typeface="メイリオ" pitchFamily="50" charset="-128"/>
              </a:rPr>
              <a:t>m)</a:t>
            </a:r>
            <a:endParaRPr lang="en-US" sz="1200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ea typeface="メイリオ" pitchFamily="50" charset="-128"/>
            </a:endParaRPr>
          </a:p>
        </p:txBody>
      </p:sp>
      <p:sp>
        <p:nvSpPr>
          <p:cNvPr id="13" name="TextBox 13"/>
          <p:cNvSpPr txBox="1"/>
          <p:nvPr/>
        </p:nvSpPr>
        <p:spPr>
          <a:xfrm rot="16200000">
            <a:off x="-80929" y="4188619"/>
            <a:ext cx="960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a typeface="メイリオ" pitchFamily="50" charset="-128"/>
              </a:rPr>
              <a:t>1600 mm</a:t>
            </a:r>
            <a:endParaRPr lang="en-US" sz="1400" dirty="0">
              <a:solidFill>
                <a:schemeClr val="tx2">
                  <a:lumMod val="75000"/>
                </a:schemeClr>
              </a:solidFill>
              <a:ea typeface="メイリオ" pitchFamily="50" charset="-128"/>
            </a:endParaRPr>
          </a:p>
        </p:txBody>
      </p:sp>
      <p:sp>
        <p:nvSpPr>
          <p:cNvPr id="14" name="Right Bracket 89"/>
          <p:cNvSpPr/>
          <p:nvPr/>
        </p:nvSpPr>
        <p:spPr>
          <a:xfrm>
            <a:off x="1704511" y="2060848"/>
            <a:ext cx="136865" cy="1847682"/>
          </a:xfrm>
          <a:prstGeom prst="rightBracket">
            <a:avLst/>
          </a:prstGeom>
          <a:ln w="9525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90"/>
          <p:cNvSpPr txBox="1"/>
          <p:nvPr/>
        </p:nvSpPr>
        <p:spPr>
          <a:xfrm>
            <a:off x="1840632" y="2884709"/>
            <a:ext cx="139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chemeClr val="tx2">
                    <a:lumMod val="75000"/>
                  </a:schemeClr>
                </a:solidFill>
                <a:ea typeface="メイリオ" pitchFamily="50" charset="-128"/>
              </a:rPr>
              <a:t>Collimator for Subaru</a:t>
            </a:r>
            <a:endParaRPr lang="en-US" sz="1200" dirty="0">
              <a:solidFill>
                <a:schemeClr val="tx2">
                  <a:lumMod val="75000"/>
                </a:schemeClr>
              </a:solidFill>
              <a:ea typeface="メイリオ" pitchFamily="50" charset="-128"/>
            </a:endParaRPr>
          </a:p>
        </p:txBody>
      </p:sp>
      <p:sp>
        <p:nvSpPr>
          <p:cNvPr id="16" name="Freeform 116"/>
          <p:cNvSpPr/>
          <p:nvPr/>
        </p:nvSpPr>
        <p:spPr>
          <a:xfrm flipH="1">
            <a:off x="1543150" y="3322919"/>
            <a:ext cx="205298" cy="322105"/>
          </a:xfrm>
          <a:custGeom>
            <a:avLst/>
            <a:gdLst>
              <a:gd name="connsiteX0" fmla="*/ 616689 w 616689"/>
              <a:gd name="connsiteY0" fmla="*/ 0 h 967562"/>
              <a:gd name="connsiteX1" fmla="*/ 616689 w 616689"/>
              <a:gd name="connsiteY1" fmla="*/ 967562 h 967562"/>
              <a:gd name="connsiteX2" fmla="*/ 0 w 616689"/>
              <a:gd name="connsiteY2" fmla="*/ 967562 h 967562"/>
              <a:gd name="connsiteX3" fmla="*/ 0 w 616689"/>
              <a:gd name="connsiteY3" fmla="*/ 893135 h 967562"/>
              <a:gd name="connsiteX4" fmla="*/ 510363 w 616689"/>
              <a:gd name="connsiteY4" fmla="*/ 0 h 967562"/>
              <a:gd name="connsiteX5" fmla="*/ 616689 w 616689"/>
              <a:gd name="connsiteY5" fmla="*/ 0 h 96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689" h="967562">
                <a:moveTo>
                  <a:pt x="616689" y="0"/>
                </a:moveTo>
                <a:lnTo>
                  <a:pt x="616689" y="967562"/>
                </a:lnTo>
                <a:lnTo>
                  <a:pt x="0" y="967562"/>
                </a:lnTo>
                <a:lnTo>
                  <a:pt x="0" y="893135"/>
                </a:lnTo>
                <a:lnTo>
                  <a:pt x="510363" y="0"/>
                </a:lnTo>
                <a:lnTo>
                  <a:pt x="616689" y="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17"/>
          <p:cNvSpPr/>
          <p:nvPr/>
        </p:nvSpPr>
        <p:spPr>
          <a:xfrm rot="16200000" flipV="1">
            <a:off x="1966108" y="4723509"/>
            <a:ext cx="205298" cy="322105"/>
          </a:xfrm>
          <a:custGeom>
            <a:avLst/>
            <a:gdLst>
              <a:gd name="connsiteX0" fmla="*/ 616689 w 616689"/>
              <a:gd name="connsiteY0" fmla="*/ 0 h 967562"/>
              <a:gd name="connsiteX1" fmla="*/ 616689 w 616689"/>
              <a:gd name="connsiteY1" fmla="*/ 967562 h 967562"/>
              <a:gd name="connsiteX2" fmla="*/ 0 w 616689"/>
              <a:gd name="connsiteY2" fmla="*/ 967562 h 967562"/>
              <a:gd name="connsiteX3" fmla="*/ 0 w 616689"/>
              <a:gd name="connsiteY3" fmla="*/ 893135 h 967562"/>
              <a:gd name="connsiteX4" fmla="*/ 510363 w 616689"/>
              <a:gd name="connsiteY4" fmla="*/ 0 h 967562"/>
              <a:gd name="connsiteX5" fmla="*/ 616689 w 616689"/>
              <a:gd name="connsiteY5" fmla="*/ 0 h 96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689" h="967562">
                <a:moveTo>
                  <a:pt x="616689" y="0"/>
                </a:moveTo>
                <a:lnTo>
                  <a:pt x="616689" y="967562"/>
                </a:lnTo>
                <a:lnTo>
                  <a:pt x="0" y="967562"/>
                </a:lnTo>
                <a:lnTo>
                  <a:pt x="0" y="893135"/>
                </a:lnTo>
                <a:lnTo>
                  <a:pt x="510363" y="0"/>
                </a:lnTo>
                <a:lnTo>
                  <a:pt x="616689" y="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ket 61"/>
          <p:cNvSpPr/>
          <p:nvPr/>
        </p:nvSpPr>
        <p:spPr>
          <a:xfrm rot="5400000">
            <a:off x="2189635" y="3999452"/>
            <a:ext cx="136865" cy="1300218"/>
          </a:xfrm>
          <a:prstGeom prst="rightBracket">
            <a:avLst/>
          </a:prstGeom>
          <a:ln w="9525">
            <a:solidFill>
              <a:srgbClr xmlns:mc="http://schemas.openxmlformats.org/markup-compatibility/2006" xmlns:a14="http://schemas.microsoft.com/office/drawing/2010/main" val="00B0F0" mc:Ignorable="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ket 62"/>
          <p:cNvSpPr/>
          <p:nvPr/>
        </p:nvSpPr>
        <p:spPr>
          <a:xfrm>
            <a:off x="1247311" y="4970510"/>
            <a:ext cx="136865" cy="1300220"/>
          </a:xfrm>
          <a:prstGeom prst="rightBracket">
            <a:avLst/>
          </a:prstGeom>
          <a:ln w="9525">
            <a:solidFill>
              <a:srgbClr xmlns:mc="http://schemas.openxmlformats.org/markup-compatibility/2006" xmlns:a14="http://schemas.microsoft.com/office/drawing/2010/main" val="FF0000" mc:Ignorable="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00"/>
          <p:cNvSpPr/>
          <p:nvPr/>
        </p:nvSpPr>
        <p:spPr>
          <a:xfrm>
            <a:off x="6830536" y="5703889"/>
            <a:ext cx="914400" cy="9144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  <a:ea typeface="メイリオ" pitchFamily="50" charset="-128"/>
            </a:endParaRPr>
          </a:p>
        </p:txBody>
      </p:sp>
      <p:sp>
        <p:nvSpPr>
          <p:cNvPr id="21" name="Rectangle 101"/>
          <p:cNvSpPr/>
          <p:nvPr/>
        </p:nvSpPr>
        <p:spPr>
          <a:xfrm>
            <a:off x="7295356" y="6159565"/>
            <a:ext cx="419100" cy="4191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CCCCFF" mc:Ignorable="">
              <a:alpha val="50196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  <a:ea typeface="メイリオ" pitchFamily="50" charset="-128"/>
            </a:endParaRPr>
          </a:p>
        </p:txBody>
      </p:sp>
      <p:sp>
        <p:nvSpPr>
          <p:cNvPr id="22" name="Rectangle 102"/>
          <p:cNvSpPr/>
          <p:nvPr/>
        </p:nvSpPr>
        <p:spPr>
          <a:xfrm>
            <a:off x="6876256" y="6159565"/>
            <a:ext cx="419100" cy="4191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CCCCFF" mc:Ignorable="">
              <a:alpha val="50196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  <a:ea typeface="メイリオ" pitchFamily="50" charset="-128"/>
            </a:endParaRPr>
          </a:p>
        </p:txBody>
      </p:sp>
      <p:sp>
        <p:nvSpPr>
          <p:cNvPr id="23" name="Rectangle 103"/>
          <p:cNvSpPr/>
          <p:nvPr/>
        </p:nvSpPr>
        <p:spPr>
          <a:xfrm>
            <a:off x="6880597" y="535946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メイリオ" pitchFamily="50" charset="-128"/>
              </a:rPr>
              <a:t>F 7.6’</a:t>
            </a:r>
            <a:endParaRPr lang="en-US" dirty="0">
              <a:solidFill>
                <a:schemeClr val="tx2">
                  <a:lumMod val="75000"/>
                </a:schemeClr>
              </a:solidFill>
              <a:ea typeface="メイリオ" pitchFamily="50" charset="-128"/>
            </a:endParaRPr>
          </a:p>
        </p:txBody>
      </p:sp>
      <p:sp>
        <p:nvSpPr>
          <p:cNvPr id="24" name="Rectangle 104"/>
          <p:cNvSpPr/>
          <p:nvPr/>
        </p:nvSpPr>
        <p:spPr>
          <a:xfrm>
            <a:off x="7295356" y="5740465"/>
            <a:ext cx="419100" cy="4191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CCCCFF" mc:Ignorable="">
              <a:alpha val="50196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  <a:ea typeface="メイリオ" pitchFamily="50" charset="-128"/>
            </a:endParaRPr>
          </a:p>
        </p:txBody>
      </p:sp>
      <p:sp>
        <p:nvSpPr>
          <p:cNvPr id="25" name="Rectangle 105"/>
          <p:cNvSpPr/>
          <p:nvPr/>
        </p:nvSpPr>
        <p:spPr>
          <a:xfrm>
            <a:off x="6876256" y="5740465"/>
            <a:ext cx="419100" cy="4191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CCCCFF" mc:Ignorable="">
              <a:alpha val="50196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  <a:ea typeface="メイリオ" pitchFamily="50" charset="-128"/>
            </a:endParaRPr>
          </a:p>
        </p:txBody>
      </p:sp>
      <p:grpSp>
        <p:nvGrpSpPr>
          <p:cNvPr id="26" name="Group 36"/>
          <p:cNvGrpSpPr/>
          <p:nvPr/>
        </p:nvGrpSpPr>
        <p:grpSpPr>
          <a:xfrm>
            <a:off x="4775507" y="5685495"/>
            <a:ext cx="914400" cy="914400"/>
            <a:chOff x="609600" y="2667000"/>
            <a:chExt cx="1828800" cy="1828800"/>
          </a:xfrm>
        </p:grpSpPr>
        <p:sp>
          <p:nvSpPr>
            <p:cNvPr id="27" name="Oval 96"/>
            <p:cNvSpPr/>
            <p:nvPr/>
          </p:nvSpPr>
          <p:spPr>
            <a:xfrm>
              <a:off x="609600" y="2667000"/>
              <a:ext cx="1828800" cy="18288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75000"/>
                  </a:schemeClr>
                </a:solidFill>
                <a:ea typeface="メイリオ" pitchFamily="50" charset="-128"/>
              </a:endParaRPr>
            </a:p>
          </p:txBody>
        </p:sp>
        <p:sp>
          <p:nvSpPr>
            <p:cNvPr id="28" name="Rectangle 97"/>
            <p:cNvSpPr/>
            <p:nvPr/>
          </p:nvSpPr>
          <p:spPr>
            <a:xfrm>
              <a:off x="1119650" y="3580234"/>
              <a:ext cx="838200" cy="838200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CCCCFF" mc:Ignorable="">
                <a:alpha val="50196"/>
              </a:srgbClr>
            </a:solidFill>
            <a:ln w="12700">
              <a:solidFill>
                <a:srgbClr xmlns:mc="http://schemas.openxmlformats.org/markup-compatibility/2006" xmlns:a14="http://schemas.microsoft.com/office/drawing/2010/main" val="33CC33" mc:Ignorable="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75000"/>
                  </a:schemeClr>
                </a:solidFill>
                <a:ea typeface="メイリオ" pitchFamily="50" charset="-128"/>
              </a:endParaRPr>
            </a:p>
          </p:txBody>
        </p:sp>
        <p:sp>
          <p:nvSpPr>
            <p:cNvPr id="29" name="Rectangle 98"/>
            <p:cNvSpPr/>
            <p:nvPr/>
          </p:nvSpPr>
          <p:spPr>
            <a:xfrm>
              <a:off x="1119650" y="2738986"/>
              <a:ext cx="838200" cy="838200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CCCCFF" mc:Ignorable="">
                <a:alpha val="50196"/>
              </a:srgbClr>
            </a:solidFill>
            <a:ln w="12700">
              <a:solidFill>
                <a:srgbClr xmlns:mc="http://schemas.openxmlformats.org/markup-compatibility/2006" xmlns:a14="http://schemas.microsoft.com/office/drawing/2010/main" val="33CC33" mc:Ignorable="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75000"/>
                  </a:schemeClr>
                </a:solidFill>
                <a:ea typeface="メイリオ" pitchFamily="50" charset="-128"/>
              </a:endParaRPr>
            </a:p>
          </p:txBody>
        </p:sp>
      </p:grpSp>
      <p:sp>
        <p:nvSpPr>
          <p:cNvPr id="30" name="Rectangle 108"/>
          <p:cNvSpPr/>
          <p:nvPr/>
        </p:nvSpPr>
        <p:spPr>
          <a:xfrm>
            <a:off x="5800720" y="5914881"/>
            <a:ext cx="827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ea typeface="メイリオ" pitchFamily="50" charset="-128"/>
                <a:sym typeface="Wingdings" pitchFamily="2" charset="2"/>
              </a:rPr>
              <a:t>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ea typeface="メイリオ" pitchFamily="50" charset="-128"/>
                <a:sym typeface="Wingdings" pitchFamily="2" charset="2"/>
              </a:rPr>
              <a:t>Future</a:t>
            </a:r>
            <a:endParaRPr lang="en-US" dirty="0">
              <a:solidFill>
                <a:schemeClr val="bg1">
                  <a:lumMod val="75000"/>
                </a:schemeClr>
              </a:solidFill>
              <a:ea typeface="メイリオ" pitchFamily="50" charset="-128"/>
            </a:endParaRPr>
          </a:p>
        </p:txBody>
      </p:sp>
      <p:sp>
        <p:nvSpPr>
          <p:cNvPr id="31" name="Rectangle 64"/>
          <p:cNvSpPr/>
          <p:nvPr/>
        </p:nvSpPr>
        <p:spPr>
          <a:xfrm>
            <a:off x="4826154" y="5349691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10/main" val="33CC33" mc:Ignorable=""/>
                </a:solidFill>
                <a:ea typeface="メイリオ" pitchFamily="50" charset="-128"/>
              </a:rPr>
              <a:t>7’ x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33CC33" mc:Ignorable=""/>
                </a:solidFill>
                <a:ea typeface="メイリオ" pitchFamily="50" charset="-128"/>
              </a:rPr>
              <a:t>3.4’</a:t>
            </a:r>
            <a:endParaRPr lang="en-US" dirty="0">
              <a:solidFill>
                <a:srgbClr xmlns:mc="http://schemas.openxmlformats.org/markup-compatibility/2006" xmlns:a14="http://schemas.microsoft.com/office/drawing/2010/main" val="33CC33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6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7407E-6 L 2.77556E-17 0.1627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11371 4.81481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Performance of Optics</a:t>
            </a:r>
            <a:br>
              <a:rPr lang="en-US" altLang="ja-JP" dirty="0" smtClean="0"/>
            </a:br>
            <a:r>
              <a:rPr lang="en-US" altLang="ja-JP" sz="3600" dirty="0" smtClean="0"/>
              <a:t>(Red Channel)</a:t>
            </a:r>
            <a:endParaRPr kumimoji="1" lang="ja-JP" altLang="en-US" sz="3600" dirty="0"/>
          </a:p>
        </p:txBody>
      </p:sp>
      <p:pic>
        <p:nvPicPr>
          <p:cNvPr id="6149" name="図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3911412" cy="368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図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4671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02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Performance of Optics</a:t>
            </a:r>
            <a:br>
              <a:rPr lang="en-US" altLang="ja-JP" dirty="0" smtClean="0"/>
            </a:br>
            <a:r>
              <a:rPr lang="en-US" altLang="ja-JP" sz="3600" dirty="0" smtClean="0"/>
              <a:t>(Blue Channel)</a:t>
            </a:r>
            <a:endParaRPr kumimoji="1" lang="ja-JP" altLang="en-US" sz="3600" dirty="0"/>
          </a:p>
        </p:txBody>
      </p:sp>
      <p:pic>
        <p:nvPicPr>
          <p:cNvPr id="6147" name="図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3940926" cy="371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図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3744416" cy="373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585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4 HAWAII2 RGs / 2.5</a:t>
            </a:r>
            <a:r>
              <a:rPr kumimoji="1" lang="en-US" altLang="ja-JP" dirty="0" smtClean="0">
                <a:latin typeface="Symbol" pitchFamily="18" charset="2"/>
              </a:rPr>
              <a:t>m</a:t>
            </a:r>
            <a:r>
              <a:rPr kumimoji="1" lang="en-US" altLang="ja-JP" dirty="0" smtClean="0"/>
              <a:t>m cutoff</a:t>
            </a:r>
          </a:p>
          <a:p>
            <a:r>
              <a:rPr lang="en-US" altLang="ja-JP" dirty="0" smtClean="0"/>
              <a:t>SIDECAR ASICs for readout</a:t>
            </a:r>
          </a:p>
          <a:p>
            <a:r>
              <a:rPr kumimoji="1" lang="en-US" altLang="ja-JP" dirty="0" smtClean="0"/>
              <a:t>Covers central 7’x3.5’ </a:t>
            </a:r>
            <a:r>
              <a:rPr kumimoji="1" lang="en-US" altLang="ja-JP" dirty="0" err="1" smtClean="0"/>
              <a:t>FoV</a:t>
            </a:r>
            <a:endParaRPr kumimoji="1" lang="en-US" altLang="ja-JP" dirty="0" smtClean="0"/>
          </a:p>
          <a:p>
            <a:r>
              <a:rPr lang="en-US" altLang="ja-JP" dirty="0" smtClean="0"/>
              <a:t>0.1”/pix sampling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Focal Plane Arrays</a:t>
            </a:r>
            <a:endParaRPr kumimoji="1" lang="ja-JP" altLang="en-US" dirty="0"/>
          </a:p>
        </p:txBody>
      </p:sp>
      <p:pic>
        <p:nvPicPr>
          <p:cNvPr id="5122" name="図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2129710" cy="370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図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25144"/>
            <a:ext cx="2723925" cy="18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82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Based on the design of MOIRCS</a:t>
            </a:r>
          </a:p>
          <a:p>
            <a:pPr lvl="1"/>
            <a:r>
              <a:rPr lang="en-US" altLang="ja-JP" dirty="0" smtClean="0"/>
              <a:t>Turret-type mask stocker</a:t>
            </a:r>
          </a:p>
          <a:p>
            <a:pPr lvl="1"/>
            <a:r>
              <a:rPr kumimoji="1" lang="en-US" altLang="ja-JP" dirty="0" smtClean="0"/>
              <a:t>Robotic mask exchanger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MOS Slit Plate Exchanger</a:t>
            </a:r>
            <a:endParaRPr kumimoji="1" lang="ja-JP" altLang="en-US" dirty="0"/>
          </a:p>
        </p:txBody>
      </p:sp>
      <p:grpSp>
        <p:nvGrpSpPr>
          <p:cNvPr id="4" name="Group 7"/>
          <p:cNvGrpSpPr/>
          <p:nvPr/>
        </p:nvGrpSpPr>
        <p:grpSpPr>
          <a:xfrm>
            <a:off x="2337048" y="4005064"/>
            <a:ext cx="4611216" cy="2263688"/>
            <a:chOff x="533400" y="2362200"/>
            <a:chExt cx="8382000" cy="4114800"/>
          </a:xfrm>
        </p:grpSpPr>
        <p:sp>
          <p:nvSpPr>
            <p:cNvPr id="5" name="Rectangle 6"/>
            <p:cNvSpPr/>
            <p:nvPr/>
          </p:nvSpPr>
          <p:spPr>
            <a:xfrm>
              <a:off x="533400" y="2362200"/>
              <a:ext cx="8382000" cy="411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xmlns:mc="http://schemas.openxmlformats.org/markup-compatibility/2006" xmlns:a14="http://schemas.microsoft.com/office/drawing/2010/main" val="0089D0" mc:Ignorable=""/>
                </a:clrFrom>
                <a:clrTo>
                  <a:srgbClr xmlns:mc="http://schemas.openxmlformats.org/markup-compatibility/2006" xmlns:a14="http://schemas.microsoft.com/office/drawing/2010/main" val="0089D0" mc:Ignorable="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9224" y="3154680"/>
              <a:ext cx="3375743" cy="32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xmlns:mc="http://schemas.openxmlformats.org/markup-compatibility/2006" xmlns:a14="http://schemas.microsoft.com/office/drawing/2010/main" val="0089D0" mc:Ignorable=""/>
                </a:clrFrom>
                <a:clrTo>
                  <a:srgbClr xmlns:mc="http://schemas.openxmlformats.org/markup-compatibility/2006" xmlns:a14="http://schemas.microsoft.com/office/drawing/2010/main" val="0089D0" mc:Ignorable="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5199" y="2545872"/>
              <a:ext cx="5276850" cy="3207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" name="Straight Arrow Connector 21"/>
          <p:cNvCxnSpPr/>
          <p:nvPr/>
        </p:nvCxnSpPr>
        <p:spPr>
          <a:xfrm>
            <a:off x="2337048" y="6453336"/>
            <a:ext cx="4598640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3"/>
          <p:cNvSpPr txBox="1"/>
          <p:nvPr/>
        </p:nvSpPr>
        <p:spPr>
          <a:xfrm>
            <a:off x="3962586" y="6463561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メイリオ" pitchFamily="50" charset="-128"/>
              </a:rPr>
              <a:t>2.3m</a:t>
            </a:r>
            <a:endParaRPr lang="en-US" sz="2000" dirty="0">
              <a:solidFill>
                <a:schemeClr val="tx2">
                  <a:lumMod val="75000"/>
                </a:schemeClr>
              </a:solidFill>
              <a:ea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01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82321" y="2420888"/>
            <a:ext cx="7408333" cy="3450696"/>
          </a:xfrm>
        </p:spPr>
        <p:txBody>
          <a:bodyPr/>
          <a:lstStyle/>
          <a:p>
            <a:r>
              <a:rPr kumimoji="1" lang="en-US" altLang="ja-JP" dirty="0" smtClean="0"/>
              <a:t>Maximum # of mask slit : 20 or more</a:t>
            </a:r>
          </a:p>
          <a:p>
            <a:r>
              <a:rPr lang="en-US" altLang="ja-JP" dirty="0" smtClean="0"/>
              <a:t>New design with high reliability</a:t>
            </a:r>
          </a:p>
          <a:p>
            <a:pPr lvl="1"/>
            <a:r>
              <a:rPr kumimoji="1" lang="en-US" altLang="ja-JP" dirty="0" smtClean="0"/>
              <a:t>Magnet </a:t>
            </a:r>
            <a:r>
              <a:rPr lang="en-US" altLang="ja-JP" dirty="0" smtClean="0"/>
              <a:t>– latch (Both at the focus and the stock)</a:t>
            </a:r>
          </a:p>
          <a:p>
            <a:pPr lvl="1"/>
            <a:r>
              <a:rPr lang="en-US" altLang="ja-JP" dirty="0" smtClean="0"/>
              <a:t>Operative even at the TAO </a:t>
            </a:r>
            <a:r>
              <a:rPr lang="en-US" altLang="ja-JP" dirty="0" err="1" smtClean="0"/>
              <a:t>Nasmyth</a:t>
            </a:r>
            <a:r>
              <a:rPr lang="en-US" altLang="ja-JP" dirty="0" smtClean="0"/>
              <a:t> focus</a:t>
            </a:r>
          </a:p>
          <a:p>
            <a:pPr lvl="1"/>
            <a:r>
              <a:rPr kumimoji="1" lang="en-US" altLang="ja-JP" dirty="0" smtClean="0"/>
              <a:t>Curved mask possible</a:t>
            </a:r>
          </a:p>
          <a:p>
            <a:pPr lvl="1"/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MOS Unit</a:t>
            </a:r>
            <a:endParaRPr kumimoji="1" lang="ja-JP" alt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xmlns:mc="http://schemas.openxmlformats.org/markup-compatibility/2006" xmlns:a14="http://schemas.microsoft.com/office/drawing/2010/main" val="FEFEFE" mc:Ignorable=""/>
              </a:clrFrom>
              <a:clrTo>
                <a:srgbClr xmlns:mc="http://schemas.openxmlformats.org/markup-compatibility/2006" xmlns:a14="http://schemas.microsoft.com/office/drawing/2010/main" val="FEFEFE" mc:Ignorable="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04664"/>
            <a:ext cx="1676400" cy="193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0"/>
          <p:cNvGrpSpPr/>
          <p:nvPr/>
        </p:nvGrpSpPr>
        <p:grpSpPr>
          <a:xfrm>
            <a:off x="6732240" y="3898477"/>
            <a:ext cx="2232248" cy="2976331"/>
            <a:chOff x="5410200" y="4064000"/>
            <a:chExt cx="1866900" cy="2489200"/>
          </a:xfrm>
        </p:grpSpPr>
        <p:pic>
          <p:nvPicPr>
            <p:cNvPr id="7" name="Picture 3" descr="F:\DCIM\100KMA35\MA35053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099050" y="4375150"/>
              <a:ext cx="2489200" cy="1866900"/>
            </a:xfrm>
            <a:prstGeom prst="rect">
              <a:avLst/>
            </a:prstGeom>
            <a:noFill/>
          </p:spPr>
        </p:pic>
        <p:sp>
          <p:nvSpPr>
            <p:cNvPr id="8" name="Oval 17"/>
            <p:cNvSpPr/>
            <p:nvPr/>
          </p:nvSpPr>
          <p:spPr>
            <a:xfrm>
              <a:off x="6477000" y="5791200"/>
              <a:ext cx="381000" cy="381000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18"/>
            <p:cNvSpPr/>
            <p:nvPr/>
          </p:nvSpPr>
          <p:spPr>
            <a:xfrm>
              <a:off x="6324600" y="6096000"/>
              <a:ext cx="381000" cy="381000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2"/>
          <p:cNvSpPr txBox="1"/>
          <p:nvPr/>
        </p:nvSpPr>
        <p:spPr>
          <a:xfrm>
            <a:off x="3419872" y="6413330"/>
            <a:ext cx="270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メイリオ" pitchFamily="50" charset="-128"/>
              </a:rPr>
              <a:t>Prototype Mask Holder</a:t>
            </a:r>
            <a:endParaRPr lang="en-US" sz="2000" dirty="0">
              <a:solidFill>
                <a:schemeClr val="tx2">
                  <a:lumMod val="75000"/>
                </a:schemeClr>
              </a:solidFill>
              <a:ea typeface="メイリオ" pitchFamily="50" charset="-128"/>
            </a:endParaRPr>
          </a:p>
        </p:txBody>
      </p:sp>
      <p:pic>
        <p:nvPicPr>
          <p:cNvPr id="12" name="Picture 4" descr="F:\DCIM\100KMA35\MA350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857522"/>
            <a:ext cx="2667303" cy="2000478"/>
          </a:xfrm>
          <a:prstGeom prst="rect">
            <a:avLst/>
          </a:prstGeom>
          <a:noFill/>
        </p:spPr>
      </p:pic>
      <p:cxnSp>
        <p:nvCxnSpPr>
          <p:cNvPr id="13" name="Straight Arrow Connector 6"/>
          <p:cNvCxnSpPr/>
          <p:nvPr/>
        </p:nvCxnSpPr>
        <p:spPr>
          <a:xfrm>
            <a:off x="602382" y="6306144"/>
            <a:ext cx="2276405" cy="27592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7"/>
          <p:cNvSpPr txBox="1"/>
          <p:nvPr/>
        </p:nvSpPr>
        <p:spPr>
          <a:xfrm>
            <a:off x="1182051" y="6444108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a typeface="メイリオ" pitchFamily="50" charset="-128"/>
              </a:rPr>
              <a:t>250mm</a:t>
            </a:r>
            <a:endParaRPr lang="en-US" sz="1600" dirty="0">
              <a:solidFill>
                <a:schemeClr val="tx2">
                  <a:lumMod val="75000"/>
                </a:schemeClr>
              </a:solidFill>
              <a:ea typeface="メイリオ" pitchFamily="50" charset="-128"/>
            </a:endParaRPr>
          </a:p>
        </p:txBody>
      </p:sp>
      <p:cxnSp>
        <p:nvCxnSpPr>
          <p:cNvPr id="15" name="Straight Arrow Connector 8"/>
          <p:cNvCxnSpPr/>
          <p:nvPr/>
        </p:nvCxnSpPr>
        <p:spPr>
          <a:xfrm rot="16200000" flipH="1">
            <a:off x="2533878" y="5892252"/>
            <a:ext cx="827784" cy="13796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9"/>
          <p:cNvSpPr txBox="1"/>
          <p:nvPr/>
        </p:nvSpPr>
        <p:spPr>
          <a:xfrm>
            <a:off x="2915816" y="571351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ea typeface="メイリオ" pitchFamily="50" charset="-128"/>
              </a:rPr>
              <a:t>210mm</a:t>
            </a:r>
            <a:endParaRPr lang="en-US" sz="1600" dirty="0">
              <a:solidFill>
                <a:schemeClr val="tx2"/>
              </a:solidFill>
              <a:ea typeface="メイリオ" pitchFamily="50" charset="-128"/>
            </a:endParaRPr>
          </a:p>
        </p:txBody>
      </p:sp>
      <p:sp>
        <p:nvSpPr>
          <p:cNvPr id="18" name="Oval 13"/>
          <p:cNvSpPr/>
          <p:nvPr/>
        </p:nvSpPr>
        <p:spPr>
          <a:xfrm>
            <a:off x="1281608" y="5340395"/>
            <a:ext cx="344910" cy="34491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Oval 14"/>
          <p:cNvSpPr/>
          <p:nvPr/>
        </p:nvSpPr>
        <p:spPr>
          <a:xfrm>
            <a:off x="2523283" y="5409378"/>
            <a:ext cx="344910" cy="34491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Oval 15"/>
          <p:cNvSpPr/>
          <p:nvPr/>
        </p:nvSpPr>
        <p:spPr>
          <a:xfrm>
            <a:off x="798733" y="5961235"/>
            <a:ext cx="344910" cy="34491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Oval 16"/>
          <p:cNvSpPr/>
          <p:nvPr/>
        </p:nvSpPr>
        <p:spPr>
          <a:xfrm>
            <a:off x="2592265" y="6099198"/>
            <a:ext cx="344910" cy="34491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TextBox 22"/>
          <p:cNvSpPr txBox="1"/>
          <p:nvPr/>
        </p:nvSpPr>
        <p:spPr>
          <a:xfrm>
            <a:off x="539552" y="4890646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schemeClr val="tx2"/>
                </a:solidFill>
                <a:ea typeface="メイリオ" pitchFamily="50" charset="-128"/>
              </a:rPr>
              <a:t>Neodyium</a:t>
            </a:r>
            <a:r>
              <a:rPr lang="en-US" altLang="ja-JP" sz="1600" dirty="0" smtClean="0">
                <a:solidFill>
                  <a:schemeClr val="tx2"/>
                </a:solidFill>
                <a:ea typeface="メイリオ" pitchFamily="50" charset="-128"/>
              </a:rPr>
              <a:t> Magnets</a:t>
            </a:r>
            <a:endParaRPr lang="en-US" sz="1600" dirty="0">
              <a:solidFill>
                <a:schemeClr val="tx2"/>
              </a:solidFill>
              <a:ea typeface="メイリオ" pitchFamily="50" charset="-128"/>
            </a:endParaRPr>
          </a:p>
        </p:txBody>
      </p:sp>
      <p:cxnSp>
        <p:nvCxnSpPr>
          <p:cNvPr id="23" name="Straight Connector 24"/>
          <p:cNvCxnSpPr>
            <a:endCxn id="18" idx="0"/>
          </p:cNvCxnSpPr>
          <p:nvPr/>
        </p:nvCxnSpPr>
        <p:spPr>
          <a:xfrm>
            <a:off x="1269208" y="5202432"/>
            <a:ext cx="184855" cy="1379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82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2010/Q3 : Fix the design of </a:t>
            </a:r>
            <a:r>
              <a:rPr kumimoji="1" lang="en-US" altLang="ja-JP" dirty="0" err="1" smtClean="0"/>
              <a:t>dewar</a:t>
            </a:r>
            <a:r>
              <a:rPr kumimoji="1" lang="en-US" altLang="ja-JP" dirty="0" smtClean="0"/>
              <a:t>, MOS, optics</a:t>
            </a:r>
          </a:p>
          <a:p>
            <a:r>
              <a:rPr lang="en-US" altLang="ja-JP" dirty="0" smtClean="0"/>
              <a:t>2010/Q4 : Array delivery</a:t>
            </a:r>
          </a:p>
          <a:p>
            <a:r>
              <a:rPr kumimoji="1" lang="en-US" altLang="ja-JP" dirty="0" smtClean="0"/>
              <a:t>2011/Q1 : Delivery of the </a:t>
            </a:r>
            <a:r>
              <a:rPr kumimoji="1" lang="en-US" altLang="ja-JP" dirty="0" err="1" smtClean="0"/>
              <a:t>dewar</a:t>
            </a:r>
            <a:r>
              <a:rPr kumimoji="1" lang="en-US" altLang="ja-JP" dirty="0" smtClean="0"/>
              <a:t>, MOS, optics </a:t>
            </a:r>
            <a:r>
              <a:rPr kumimoji="1" lang="en-US" altLang="ja-JP" dirty="0" err="1" smtClean="0"/>
              <a:t>componetns</a:t>
            </a:r>
            <a:endParaRPr kumimoji="1" lang="en-US" altLang="ja-JP" dirty="0" smtClean="0"/>
          </a:p>
          <a:p>
            <a:r>
              <a:rPr lang="en-US" altLang="ja-JP" dirty="0" smtClean="0"/>
              <a:t>2011/Q2-2012/Q2 : Assembly, adjustment, etc…</a:t>
            </a:r>
          </a:p>
          <a:p>
            <a:r>
              <a:rPr kumimoji="1" lang="en-US" altLang="ja-JP" dirty="0" smtClean="0"/>
              <a:t>2012/Q3 or later : Transport to Subaru, setup</a:t>
            </a:r>
          </a:p>
          <a:p>
            <a:r>
              <a:rPr lang="en-US" altLang="ja-JP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2013/Q1 : First Light at Subaru ? </a:t>
            </a:r>
            <a:endParaRPr kumimoji="1" lang="ja-JP" altLang="en-US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Schedule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780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450696"/>
          </a:xfrm>
        </p:spPr>
        <p:txBody>
          <a:bodyPr/>
          <a:lstStyle/>
          <a:p>
            <a:r>
              <a:rPr lang="en-US" altLang="ja-JP" dirty="0" smtClean="0"/>
              <a:t>Construct an infrared-optimized 6.5m telescope at the world’s highest site of 5650m(18000ft) altitude, Co. </a:t>
            </a:r>
            <a:r>
              <a:rPr lang="en-US" altLang="ja-JP" dirty="0" err="1" smtClean="0"/>
              <a:t>Chajnantor</a:t>
            </a:r>
            <a:r>
              <a:rPr lang="en-US" altLang="ja-JP" dirty="0" smtClean="0"/>
              <a:t> at Atacama desert, Chile</a:t>
            </a:r>
          </a:p>
          <a:p>
            <a:r>
              <a:rPr kumimoji="1" lang="en-US" altLang="ja-JP" dirty="0" smtClean="0"/>
              <a:t>Current status:</a:t>
            </a:r>
          </a:p>
          <a:p>
            <a:pPr lvl="1"/>
            <a:r>
              <a:rPr lang="en-US" altLang="ja-JP" dirty="0" smtClean="0"/>
              <a:t>Installed a 1m telescope (called </a:t>
            </a:r>
            <a:r>
              <a:rPr lang="en-US" altLang="ja-JP" dirty="0" err="1" smtClean="0"/>
              <a:t>miniTAO</a:t>
            </a:r>
            <a:r>
              <a:rPr lang="en-US" altLang="ja-JP" dirty="0" smtClean="0"/>
              <a:t>), and started observations in the near- to mid infrared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TAO</a:t>
            </a:r>
            <a:br>
              <a:rPr kumimoji="1" lang="en-US" altLang="ja-JP" dirty="0" smtClean="0"/>
            </a:br>
            <a:r>
              <a:rPr lang="en-US" altLang="ja-JP" sz="2400" dirty="0" smtClean="0"/>
              <a:t>The University of Tokyo Atacama Observatory Project</a:t>
            </a:r>
            <a:endParaRPr kumimoji="1" lang="ja-JP" altLang="en-US" sz="2400" dirty="0"/>
          </a:p>
        </p:txBody>
      </p:sp>
      <p:pic>
        <p:nvPicPr>
          <p:cNvPr id="8" name="Picture 4" descr="PB290117"/>
          <p:cNvPicPr>
            <a:picLocks noChangeAspect="1" noChangeArrowheads="1"/>
          </p:cNvPicPr>
          <p:nvPr/>
        </p:nvPicPr>
        <p:blipFill>
          <a:blip r:embed="rId2" cstate="print"/>
          <a:srcRect l="14655" b="21944"/>
          <a:stretch>
            <a:fillRect/>
          </a:stretch>
        </p:blipFill>
        <p:spPr bwMode="auto">
          <a:xfrm>
            <a:off x="337591" y="4869160"/>
            <a:ext cx="2650233" cy="1988253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9" name="Down Arrow 6"/>
          <p:cNvSpPr/>
          <p:nvPr/>
        </p:nvSpPr>
        <p:spPr>
          <a:xfrm>
            <a:off x="1816949" y="4941231"/>
            <a:ext cx="256474" cy="411962"/>
          </a:xfrm>
          <a:prstGeom prst="downArrow">
            <a:avLst>
              <a:gd name="adj1" fmla="val 27517"/>
              <a:gd name="adj2" fmla="val 83724"/>
            </a:avLst>
          </a:prstGeom>
          <a:solidFill>
            <a:srgbClr xmlns:mc="http://schemas.openxmlformats.org/markup-compatibility/2006" xmlns:a14="http://schemas.microsoft.com/office/drawing/2010/main" val="FF3300" mc:Ignorable=""/>
          </a:solidFill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図 5" descr="mIMG_17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97153"/>
            <a:ext cx="3096646" cy="206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6" descr="mP10101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37707"/>
            <a:ext cx="1909956" cy="254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38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Nice climate, with photometric nights &gt; 60%, and usable &gt;80% (Miyata+08)</a:t>
            </a:r>
          </a:p>
          <a:p>
            <a:r>
              <a:rPr lang="en-US" altLang="ja-JP" dirty="0" smtClean="0"/>
              <a:t>Seeing </a:t>
            </a:r>
            <a:r>
              <a:rPr lang="en-US" altLang="ja-JP" dirty="0"/>
              <a:t>is as good as Mauna Kea; DIMM measurement shows median seeing of 0.7” (KM+08)</a:t>
            </a:r>
            <a:endParaRPr lang="ja-JP" altLang="en-US" dirty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Thanks to the low pressure (&lt;0.5atm) and dry climate, extremely low perceptible water vapor (PWV) is achieved : 0.5mm (25%tile) (MK has 1mm)</a:t>
            </a:r>
          </a:p>
          <a:p>
            <a:r>
              <a:rPr lang="en-US" altLang="ja-JP" dirty="0" smtClean="0"/>
              <a:t>This results in excellent observational condition in both NIR(1-2.5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m) and MIR (5-40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m)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Advantage of Co. </a:t>
            </a:r>
            <a:r>
              <a:rPr kumimoji="1" lang="en-US" altLang="ja-JP" dirty="0" err="1" smtClean="0"/>
              <a:t>Chajnantor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45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Atmospheric Transmittance</a:t>
            </a:r>
            <a:endParaRPr kumimoji="1" lang="ja-JP" altLang="en-US" dirty="0"/>
          </a:p>
        </p:txBody>
      </p:sp>
      <p:pic>
        <p:nvPicPr>
          <p:cNvPr id="4" name="図 8" descr="trans_2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1"/>
          <a:stretch>
            <a:fillRect/>
          </a:stretch>
        </p:blipFill>
        <p:spPr bwMode="auto">
          <a:xfrm>
            <a:off x="790847" y="5555655"/>
            <a:ext cx="7019925" cy="132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5" name="図 9" descr="trans_4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9"/>
          <a:stretch>
            <a:fillRect/>
          </a:stretch>
        </p:blipFill>
        <p:spPr bwMode="auto">
          <a:xfrm>
            <a:off x="790847" y="4068516"/>
            <a:ext cx="7021513" cy="137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6" name="図 10" descr="trans_56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22"/>
          <a:stretch>
            <a:fillRect/>
          </a:stretch>
        </p:blipFill>
        <p:spPr bwMode="auto">
          <a:xfrm>
            <a:off x="790847" y="2564904"/>
            <a:ext cx="7019925" cy="13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7" name="テキスト ボックス 220"/>
          <p:cNvSpPr txBox="1">
            <a:spLocks noChangeArrowheads="1"/>
          </p:cNvSpPr>
          <p:nvPr/>
        </p:nvSpPr>
        <p:spPr bwMode="auto">
          <a:xfrm>
            <a:off x="6217245" y="2551435"/>
            <a:ext cx="1235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</a:rPr>
              <a:t>5600m</a:t>
            </a:r>
          </a:p>
          <a:p>
            <a:r>
              <a:rPr lang="en-US" altLang="ja-JP" sz="1400" dirty="0">
                <a:solidFill>
                  <a:schemeClr val="tx2"/>
                </a:solidFill>
              </a:rPr>
              <a:t>PWV=0.5mm</a:t>
            </a:r>
          </a:p>
        </p:txBody>
      </p:sp>
      <p:sp>
        <p:nvSpPr>
          <p:cNvPr id="8" name="テキスト ボックス 221"/>
          <p:cNvSpPr txBox="1">
            <a:spLocks noChangeArrowheads="1"/>
          </p:cNvSpPr>
          <p:nvPr/>
        </p:nvSpPr>
        <p:spPr bwMode="auto">
          <a:xfrm>
            <a:off x="6217245" y="4063603"/>
            <a:ext cx="1235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xmlns:mc="http://schemas.openxmlformats.org/markup-compatibility/2006" xmlns:a14="http://schemas.microsoft.com/office/drawing/2010/main" val="33CC33" mc:Ignorable=""/>
                </a:solidFill>
              </a:rPr>
              <a:t>4200m</a:t>
            </a:r>
          </a:p>
          <a:p>
            <a:r>
              <a:rPr lang="en-US" altLang="ja-JP" sz="1400" dirty="0">
                <a:solidFill>
                  <a:srgbClr xmlns:mc="http://schemas.openxmlformats.org/markup-compatibility/2006" xmlns:a14="http://schemas.microsoft.com/office/drawing/2010/main" val="33CC33" mc:Ignorable=""/>
                </a:solidFill>
              </a:rPr>
              <a:t>PWV=1.0mm</a:t>
            </a:r>
          </a:p>
        </p:txBody>
      </p:sp>
      <p:sp>
        <p:nvSpPr>
          <p:cNvPr id="9" name="テキスト ボックス 222"/>
          <p:cNvSpPr txBox="1">
            <a:spLocks noChangeArrowheads="1"/>
          </p:cNvSpPr>
          <p:nvPr/>
        </p:nvSpPr>
        <p:spPr bwMode="auto">
          <a:xfrm>
            <a:off x="6217245" y="5575771"/>
            <a:ext cx="1235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2600m</a:t>
            </a:r>
          </a:p>
          <a:p>
            <a:r>
              <a:rPr lang="en-US" altLang="ja-JP" sz="140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PWV=6.0mm</a:t>
            </a:r>
          </a:p>
        </p:txBody>
      </p:sp>
    </p:spTree>
    <p:extLst>
      <p:ext uri="{BB962C8B-B14F-4D97-AF65-F5344CB8AC3E}">
        <p14:creationId xmlns:p14="http://schemas.microsoft.com/office/powerpoint/2010/main" val="4014097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6.5m Telescope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7187" r="17187"/>
          <a:stretch>
            <a:fillRect/>
          </a:stretch>
        </p:blipFill>
        <p:spPr bwMode="auto">
          <a:xfrm>
            <a:off x="5724128" y="1648544"/>
            <a:ext cx="32004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337700"/>
              </p:ext>
            </p:extLst>
          </p:nvPr>
        </p:nvGraphicFramePr>
        <p:xfrm>
          <a:off x="304801" y="1934696"/>
          <a:ext cx="5131296" cy="30784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73853"/>
                <a:gridCol w="32574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メイリオ" pitchFamily="50" charset="-128"/>
                        </a:rPr>
                        <a:t>Optics</a:t>
                      </a:r>
                      <a:endParaRPr lang="en-US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メイリオ" pitchFamily="50" charset="-128"/>
                      </a:endParaRPr>
                    </a:p>
                  </a:txBody>
                  <a:tcPr marT="91440" marB="0"/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メイリオ" pitchFamily="50" charset="-128"/>
                        </a:rPr>
                        <a:t>Ritchey-Chretien</a:t>
                      </a:r>
                      <a:endParaRPr lang="en-US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メイリオ" pitchFamily="50" charset="-128"/>
                      </a:endParaRPr>
                    </a:p>
                  </a:txBody>
                  <a:tcPr marT="91440" marB="0"/>
                </a:tc>
              </a:tr>
              <a:tr h="452973">
                <a:tc>
                  <a:txBody>
                    <a:bodyPr/>
                    <a:lstStyle/>
                    <a:p>
                      <a:r>
                        <a:rPr lang="en-US" altLang="ja-JP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メイリオ" pitchFamily="50" charset="-128"/>
                        </a:rPr>
                        <a:t>Primary</a:t>
                      </a:r>
                      <a:r>
                        <a:rPr lang="en-US" altLang="ja-JP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メイリオ" pitchFamily="50" charset="-128"/>
                        </a:rPr>
                        <a:t> Mirror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メイリオ" pitchFamily="50" charset="-128"/>
                      </a:endParaRPr>
                    </a:p>
                  </a:txBody>
                  <a:tcPr marT="91440" marB="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  <a:ea typeface="メイリオ" pitchFamily="50" charset="-128"/>
                        </a:rPr>
                        <a:t>F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メイリオ" pitchFamily="50" charset="-128"/>
                        </a:rPr>
                        <a:t>6,500 mm</a:t>
                      </a:r>
                      <a:b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メイリオ" pitchFamily="50" charset="-128"/>
                        </a:rPr>
                      </a:br>
                      <a:r>
                        <a:rPr lang="ja-JP" alt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メイリオ" pitchFamily="50" charset="-128"/>
                        </a:rPr>
                        <a:t>（</a:t>
                      </a:r>
                      <a:r>
                        <a:rPr lang="en-US" altLang="ja-JP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メイリオ" pitchFamily="50" charset="-128"/>
                        </a:rPr>
                        <a:t>effective </a:t>
                      </a:r>
                      <a:r>
                        <a:rPr lang="en-US" altLang="ja-JP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  <a:ea typeface="メイリオ" pitchFamily="50" charset="-128"/>
                        </a:rPr>
                        <a:t>F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  <a:ea typeface="メイリオ" pitchFamily="50" charset="-128"/>
                        </a:rPr>
                        <a:t> </a:t>
                      </a:r>
                      <a:r>
                        <a:rPr lang="en-US" altLang="ja-JP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メイリオ" pitchFamily="50" charset="-128"/>
                        </a:rPr>
                        <a:t>6,154 mm</a:t>
                      </a:r>
                      <a:r>
                        <a:rPr lang="ja-JP" alt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メイリオ" pitchFamily="50" charset="-128"/>
                        </a:rPr>
                        <a:t>）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メイリオ" pitchFamily="50" charset="-128"/>
                      </a:endParaRPr>
                    </a:p>
                  </a:txBody>
                  <a:tcPr marT="9144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メイリオ" pitchFamily="50" charset="-128"/>
                        </a:rPr>
                        <a:t>2ndry Mirror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メイリオ" pitchFamily="50" charset="-128"/>
                      </a:endParaRPr>
                    </a:p>
                  </a:txBody>
                  <a:tcPr marT="91440" marB="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  <a:ea typeface="メイリオ" pitchFamily="50" charset="-128"/>
                        </a:rPr>
                        <a:t>F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メイリオ" pitchFamily="50" charset="-128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メイリオ" pitchFamily="50" charset="-128"/>
                        </a:rPr>
                        <a:t>897 mm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メイリオ" pitchFamily="50" charset="-128"/>
                      </a:endParaRPr>
                    </a:p>
                  </a:txBody>
                  <a:tcPr marT="9144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メイリオ" pitchFamily="50" charset="-128"/>
                        </a:rPr>
                        <a:t>Foci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メイリオ" pitchFamily="50" charset="-128"/>
                      </a:endParaRPr>
                    </a:p>
                  </a:txBody>
                  <a:tcPr marT="91440" marB="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メイリオ" pitchFamily="50" charset="-128"/>
                        </a:rPr>
                        <a:t>Cassegrain,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メイリオ" pitchFamily="50" charset="-128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メイリオ" pitchFamily="50" charset="-128"/>
                        </a:rPr>
                        <a:t>Nasmyth x 2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メイリオ" pitchFamily="50" charset="-128"/>
                      </a:endParaRPr>
                    </a:p>
                  </a:txBody>
                  <a:tcPr marT="9144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メイリオ" pitchFamily="50" charset="-128"/>
                        </a:rPr>
                        <a:t>FoV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メイリオ" pitchFamily="50" charset="-128"/>
                      </a:endParaRPr>
                    </a:p>
                  </a:txBody>
                  <a:tcPr marT="9144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  <a:ea typeface="メイリオ" pitchFamily="50" charset="-128"/>
                        </a:rPr>
                        <a:t>F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メイリオ" pitchFamily="50" charset="-128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メイリオ" pitchFamily="50" charset="-128"/>
                        </a:rPr>
                        <a:t>25’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メイリオ" pitchFamily="50" charset="-128"/>
                      </a:endParaRPr>
                    </a:p>
                  </a:txBody>
                  <a:tcPr marT="9144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メイリオ" pitchFamily="50" charset="-128"/>
                        </a:rPr>
                        <a:t>PM F-ratio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メイリオ" pitchFamily="50" charset="-128"/>
                      </a:endParaRPr>
                    </a:p>
                  </a:txBody>
                  <a:tcPr marT="9144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メイリオ" pitchFamily="50" charset="-128"/>
                        </a:rPr>
                        <a:t>1.25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メイリオ" pitchFamily="50" charset="-128"/>
                      </a:endParaRPr>
                    </a:p>
                  </a:txBody>
                  <a:tcPr marT="9144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メイリオ" pitchFamily="50" charset="-128"/>
                        </a:rPr>
                        <a:t>Final F-ratio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メイリオ" pitchFamily="50" charset="-128"/>
                      </a:endParaRPr>
                    </a:p>
                  </a:txBody>
                  <a:tcPr marT="9144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メイリオ" pitchFamily="50" charset="-128"/>
                        </a:rPr>
                        <a:t>12.2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メイリオ" pitchFamily="50" charset="-128"/>
                      </a:endParaRPr>
                    </a:p>
                  </a:txBody>
                  <a:tcPr marT="91440" marB="0"/>
                </a:tc>
              </a:tr>
            </a:tbl>
          </a:graphicData>
        </a:graphic>
      </p:graphicFrame>
      <p:sp>
        <p:nvSpPr>
          <p:cNvPr id="6" name="TextBox 10"/>
          <p:cNvSpPr txBox="1"/>
          <p:nvPr/>
        </p:nvSpPr>
        <p:spPr>
          <a:xfrm>
            <a:off x="822893" y="5257800"/>
            <a:ext cx="4109147" cy="954107"/>
          </a:xfrm>
          <a:prstGeom prst="rect">
            <a:avLst/>
          </a:prstGeom>
          <a:noFill/>
          <a:ln w="19050" cmpd="thickThin"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a typeface="メイリオ" pitchFamily="50" charset="-128"/>
              </a:rPr>
              <a:t>Synergy with</a:t>
            </a:r>
          </a:p>
          <a:p>
            <a:pPr algn="ctr"/>
            <a:r>
              <a:rPr lang="en-US" altLang="ja-JP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a typeface="メイリオ" pitchFamily="50" charset="-128"/>
              </a:rPr>
              <a:t> the Subaru Telescope</a:t>
            </a:r>
            <a:endParaRPr lang="en-US" sz="2000" dirty="0">
              <a:solidFill>
                <a:schemeClr val="tx2">
                  <a:lumMod val="75000"/>
                </a:schemeClr>
              </a:solidFill>
              <a:ea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812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23995" y="2675467"/>
            <a:ext cx="4348005" cy="3450696"/>
          </a:xfrm>
        </p:spPr>
        <p:txBody>
          <a:bodyPr/>
          <a:lstStyle/>
          <a:p>
            <a:r>
              <a:rPr kumimoji="1" lang="en-US" altLang="ja-JP" dirty="0" smtClean="0"/>
              <a:t>NIR Spectrograph for TAO 6.5m</a:t>
            </a:r>
          </a:p>
          <a:p>
            <a:pPr lvl="1"/>
            <a:r>
              <a:rPr lang="en-US" altLang="ja-JP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Wide-Field</a:t>
            </a:r>
            <a:r>
              <a:rPr lang="en-US" altLang="ja-JP" dirty="0" smtClean="0"/>
              <a:t> (9.6’ </a:t>
            </a:r>
            <a:r>
              <a:rPr lang="en-US" altLang="ja-JP" dirty="0" smtClean="0">
                <a:latin typeface="Symbol" pitchFamily="18" charset="2"/>
              </a:rPr>
              <a:t>F </a:t>
            </a:r>
            <a:r>
              <a:rPr lang="en-US" altLang="ja-JP" dirty="0" err="1" smtClean="0"/>
              <a:t>FoV</a:t>
            </a:r>
            <a:r>
              <a:rPr lang="en-US" altLang="ja-JP" dirty="0" smtClean="0"/>
              <a:t> on TAO)</a:t>
            </a:r>
          </a:p>
          <a:p>
            <a:pPr lvl="1"/>
            <a:r>
              <a:rPr kumimoji="1" lang="en-US" altLang="ja-JP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MOS</a:t>
            </a:r>
            <a:r>
              <a:rPr kumimoji="1" lang="en-US" altLang="ja-JP" dirty="0" smtClean="0"/>
              <a:t> Spectrograph</a:t>
            </a:r>
          </a:p>
          <a:p>
            <a:pPr lvl="1"/>
            <a:r>
              <a:rPr lang="en-US" altLang="ja-JP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2-band simultaneous </a:t>
            </a:r>
            <a:r>
              <a:rPr lang="en-US" altLang="ja-JP" dirty="0" smtClean="0"/>
              <a:t>Imaging/Spectroscopy</a:t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en-US" altLang="ja-JP" dirty="0" smtClean="0"/>
              <a:t>: 0.9-1.4 and 1.4-2.5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SWIIMS </a:t>
            </a:r>
            <a:br>
              <a:rPr kumimoji="1" lang="en-US" altLang="ja-JP" dirty="0" smtClean="0"/>
            </a:br>
            <a:r>
              <a:rPr lang="en-US" altLang="ja-JP" sz="2700" dirty="0" smtClean="0"/>
              <a:t>Simultaneous-color Wide-field Infrared Imager and </a:t>
            </a:r>
            <a:br>
              <a:rPr lang="en-US" altLang="ja-JP" sz="2700" dirty="0" smtClean="0"/>
            </a:br>
            <a:r>
              <a:rPr lang="en-US" altLang="ja-JP" sz="2700" dirty="0" smtClean="0"/>
              <a:t>Multi-object Spectrograph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2841020"/>
            <a:ext cx="4521813" cy="403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/>
          <p:nvPr/>
        </p:nvSpPr>
        <p:spPr>
          <a:xfrm>
            <a:off x="8329773" y="2656354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a typeface="メイリオ" pitchFamily="50" charset="-128"/>
              </a:rPr>
              <a:t>~1.9 m</a:t>
            </a:r>
            <a:endParaRPr lang="en-US" b="1" dirty="0">
              <a:solidFill>
                <a:schemeClr val="tx2">
                  <a:lumMod val="75000"/>
                </a:schemeClr>
              </a:solidFill>
              <a:ea typeface="メイリオ" pitchFamily="50" charset="-128"/>
            </a:endParaRPr>
          </a:p>
        </p:txBody>
      </p:sp>
      <p:cxnSp>
        <p:nvCxnSpPr>
          <p:cNvPr id="7" name="Straight Arrow Connector 10"/>
          <p:cNvCxnSpPr/>
          <p:nvPr/>
        </p:nvCxnSpPr>
        <p:spPr>
          <a:xfrm>
            <a:off x="8748465" y="2981117"/>
            <a:ext cx="0" cy="3472219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/>
          <p:cNvGrpSpPr/>
          <p:nvPr/>
        </p:nvGrpSpPr>
        <p:grpSpPr>
          <a:xfrm>
            <a:off x="4600918" y="3037106"/>
            <a:ext cx="4550290" cy="3443553"/>
            <a:chOff x="3602224" y="2543451"/>
            <a:chExt cx="4975323" cy="3765208"/>
          </a:xfrm>
        </p:grpSpPr>
        <p:grpSp>
          <p:nvGrpSpPr>
            <p:cNvPr id="22" name="Group 14"/>
            <p:cNvGrpSpPr/>
            <p:nvPr/>
          </p:nvGrpSpPr>
          <p:grpSpPr>
            <a:xfrm>
              <a:off x="3602224" y="2543451"/>
              <a:ext cx="4975323" cy="3765208"/>
              <a:chOff x="610394" y="1524000"/>
              <a:chExt cx="6453186" cy="4992922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xmlns:mc="http://schemas.openxmlformats.org/markup-compatibility/2006" xmlns:a14="http://schemas.microsoft.com/office/drawing/2010/main" val="FFFFFF" mc:Ignorable=""/>
                  </a:clrFrom>
                  <a:clrTo>
                    <a:srgbClr xmlns:mc="http://schemas.openxmlformats.org/markup-compatibility/2006" xmlns:a14="http://schemas.microsoft.com/office/drawing/2010/main" val="FFFFFF" mc:Ignorable="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610394" y="1524000"/>
                <a:ext cx="6453186" cy="4992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xmlns:mc="http://schemas.openxmlformats.org/markup-compatibility/2006" xmlns:a14="http://schemas.microsoft.com/office/drawing/2010/main" val="FFFFFF" mc:Ignorable=""/>
                  </a:clrFrom>
                  <a:clrTo>
                    <a:srgbClr xmlns:mc="http://schemas.openxmlformats.org/markup-compatibility/2006" xmlns:a14="http://schemas.microsoft.com/office/drawing/2010/main" val="FFFFFF" mc:Ignorable="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5400000">
                <a:off x="2021199" y="2881099"/>
                <a:ext cx="4190251" cy="2441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xmlns:mc="http://schemas.openxmlformats.org/markup-compatibility/2006" xmlns:a14="http://schemas.microsoft.com/office/drawing/2010/main" val="FFFFFF" mc:Ignorable=""/>
                </a:clrFrom>
                <a:clrTo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clrTo>
              </a:clrChange>
            </a:blip>
            <a:srcRect t="75031" r="49455"/>
            <a:stretch>
              <a:fillRect/>
            </a:stretch>
          </p:blipFill>
          <p:spPr bwMode="auto">
            <a:xfrm rot="5400000">
              <a:off x="4800489" y="3463604"/>
              <a:ext cx="1597192" cy="469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xmlns:mc="http://schemas.openxmlformats.org/markup-compatibility/2006" xmlns:a14="http://schemas.microsoft.com/office/drawing/2010/main" val="FFFFFF" mc:Ignorable=""/>
                </a:clrFrom>
                <a:clrTo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clrTo>
              </a:clrChange>
            </a:blip>
            <a:srcRect l="48727" r="42180"/>
            <a:stretch>
              <a:fillRect/>
            </a:stretch>
          </p:blipFill>
          <p:spPr bwMode="auto">
            <a:xfrm rot="5400000">
              <a:off x="6161304" y="3642229"/>
              <a:ext cx="287316" cy="188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xmlns:mc="http://schemas.openxmlformats.org/markup-compatibility/2006" xmlns:a14="http://schemas.microsoft.com/office/drawing/2010/main" val="FFFFFF" mc:Ignorable=""/>
                </a:clrFrom>
                <a:clrTo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clrTo>
              </a:clrChange>
            </a:blip>
            <a:srcRect l="57820" t="75031"/>
            <a:stretch>
              <a:fillRect/>
            </a:stretch>
          </p:blipFill>
          <p:spPr bwMode="auto">
            <a:xfrm rot="5400000">
              <a:off x="4932654" y="5158484"/>
              <a:ext cx="1332862" cy="469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9208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07504" y="2636912"/>
            <a:ext cx="4348005" cy="3450696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High transmittance at TAO site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: Ideal for the </a:t>
            </a:r>
            <a:r>
              <a:rPr lang="en-US" altLang="ja-JP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redshift survey </a:t>
            </a:r>
            <a:r>
              <a:rPr lang="en-US" altLang="ja-JP" dirty="0" smtClean="0"/>
              <a:t>in the infrared</a:t>
            </a:r>
          </a:p>
          <a:p>
            <a:r>
              <a:rPr lang="en-US" altLang="ja-JP" dirty="0" smtClean="0"/>
              <a:t>Full 0.9-2.5mm spectra can be obtained simultaneously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: </a:t>
            </a:r>
            <a:r>
              <a:rPr lang="en-US" altLang="ja-JP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precise continuum / line ratio measurement </a:t>
            </a:r>
            <a:r>
              <a:rPr lang="en-US" altLang="ja-JP" dirty="0" smtClean="0"/>
              <a:t>possible</a:t>
            </a:r>
          </a:p>
          <a:p>
            <a:r>
              <a:rPr lang="en-US" altLang="ja-JP" dirty="0" smtClean="0"/>
              <a:t>Simultaneous Hi-z Narrow-band Imaging (e.g. H</a:t>
            </a:r>
            <a:r>
              <a:rPr lang="en-US" altLang="ja-JP" dirty="0" smtClean="0">
                <a:latin typeface="Symbol" pitchFamily="18" charset="2"/>
              </a:rPr>
              <a:t>a</a:t>
            </a:r>
            <a:r>
              <a:rPr lang="en-US" altLang="ja-JP" dirty="0" smtClean="0"/>
              <a:t>/OIII, </a:t>
            </a:r>
            <a:r>
              <a:rPr lang="en-US" altLang="ja-JP" dirty="0" err="1" smtClean="0"/>
              <a:t>H</a:t>
            </a:r>
            <a:r>
              <a:rPr lang="en-US" altLang="ja-JP" dirty="0" err="1" smtClean="0">
                <a:latin typeface="Symbol" pitchFamily="18" charset="2"/>
              </a:rPr>
              <a:t>b</a:t>
            </a:r>
            <a:r>
              <a:rPr lang="en-US" altLang="ja-JP" dirty="0" smtClean="0"/>
              <a:t>/OII)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Science with SWIIMS</a:t>
            </a:r>
            <a:endParaRPr kumimoji="1" lang="ja-JP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924944"/>
            <a:ext cx="479405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300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51520" y="2636912"/>
            <a:ext cx="7408333" cy="3450696"/>
          </a:xfrm>
        </p:spPr>
        <p:txBody>
          <a:bodyPr/>
          <a:lstStyle/>
          <a:p>
            <a:r>
              <a:rPr kumimoji="1" lang="en-US" altLang="ja-JP" dirty="0" smtClean="0"/>
              <a:t>Hydrogen </a:t>
            </a:r>
            <a:r>
              <a:rPr kumimoji="1" lang="en-US" altLang="ja-JP" dirty="0" err="1" smtClean="0"/>
              <a:t>Pa</a:t>
            </a:r>
            <a:r>
              <a:rPr kumimoji="1" lang="en-US" altLang="ja-JP" dirty="0" err="1" smtClean="0">
                <a:latin typeface="Symbol" pitchFamily="18" charset="2"/>
              </a:rPr>
              <a:t>a</a:t>
            </a:r>
            <a:r>
              <a:rPr kumimoji="1" lang="en-US" altLang="ja-JP" dirty="0" smtClean="0"/>
              <a:t> line (1.8751mm) </a:t>
            </a:r>
            <a:r>
              <a:rPr lang="en-US" altLang="ja-JP" dirty="0" smtClean="0"/>
              <a:t>available</a:t>
            </a:r>
          </a:p>
          <a:p>
            <a:pPr lvl="1"/>
            <a:r>
              <a:rPr kumimoji="1" lang="en-US" altLang="ja-JP" dirty="0" smtClean="0"/>
              <a:t>Strongest Hydrogen Line in NIR</a:t>
            </a:r>
          </a:p>
          <a:p>
            <a:pPr lvl="1"/>
            <a:r>
              <a:rPr lang="en-US" altLang="ja-JP" dirty="0" smtClean="0"/>
              <a:t>Good probe in dusty environment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Paschen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a</a:t>
            </a:r>
            <a:r>
              <a:rPr kumimoji="1" lang="en-US" altLang="ja-JP" dirty="0" smtClean="0"/>
              <a:t> at Co. </a:t>
            </a:r>
            <a:r>
              <a:rPr kumimoji="1" lang="en-US" altLang="ja-JP" dirty="0" err="1" smtClean="0"/>
              <a:t>Chajnantor</a:t>
            </a:r>
            <a:endParaRPr kumimoji="1" lang="ja-JP" altLang="en-US" dirty="0"/>
          </a:p>
        </p:txBody>
      </p:sp>
      <p:pic>
        <p:nvPicPr>
          <p:cNvPr id="5" name="図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56"/>
          <a:stretch>
            <a:fillRect/>
          </a:stretch>
        </p:blipFill>
        <p:spPr bwMode="auto">
          <a:xfrm>
            <a:off x="4355976" y="3933056"/>
            <a:ext cx="4659887" cy="26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71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Pa</a:t>
            </a:r>
            <a:r>
              <a:rPr kumimoji="1" lang="en-US" altLang="ja-JP" dirty="0" err="1" smtClean="0">
                <a:latin typeface="Symbol" pitchFamily="18" charset="2"/>
              </a:rPr>
              <a:t>a</a:t>
            </a:r>
            <a:r>
              <a:rPr kumimoji="1" lang="en-US" altLang="ja-JP" dirty="0" smtClean="0"/>
              <a:t> Imagin</a:t>
            </a:r>
            <a:r>
              <a:rPr lang="en-US" altLang="ja-JP" dirty="0" smtClean="0"/>
              <a:t>g with ANIR</a:t>
            </a:r>
            <a:br>
              <a:rPr lang="en-US" altLang="ja-JP" dirty="0" smtClean="0"/>
            </a:br>
            <a:r>
              <a:rPr lang="en-US" altLang="ja-JP" dirty="0" smtClean="0"/>
              <a:t>at Co. </a:t>
            </a:r>
            <a:r>
              <a:rPr lang="en-US" altLang="ja-JP" dirty="0" err="1" smtClean="0"/>
              <a:t>Chajnantor</a:t>
            </a:r>
            <a:endParaRPr kumimoji="1" lang="ja-JP" altLang="en-US" dirty="0"/>
          </a:p>
        </p:txBody>
      </p:sp>
      <p:pic>
        <p:nvPicPr>
          <p:cNvPr id="4" name="図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8" y="2177256"/>
            <a:ext cx="4479418" cy="348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07504" y="5273600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Galactic Center (</a:t>
            </a:r>
            <a:r>
              <a:rPr kumimoji="1" lang="en-US" altLang="ja-JP" b="1" dirty="0" err="1" smtClean="0">
                <a:solidFill>
                  <a:schemeClr val="bg1"/>
                </a:solidFill>
              </a:rPr>
              <a:t>Sgr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 A*)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pic>
        <p:nvPicPr>
          <p:cNvPr id="1027" name="図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53" y="4293096"/>
            <a:ext cx="5174747" cy="256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923928" y="4293096"/>
            <a:ext cx="325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Starburst Galaxies IC4686/4687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6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073E87" mc:Ignorable=""/>
      </a:dk2>
      <a:lt2>
        <a:srgbClr xmlns:mc="http://schemas.openxmlformats.org/markup-compatibility/2006" xmlns:a14="http://schemas.microsoft.com/office/drawing/2010/main" val="C6E7FC" mc:Ignorable=""/>
      </a:lt2>
      <a:accent1>
        <a:srgbClr xmlns:mc="http://schemas.openxmlformats.org/markup-compatibility/2006" xmlns:a14="http://schemas.microsoft.com/office/drawing/2010/main" val="31B6FD" mc:Ignorable=""/>
      </a:accent1>
      <a:accent2>
        <a:srgbClr xmlns:mc="http://schemas.openxmlformats.org/markup-compatibility/2006" xmlns:a14="http://schemas.microsoft.com/office/drawing/2010/main" val="4584D3" mc:Ignorable=""/>
      </a:accent2>
      <a:accent3>
        <a:srgbClr xmlns:mc="http://schemas.openxmlformats.org/markup-compatibility/2006" xmlns:a14="http://schemas.microsoft.com/office/drawing/2010/main" val="5BD078" mc:Ignorable=""/>
      </a:accent3>
      <a:accent4>
        <a:srgbClr xmlns:mc="http://schemas.openxmlformats.org/markup-compatibility/2006" xmlns:a14="http://schemas.microsoft.com/office/drawing/2010/main" val="A5D028" mc:Ignorable=""/>
      </a:accent4>
      <a:accent5>
        <a:srgbClr xmlns:mc="http://schemas.openxmlformats.org/markup-compatibility/2006" xmlns:a14="http://schemas.microsoft.com/office/drawing/2010/main" val="F5C040" mc:Ignorable=""/>
      </a:accent5>
      <a:accent6>
        <a:srgbClr xmlns:mc="http://schemas.openxmlformats.org/markup-compatibility/2006" xmlns:a14="http://schemas.microsoft.com/office/drawing/2010/main" val="05E0DB" mc:Ignorable=""/>
      </a:accent6>
      <a:hlink>
        <a:srgbClr xmlns:mc="http://schemas.openxmlformats.org/markup-compatibility/2006" xmlns:a14="http://schemas.microsoft.com/office/drawing/2010/main" val="0080FF" mc:Ignorable=""/>
      </a:hlink>
      <a:folHlink>
        <a:srgbClr xmlns:mc="http://schemas.openxmlformats.org/markup-compatibility/2006" xmlns:a14="http://schemas.microsoft.com/office/drawing/2010/main" val="5EAEFF" mc:Ignorable=""/>
      </a:folHlink>
    </a:clrScheme>
    <a:fontScheme name="ウェーブ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405</TotalTime>
  <Words>595</Words>
  <Application>Microsoft Office PowerPoint</Application>
  <PresentationFormat>画面に合わせる (4:3)</PresentationFormat>
  <Paragraphs>115</Paragraphs>
  <Slides>18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ウェーブ</vt:lpstr>
      <vt:lpstr>SWIIMS A New NIR MOS Spectrograph for TAO 6.5m Telescope</vt:lpstr>
      <vt:lpstr>TAO The University of Tokyo Atacama Observatory Project</vt:lpstr>
      <vt:lpstr>Advantage of Co. Chajnantor</vt:lpstr>
      <vt:lpstr>Atmospheric Transmittance</vt:lpstr>
      <vt:lpstr>The 6.5m Telescope</vt:lpstr>
      <vt:lpstr>SWIIMS  Simultaneous-color Wide-field Infrared Imager and  Multi-object Spectrograph</vt:lpstr>
      <vt:lpstr>Science with SWIIMS</vt:lpstr>
      <vt:lpstr>Paschen a at Co. Chajnantor</vt:lpstr>
      <vt:lpstr>Paa Imaging with ANIR at Co. Chajnantor</vt:lpstr>
      <vt:lpstr>1st SWIIMS Science Workshop (Sep. 11, 2009)</vt:lpstr>
      <vt:lpstr>SWIIMS on Subaru/Cassegrain</vt:lpstr>
      <vt:lpstr>SWIIMS Optics for Subaru</vt:lpstr>
      <vt:lpstr>Performance of Optics (Red Channel)</vt:lpstr>
      <vt:lpstr>Performance of Optics (Blue Channel)</vt:lpstr>
      <vt:lpstr>Focal Plane Arrays</vt:lpstr>
      <vt:lpstr>MOS Slit Plate Exchanger</vt:lpstr>
      <vt:lpstr>MOS Unit</vt:lpstr>
      <vt:lpstr>Schedule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SWIIMS A New NIR MOS Spectrograph for TAO 6.5m Telescope</dc:title>
  <dc:creator>Kentaro Motohara</dc:creator>
  <cp:lastModifiedBy>Kentaro Motohara</cp:lastModifiedBy>
  <cp:revision>88</cp:revision>
  <dcterms:created xsi:type="dcterms:W3CDTF">2010-04-26T04:42:04Z</dcterms:created>
  <dcterms:modified xsi:type="dcterms:W3CDTF">2010-04-26T23:29:45Z</dcterms:modified>
</cp:coreProperties>
</file>