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1" r:id="rId4"/>
    <p:sldId id="287" r:id="rId5"/>
    <p:sldId id="290" r:id="rId6"/>
    <p:sldId id="291" r:id="rId7"/>
    <p:sldId id="288" r:id="rId8"/>
    <p:sldId id="295" r:id="rId9"/>
    <p:sldId id="301" r:id="rId10"/>
    <p:sldId id="297" r:id="rId11"/>
    <p:sldId id="296" r:id="rId12"/>
    <p:sldId id="306" r:id="rId13"/>
    <p:sldId id="309" r:id="rId14"/>
    <p:sldId id="292" r:id="rId15"/>
    <p:sldId id="313" r:id="rId16"/>
    <p:sldId id="314" r:id="rId17"/>
    <p:sldId id="316" r:id="rId18"/>
    <p:sldId id="294" r:id="rId19"/>
  </p:sldIdLst>
  <p:sldSz cx="9144000" cy="6858000" type="screen4x3"/>
  <p:notesSz cx="7099300" cy="102235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C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D2-2AC0-4D38-885E-17A7C5611C4A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2934-87A8-484C-A81D-BAC4659F66F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A54E-0DDF-41F5-8451-B3C3384CD851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3665-4BD3-40F7-8509-9F6719CC9F8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09F4-18CD-418A-A18B-46CAFB0FF885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D9BC-EB2E-49A7-A1ED-57ACD1548F4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87DA-D18B-48F3-9BC5-A2A1AF536ED2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1CA1-1DAD-4BEF-9900-DEDE2131C56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20E3-C3D0-4D9B-A1E6-BCC517C16F41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0CF9-5E5F-4C98-B43D-47E7E611FA6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2DD5-E96A-403A-A2E7-8574B549E1E7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2B10-E0AD-4DB8-8902-0A698B81652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BB25-2F5D-4AB1-8CD4-329AE7A35211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3FE7-1C9D-45B4-B7C5-51C0647FE83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052E-5E3B-4653-9B41-39BC6407F0A7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9EEE-AC6D-4904-B636-6CF2C24CEB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1CDB-B888-4420-9E52-392EBE002E28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052F-03E9-48FC-9722-57AF9CD15B7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F1DA-606E-47DD-86D3-720A2F41C1E8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8152-8ABB-4025-BE3F-9DD218908CE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2ABD-C3C0-44B4-AA7A-E55B4756A7BE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04B9-ED74-4EA7-B50D-A309F420DBC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A3731F-C5A9-4F3B-9047-0DDD5B6EC126}" type="datetimeFigureOut">
              <a:rPr lang="ja-JP" altLang="en-US"/>
              <a:pPr>
                <a:defRPr/>
              </a:pPr>
              <a:t>2010/4/26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B0F942-3F95-4FB9-9941-CF3230C9DB5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68810" y="744980"/>
            <a:ext cx="226055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latin typeface="+mn-ea"/>
                <a:ea typeface="+mn-ea"/>
              </a:rPr>
              <a:t>TAO-MIR</a:t>
            </a:r>
            <a:endParaRPr lang="ja-JP" altLang="en-US" sz="4000" dirty="0">
              <a:latin typeface="+mn-ea"/>
              <a:ea typeface="+mn-ea"/>
            </a:endParaRPr>
          </a:p>
        </p:txBody>
      </p:sp>
      <p:sp>
        <p:nvSpPr>
          <p:cNvPr id="2051" name="テキスト ボックス 4"/>
          <p:cNvSpPr txBox="1">
            <a:spLocks noChangeArrowheads="1"/>
          </p:cNvSpPr>
          <p:nvPr/>
        </p:nvSpPr>
        <p:spPr bwMode="auto">
          <a:xfrm>
            <a:off x="2226174" y="4596260"/>
            <a:ext cx="44215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Calibri" pitchFamily="34" charset="0"/>
              </a:rPr>
              <a:t>Takashi MIYATA</a:t>
            </a:r>
          </a:p>
          <a:p>
            <a:pPr algn="ctr"/>
            <a:r>
              <a:rPr lang="en-US" altLang="ja-JP" i="1" dirty="0" smtClean="0">
                <a:latin typeface="Calibri" pitchFamily="34" charset="0"/>
              </a:rPr>
              <a:t> Institute of Astronomy, University of Tokyo</a:t>
            </a:r>
          </a:p>
          <a:p>
            <a:pPr algn="ctr"/>
            <a:endParaRPr lang="en-US" altLang="ja-JP" dirty="0" smtClean="0">
              <a:latin typeface="Calibri" pitchFamily="34" charset="0"/>
            </a:endParaRPr>
          </a:p>
          <a:p>
            <a:pPr algn="ctr"/>
            <a:r>
              <a:rPr lang="en-US" altLang="ja-JP" dirty="0" smtClean="0">
                <a:latin typeface="Calibri" pitchFamily="34" charset="0"/>
              </a:rPr>
              <a:t>S. </a:t>
            </a:r>
            <a:r>
              <a:rPr lang="en-US" altLang="ja-JP" dirty="0" err="1" smtClean="0">
                <a:latin typeface="Calibri" pitchFamily="34" charset="0"/>
              </a:rPr>
              <a:t>Sako</a:t>
            </a:r>
            <a:r>
              <a:rPr lang="en-US" altLang="ja-JP" dirty="0" smtClean="0">
                <a:latin typeface="Calibri" pitchFamily="34" charset="0"/>
              </a:rPr>
              <a:t>, T. Nakamura, K. Asano, M. Uchiyama,</a:t>
            </a:r>
          </a:p>
          <a:p>
            <a:pPr algn="ctr"/>
            <a:r>
              <a:rPr lang="en-US" altLang="ja-JP" dirty="0" smtClean="0">
                <a:latin typeface="Calibri" pitchFamily="34" charset="0"/>
              </a:rPr>
              <a:t>T. </a:t>
            </a:r>
            <a:r>
              <a:rPr lang="en-US" altLang="ja-JP" dirty="0" err="1" smtClean="0">
                <a:latin typeface="Calibri" pitchFamily="34" charset="0"/>
              </a:rPr>
              <a:t>Onaka</a:t>
            </a:r>
            <a:r>
              <a:rPr lang="en-US" altLang="ja-JP" dirty="0" smtClean="0">
                <a:latin typeface="Calibri" pitchFamily="34" charset="0"/>
              </a:rPr>
              <a:t>, I. </a:t>
            </a:r>
            <a:r>
              <a:rPr lang="en-US" altLang="ja-JP" dirty="0" err="1" smtClean="0">
                <a:latin typeface="Calibri" pitchFamily="34" charset="0"/>
              </a:rPr>
              <a:t>Sakon</a:t>
            </a:r>
            <a:r>
              <a:rPr lang="en-US" altLang="ja-JP" dirty="0" smtClean="0">
                <a:latin typeface="Calibri" pitchFamily="34" charset="0"/>
              </a:rPr>
              <a:t>, H. </a:t>
            </a:r>
            <a:r>
              <a:rPr lang="en-US" altLang="ja-JP" dirty="0" err="1" smtClean="0">
                <a:latin typeface="Calibri" pitchFamily="34" charset="0"/>
              </a:rPr>
              <a:t>Kataza</a:t>
            </a:r>
            <a:r>
              <a:rPr lang="en-US" altLang="ja-JP" dirty="0" smtClean="0">
                <a:latin typeface="Calibri" pitchFamily="34" charset="0"/>
              </a:rPr>
              <a:t>, and TAO group</a:t>
            </a:r>
            <a:endParaRPr lang="en-US" altLang="ja-JP" dirty="0">
              <a:latin typeface="Calibri" pitchFamily="34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97" y="1910642"/>
            <a:ext cx="2824209" cy="246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0" y="1571625"/>
            <a:ext cx="9144000" cy="2857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2"/>
          <p:cNvGrpSpPr>
            <a:grpSpLocks/>
          </p:cNvGrpSpPr>
          <p:nvPr/>
        </p:nvGrpSpPr>
        <p:grpSpPr bwMode="auto">
          <a:xfrm>
            <a:off x="4627418" y="1203321"/>
            <a:ext cx="4573732" cy="2930525"/>
            <a:chOff x="100120" y="49428"/>
            <a:chExt cx="9210596" cy="6823536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238344" y="6263061"/>
              <a:ext cx="1930773" cy="6099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/>
                <a:t>Time (sec)</a:t>
              </a:r>
              <a:endParaRPr lang="ja-JP" altLang="en-US" sz="1050" dirty="0"/>
            </a:p>
          </p:txBody>
        </p:sp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357465" y="479550"/>
              <a:ext cx="8953253" cy="5922205"/>
              <a:chOff x="-106620" y="288751"/>
              <a:chExt cx="9495136" cy="6280637"/>
            </a:xfrm>
          </p:grpSpPr>
          <p:grpSp>
            <p:nvGrpSpPr>
              <p:cNvPr id="13" name="グループ化 101"/>
              <p:cNvGrpSpPr>
                <a:grpSpLocks/>
              </p:cNvGrpSpPr>
              <p:nvPr/>
            </p:nvGrpSpPr>
            <p:grpSpPr bwMode="auto">
              <a:xfrm>
                <a:off x="999222" y="1769130"/>
                <a:ext cx="7736197" cy="4127876"/>
                <a:chOff x="999222" y="1769130"/>
                <a:chExt cx="7736197" cy="4127876"/>
              </a:xfrm>
            </p:grpSpPr>
            <p:sp>
              <p:nvSpPr>
                <p:cNvPr id="61" name="フリーフォーム 60"/>
                <p:cNvSpPr/>
                <p:nvPr/>
              </p:nvSpPr>
              <p:spPr>
                <a:xfrm>
                  <a:off x="1011842" y="1769130"/>
                  <a:ext cx="7688871" cy="3837788"/>
                </a:xfrm>
                <a:custGeom>
                  <a:avLst/>
                  <a:gdLst>
                    <a:gd name="connsiteX0" fmla="*/ 7688179 w 7688179"/>
                    <a:gd name="connsiteY0" fmla="*/ 2129589 h 3838074"/>
                    <a:gd name="connsiteX1" fmla="*/ 7555832 w 7688179"/>
                    <a:gd name="connsiteY1" fmla="*/ 3838074 h 3838074"/>
                    <a:gd name="connsiteX2" fmla="*/ 7399421 w 7688179"/>
                    <a:gd name="connsiteY2" fmla="*/ 2358189 h 3838074"/>
                    <a:gd name="connsiteX3" fmla="*/ 7255043 w 7688179"/>
                    <a:gd name="connsiteY3" fmla="*/ 2201779 h 3838074"/>
                    <a:gd name="connsiteX4" fmla="*/ 7086600 w 7688179"/>
                    <a:gd name="connsiteY4" fmla="*/ 2719137 h 3838074"/>
                    <a:gd name="connsiteX5" fmla="*/ 6930190 w 7688179"/>
                    <a:gd name="connsiteY5" fmla="*/ 1335505 h 3838074"/>
                    <a:gd name="connsiteX6" fmla="*/ 6749716 w 7688179"/>
                    <a:gd name="connsiteY6" fmla="*/ 1503947 h 3838074"/>
                    <a:gd name="connsiteX7" fmla="*/ 6617369 w 7688179"/>
                    <a:gd name="connsiteY7" fmla="*/ 818147 h 3838074"/>
                    <a:gd name="connsiteX8" fmla="*/ 6436895 w 7688179"/>
                    <a:gd name="connsiteY8" fmla="*/ 1323474 h 3838074"/>
                    <a:gd name="connsiteX9" fmla="*/ 6292516 w 7688179"/>
                    <a:gd name="connsiteY9" fmla="*/ 1479884 h 3838074"/>
                    <a:gd name="connsiteX10" fmla="*/ 6148137 w 7688179"/>
                    <a:gd name="connsiteY10" fmla="*/ 2093495 h 3838074"/>
                    <a:gd name="connsiteX11" fmla="*/ 5979695 w 7688179"/>
                    <a:gd name="connsiteY11" fmla="*/ 1263316 h 3838074"/>
                    <a:gd name="connsiteX12" fmla="*/ 5847348 w 7688179"/>
                    <a:gd name="connsiteY12" fmla="*/ 866274 h 3838074"/>
                    <a:gd name="connsiteX13" fmla="*/ 5678906 w 7688179"/>
                    <a:gd name="connsiteY13" fmla="*/ 938463 h 3838074"/>
                    <a:gd name="connsiteX14" fmla="*/ 5510464 w 7688179"/>
                    <a:gd name="connsiteY14" fmla="*/ 938463 h 3838074"/>
                    <a:gd name="connsiteX15" fmla="*/ 5342021 w 7688179"/>
                    <a:gd name="connsiteY15" fmla="*/ 601579 h 3838074"/>
                    <a:gd name="connsiteX16" fmla="*/ 5209674 w 7688179"/>
                    <a:gd name="connsiteY16" fmla="*/ 938463 h 3838074"/>
                    <a:gd name="connsiteX17" fmla="*/ 4993106 w 7688179"/>
                    <a:gd name="connsiteY17" fmla="*/ 998621 h 3838074"/>
                    <a:gd name="connsiteX18" fmla="*/ 4884821 w 7688179"/>
                    <a:gd name="connsiteY18" fmla="*/ 1708484 h 3838074"/>
                    <a:gd name="connsiteX19" fmla="*/ 4764506 w 7688179"/>
                    <a:gd name="connsiteY19" fmla="*/ 854242 h 3838074"/>
                    <a:gd name="connsiteX20" fmla="*/ 4716379 w 7688179"/>
                    <a:gd name="connsiteY20" fmla="*/ 505326 h 3838074"/>
                    <a:gd name="connsiteX21" fmla="*/ 4559969 w 7688179"/>
                    <a:gd name="connsiteY21" fmla="*/ 661737 h 3838074"/>
                    <a:gd name="connsiteX22" fmla="*/ 4403558 w 7688179"/>
                    <a:gd name="connsiteY22" fmla="*/ 0 h 3838074"/>
                    <a:gd name="connsiteX23" fmla="*/ 4235116 w 7688179"/>
                    <a:gd name="connsiteY23" fmla="*/ 24063 h 3838074"/>
                    <a:gd name="connsiteX24" fmla="*/ 4090737 w 7688179"/>
                    <a:gd name="connsiteY24" fmla="*/ 842210 h 3838074"/>
                    <a:gd name="connsiteX25" fmla="*/ 3910264 w 7688179"/>
                    <a:gd name="connsiteY25" fmla="*/ 1203158 h 3838074"/>
                    <a:gd name="connsiteX26" fmla="*/ 3777916 w 7688179"/>
                    <a:gd name="connsiteY26" fmla="*/ 1455821 h 3838074"/>
                    <a:gd name="connsiteX27" fmla="*/ 3633537 w 7688179"/>
                    <a:gd name="connsiteY27" fmla="*/ 866274 h 3838074"/>
                    <a:gd name="connsiteX28" fmla="*/ 3477127 w 7688179"/>
                    <a:gd name="connsiteY28" fmla="*/ 1275347 h 3838074"/>
                    <a:gd name="connsiteX29" fmla="*/ 3296653 w 7688179"/>
                    <a:gd name="connsiteY29" fmla="*/ 1335505 h 3838074"/>
                    <a:gd name="connsiteX30" fmla="*/ 3128211 w 7688179"/>
                    <a:gd name="connsiteY30" fmla="*/ 1937084 h 3838074"/>
                    <a:gd name="connsiteX31" fmla="*/ 2947737 w 7688179"/>
                    <a:gd name="connsiteY31" fmla="*/ 1925053 h 3838074"/>
                    <a:gd name="connsiteX32" fmla="*/ 2839453 w 7688179"/>
                    <a:gd name="connsiteY32" fmla="*/ 2237874 h 3838074"/>
                    <a:gd name="connsiteX33" fmla="*/ 2683043 w 7688179"/>
                    <a:gd name="connsiteY33" fmla="*/ 1696453 h 3838074"/>
                    <a:gd name="connsiteX34" fmla="*/ 2526632 w 7688179"/>
                    <a:gd name="connsiteY34" fmla="*/ 2021305 h 3838074"/>
                    <a:gd name="connsiteX35" fmla="*/ 2358190 w 7688179"/>
                    <a:gd name="connsiteY35" fmla="*/ 890337 h 3838074"/>
                    <a:gd name="connsiteX36" fmla="*/ 2189748 w 7688179"/>
                    <a:gd name="connsiteY36" fmla="*/ 673768 h 3838074"/>
                    <a:gd name="connsiteX37" fmla="*/ 2033337 w 7688179"/>
                    <a:gd name="connsiteY37" fmla="*/ 1744579 h 3838074"/>
                    <a:gd name="connsiteX38" fmla="*/ 1876927 w 7688179"/>
                    <a:gd name="connsiteY38" fmla="*/ 1804737 h 3838074"/>
                    <a:gd name="connsiteX39" fmla="*/ 1696453 w 7688179"/>
                    <a:gd name="connsiteY39" fmla="*/ 1732547 h 3838074"/>
                    <a:gd name="connsiteX40" fmla="*/ 1588169 w 7688179"/>
                    <a:gd name="connsiteY40" fmla="*/ 1900989 h 3838074"/>
                    <a:gd name="connsiteX41" fmla="*/ 1395664 w 7688179"/>
                    <a:gd name="connsiteY41" fmla="*/ 2346158 h 3838074"/>
                    <a:gd name="connsiteX42" fmla="*/ 1239253 w 7688179"/>
                    <a:gd name="connsiteY42" fmla="*/ 1419726 h 3838074"/>
                    <a:gd name="connsiteX43" fmla="*/ 1106906 w 7688179"/>
                    <a:gd name="connsiteY43" fmla="*/ 1828800 h 3838074"/>
                    <a:gd name="connsiteX44" fmla="*/ 938464 w 7688179"/>
                    <a:gd name="connsiteY44" fmla="*/ 902368 h 3838074"/>
                    <a:gd name="connsiteX45" fmla="*/ 806116 w 7688179"/>
                    <a:gd name="connsiteY45" fmla="*/ 1648326 h 3838074"/>
                    <a:gd name="connsiteX46" fmla="*/ 625643 w 7688179"/>
                    <a:gd name="connsiteY46" fmla="*/ 1684421 h 3838074"/>
                    <a:gd name="connsiteX47" fmla="*/ 481264 w 7688179"/>
                    <a:gd name="connsiteY47" fmla="*/ 938463 h 3838074"/>
                    <a:gd name="connsiteX48" fmla="*/ 288758 w 7688179"/>
                    <a:gd name="connsiteY48" fmla="*/ 1576137 h 3838074"/>
                    <a:gd name="connsiteX49" fmla="*/ 0 w 7688179"/>
                    <a:gd name="connsiteY49" fmla="*/ 1925053 h 383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688179" h="3838074">
                      <a:moveTo>
                        <a:pt x="7688179" y="2129589"/>
                      </a:moveTo>
                      <a:lnTo>
                        <a:pt x="7555832" y="3838074"/>
                      </a:lnTo>
                      <a:lnTo>
                        <a:pt x="7399421" y="2358189"/>
                      </a:lnTo>
                      <a:lnTo>
                        <a:pt x="7255043" y="2201779"/>
                      </a:lnTo>
                      <a:lnTo>
                        <a:pt x="7086600" y="2719137"/>
                      </a:lnTo>
                      <a:lnTo>
                        <a:pt x="6930190" y="1335505"/>
                      </a:lnTo>
                      <a:lnTo>
                        <a:pt x="6749716" y="1503947"/>
                      </a:lnTo>
                      <a:lnTo>
                        <a:pt x="6617369" y="818147"/>
                      </a:lnTo>
                      <a:lnTo>
                        <a:pt x="6436895" y="1323474"/>
                      </a:lnTo>
                      <a:lnTo>
                        <a:pt x="6292516" y="1479884"/>
                      </a:lnTo>
                      <a:lnTo>
                        <a:pt x="6148137" y="2093495"/>
                      </a:lnTo>
                      <a:lnTo>
                        <a:pt x="5979695" y="1263316"/>
                      </a:lnTo>
                      <a:lnTo>
                        <a:pt x="5847348" y="866274"/>
                      </a:lnTo>
                      <a:lnTo>
                        <a:pt x="5678906" y="938463"/>
                      </a:lnTo>
                      <a:lnTo>
                        <a:pt x="5510464" y="938463"/>
                      </a:lnTo>
                      <a:lnTo>
                        <a:pt x="5342021" y="601579"/>
                      </a:lnTo>
                      <a:lnTo>
                        <a:pt x="5209674" y="938463"/>
                      </a:lnTo>
                      <a:lnTo>
                        <a:pt x="4993106" y="998621"/>
                      </a:lnTo>
                      <a:lnTo>
                        <a:pt x="4884821" y="1708484"/>
                      </a:lnTo>
                      <a:lnTo>
                        <a:pt x="4764506" y="854242"/>
                      </a:lnTo>
                      <a:lnTo>
                        <a:pt x="4716379" y="505326"/>
                      </a:lnTo>
                      <a:lnTo>
                        <a:pt x="4559969" y="661737"/>
                      </a:lnTo>
                      <a:lnTo>
                        <a:pt x="4403558" y="0"/>
                      </a:lnTo>
                      <a:lnTo>
                        <a:pt x="4235116" y="24063"/>
                      </a:lnTo>
                      <a:lnTo>
                        <a:pt x="4090737" y="842210"/>
                      </a:lnTo>
                      <a:lnTo>
                        <a:pt x="3910264" y="1203158"/>
                      </a:lnTo>
                      <a:lnTo>
                        <a:pt x="3777916" y="1455821"/>
                      </a:lnTo>
                      <a:lnTo>
                        <a:pt x="3633537" y="866274"/>
                      </a:lnTo>
                      <a:lnTo>
                        <a:pt x="3477127" y="1275347"/>
                      </a:lnTo>
                      <a:lnTo>
                        <a:pt x="3296653" y="1335505"/>
                      </a:lnTo>
                      <a:lnTo>
                        <a:pt x="3128211" y="1937084"/>
                      </a:lnTo>
                      <a:lnTo>
                        <a:pt x="2947737" y="1925053"/>
                      </a:lnTo>
                      <a:lnTo>
                        <a:pt x="2839453" y="2237874"/>
                      </a:lnTo>
                      <a:lnTo>
                        <a:pt x="2683043" y="1696453"/>
                      </a:lnTo>
                      <a:lnTo>
                        <a:pt x="2526632" y="2021305"/>
                      </a:lnTo>
                      <a:lnTo>
                        <a:pt x="2358190" y="890337"/>
                      </a:lnTo>
                      <a:lnTo>
                        <a:pt x="2189748" y="673768"/>
                      </a:lnTo>
                      <a:lnTo>
                        <a:pt x="2033337" y="1744579"/>
                      </a:lnTo>
                      <a:lnTo>
                        <a:pt x="1876927" y="1804737"/>
                      </a:lnTo>
                      <a:lnTo>
                        <a:pt x="1696453" y="1732547"/>
                      </a:lnTo>
                      <a:lnTo>
                        <a:pt x="1588169" y="1900989"/>
                      </a:lnTo>
                      <a:lnTo>
                        <a:pt x="1395664" y="2346158"/>
                      </a:lnTo>
                      <a:lnTo>
                        <a:pt x="1239253" y="1419726"/>
                      </a:lnTo>
                      <a:lnTo>
                        <a:pt x="1106906" y="1828800"/>
                      </a:lnTo>
                      <a:lnTo>
                        <a:pt x="938464" y="902368"/>
                      </a:lnTo>
                      <a:lnTo>
                        <a:pt x="806116" y="1648326"/>
                      </a:lnTo>
                      <a:lnTo>
                        <a:pt x="625643" y="1684421"/>
                      </a:lnTo>
                      <a:lnTo>
                        <a:pt x="481264" y="938463"/>
                      </a:lnTo>
                      <a:lnTo>
                        <a:pt x="288758" y="1576137"/>
                      </a:lnTo>
                      <a:lnTo>
                        <a:pt x="0" y="1925053"/>
                      </a:lnTo>
                    </a:path>
                  </a:pathLst>
                </a:cu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900"/>
                </a:p>
              </p:txBody>
            </p:sp>
            <p:sp>
              <p:nvSpPr>
                <p:cNvPr id="62" name="フリーフォーム 61"/>
                <p:cNvSpPr/>
                <p:nvPr/>
              </p:nvSpPr>
              <p:spPr>
                <a:xfrm>
                  <a:off x="1011842" y="2564913"/>
                  <a:ext cx="7723577" cy="3332093"/>
                </a:xfrm>
                <a:custGeom>
                  <a:avLst/>
                  <a:gdLst>
                    <a:gd name="connsiteX0" fmla="*/ 7724274 w 7724274"/>
                    <a:gd name="connsiteY0" fmla="*/ 1900990 h 3332748"/>
                    <a:gd name="connsiteX1" fmla="*/ 7555832 w 7724274"/>
                    <a:gd name="connsiteY1" fmla="*/ 3332748 h 3332748"/>
                    <a:gd name="connsiteX2" fmla="*/ 7411453 w 7724274"/>
                    <a:gd name="connsiteY2" fmla="*/ 1985211 h 3332748"/>
                    <a:gd name="connsiteX3" fmla="*/ 7255043 w 7724274"/>
                    <a:gd name="connsiteY3" fmla="*/ 1479884 h 3332748"/>
                    <a:gd name="connsiteX4" fmla="*/ 7074569 w 7724274"/>
                    <a:gd name="connsiteY4" fmla="*/ 2081463 h 3332748"/>
                    <a:gd name="connsiteX5" fmla="*/ 6942221 w 7724274"/>
                    <a:gd name="connsiteY5" fmla="*/ 782053 h 3332748"/>
                    <a:gd name="connsiteX6" fmla="*/ 6761748 w 7724274"/>
                    <a:gd name="connsiteY6" fmla="*/ 986590 h 3332748"/>
                    <a:gd name="connsiteX7" fmla="*/ 6617369 w 7724274"/>
                    <a:gd name="connsiteY7" fmla="*/ 457200 h 3332748"/>
                    <a:gd name="connsiteX8" fmla="*/ 6436895 w 7724274"/>
                    <a:gd name="connsiteY8" fmla="*/ 1070811 h 3332748"/>
                    <a:gd name="connsiteX9" fmla="*/ 6304548 w 7724274"/>
                    <a:gd name="connsiteY9" fmla="*/ 1010653 h 3332748"/>
                    <a:gd name="connsiteX10" fmla="*/ 6148137 w 7724274"/>
                    <a:gd name="connsiteY10" fmla="*/ 1648326 h 3332748"/>
                    <a:gd name="connsiteX11" fmla="*/ 5979695 w 7724274"/>
                    <a:gd name="connsiteY11" fmla="*/ 457200 h 3332748"/>
                    <a:gd name="connsiteX12" fmla="*/ 5811253 w 7724274"/>
                    <a:gd name="connsiteY12" fmla="*/ 0 h 3332748"/>
                    <a:gd name="connsiteX13" fmla="*/ 5666874 w 7724274"/>
                    <a:gd name="connsiteY13" fmla="*/ 541421 h 3332748"/>
                    <a:gd name="connsiteX14" fmla="*/ 5510464 w 7724274"/>
                    <a:gd name="connsiteY14" fmla="*/ 132348 h 3332748"/>
                    <a:gd name="connsiteX15" fmla="*/ 5342021 w 7724274"/>
                    <a:gd name="connsiteY15" fmla="*/ 733926 h 3332748"/>
                    <a:gd name="connsiteX16" fmla="*/ 5161548 w 7724274"/>
                    <a:gd name="connsiteY16" fmla="*/ 421105 h 3332748"/>
                    <a:gd name="connsiteX17" fmla="*/ 5017169 w 7724274"/>
                    <a:gd name="connsiteY17" fmla="*/ 553453 h 3332748"/>
                    <a:gd name="connsiteX18" fmla="*/ 4824664 w 7724274"/>
                    <a:gd name="connsiteY18" fmla="*/ 481263 h 3332748"/>
                    <a:gd name="connsiteX19" fmla="*/ 4716379 w 7724274"/>
                    <a:gd name="connsiteY19" fmla="*/ 12032 h 3332748"/>
                    <a:gd name="connsiteX20" fmla="*/ 4475748 w 7724274"/>
                    <a:gd name="connsiteY20" fmla="*/ 12032 h 3332748"/>
                    <a:gd name="connsiteX21" fmla="*/ 4367464 w 7724274"/>
                    <a:gd name="connsiteY21" fmla="*/ 0 h 3332748"/>
                    <a:gd name="connsiteX22" fmla="*/ 4235116 w 7724274"/>
                    <a:gd name="connsiteY22" fmla="*/ 12032 h 3332748"/>
                    <a:gd name="connsiteX23" fmla="*/ 4090737 w 7724274"/>
                    <a:gd name="connsiteY23" fmla="*/ 300790 h 3332748"/>
                    <a:gd name="connsiteX24" fmla="*/ 3910264 w 7724274"/>
                    <a:gd name="connsiteY24" fmla="*/ 180474 h 3332748"/>
                    <a:gd name="connsiteX25" fmla="*/ 3765885 w 7724274"/>
                    <a:gd name="connsiteY25" fmla="*/ 709863 h 3332748"/>
                    <a:gd name="connsiteX26" fmla="*/ 3609474 w 7724274"/>
                    <a:gd name="connsiteY26" fmla="*/ 625642 h 3332748"/>
                    <a:gd name="connsiteX27" fmla="*/ 3441032 w 7724274"/>
                    <a:gd name="connsiteY27" fmla="*/ 649705 h 3332748"/>
                    <a:gd name="connsiteX28" fmla="*/ 3320716 w 7724274"/>
                    <a:gd name="connsiteY28" fmla="*/ 1215190 h 3332748"/>
                    <a:gd name="connsiteX29" fmla="*/ 3128211 w 7724274"/>
                    <a:gd name="connsiteY29" fmla="*/ 1094874 h 3332748"/>
                    <a:gd name="connsiteX30" fmla="*/ 2995864 w 7724274"/>
                    <a:gd name="connsiteY30" fmla="*/ 1070811 h 3332748"/>
                    <a:gd name="connsiteX31" fmla="*/ 2815390 w 7724274"/>
                    <a:gd name="connsiteY31" fmla="*/ 1323474 h 3332748"/>
                    <a:gd name="connsiteX32" fmla="*/ 2695074 w 7724274"/>
                    <a:gd name="connsiteY32" fmla="*/ 757990 h 3332748"/>
                    <a:gd name="connsiteX33" fmla="*/ 2490537 w 7724274"/>
                    <a:gd name="connsiteY33" fmla="*/ 794084 h 3332748"/>
                    <a:gd name="connsiteX34" fmla="*/ 2430379 w 7724274"/>
                    <a:gd name="connsiteY34" fmla="*/ 481263 h 3332748"/>
                    <a:gd name="connsiteX35" fmla="*/ 2358190 w 7724274"/>
                    <a:gd name="connsiteY35" fmla="*/ 264695 h 3332748"/>
                    <a:gd name="connsiteX36" fmla="*/ 2213811 w 7724274"/>
                    <a:gd name="connsiteY36" fmla="*/ 493295 h 3332748"/>
                    <a:gd name="connsiteX37" fmla="*/ 2057400 w 7724274"/>
                    <a:gd name="connsiteY37" fmla="*/ 794084 h 3332748"/>
                    <a:gd name="connsiteX38" fmla="*/ 1888958 w 7724274"/>
                    <a:gd name="connsiteY38" fmla="*/ 1888958 h 3332748"/>
                    <a:gd name="connsiteX39" fmla="*/ 1732548 w 7724274"/>
                    <a:gd name="connsiteY39" fmla="*/ 1203158 h 3332748"/>
                    <a:gd name="connsiteX40" fmla="*/ 1576137 w 7724274"/>
                    <a:gd name="connsiteY40" fmla="*/ 2105526 h 3332748"/>
                    <a:gd name="connsiteX41" fmla="*/ 1419727 w 7724274"/>
                    <a:gd name="connsiteY41" fmla="*/ 1696453 h 3332748"/>
                    <a:gd name="connsiteX42" fmla="*/ 1239253 w 7724274"/>
                    <a:gd name="connsiteY42" fmla="*/ 830179 h 3332748"/>
                    <a:gd name="connsiteX43" fmla="*/ 1094874 w 7724274"/>
                    <a:gd name="connsiteY43" fmla="*/ 1552074 h 3332748"/>
                    <a:gd name="connsiteX44" fmla="*/ 938464 w 7724274"/>
                    <a:gd name="connsiteY44" fmla="*/ 1419726 h 3332748"/>
                    <a:gd name="connsiteX45" fmla="*/ 770021 w 7724274"/>
                    <a:gd name="connsiteY45" fmla="*/ 1143000 h 3332748"/>
                    <a:gd name="connsiteX46" fmla="*/ 601579 w 7724274"/>
                    <a:gd name="connsiteY46" fmla="*/ 1203158 h 3332748"/>
                    <a:gd name="connsiteX47" fmla="*/ 348916 w 7724274"/>
                    <a:gd name="connsiteY47" fmla="*/ 926432 h 3332748"/>
                    <a:gd name="connsiteX48" fmla="*/ 168443 w 7724274"/>
                    <a:gd name="connsiteY48" fmla="*/ 1937084 h 3332748"/>
                    <a:gd name="connsiteX49" fmla="*/ 0 w 7724274"/>
                    <a:gd name="connsiteY49" fmla="*/ 1082842 h 333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724274" h="3332748">
                      <a:moveTo>
                        <a:pt x="7724274" y="1900990"/>
                      </a:moveTo>
                      <a:lnTo>
                        <a:pt x="7555832" y="3332748"/>
                      </a:lnTo>
                      <a:lnTo>
                        <a:pt x="7411453" y="1985211"/>
                      </a:lnTo>
                      <a:lnTo>
                        <a:pt x="7255043" y="1479884"/>
                      </a:lnTo>
                      <a:lnTo>
                        <a:pt x="7074569" y="2081463"/>
                      </a:lnTo>
                      <a:lnTo>
                        <a:pt x="6942221" y="782053"/>
                      </a:lnTo>
                      <a:lnTo>
                        <a:pt x="6761748" y="986590"/>
                      </a:lnTo>
                      <a:lnTo>
                        <a:pt x="6617369" y="457200"/>
                      </a:lnTo>
                      <a:lnTo>
                        <a:pt x="6436895" y="1070811"/>
                      </a:lnTo>
                      <a:lnTo>
                        <a:pt x="6304548" y="1010653"/>
                      </a:lnTo>
                      <a:lnTo>
                        <a:pt x="6148137" y="1648326"/>
                      </a:lnTo>
                      <a:lnTo>
                        <a:pt x="5979695" y="457200"/>
                      </a:lnTo>
                      <a:lnTo>
                        <a:pt x="5811253" y="0"/>
                      </a:lnTo>
                      <a:lnTo>
                        <a:pt x="5666874" y="541421"/>
                      </a:lnTo>
                      <a:lnTo>
                        <a:pt x="5510464" y="132348"/>
                      </a:lnTo>
                      <a:lnTo>
                        <a:pt x="5342021" y="733926"/>
                      </a:lnTo>
                      <a:lnTo>
                        <a:pt x="5161548" y="421105"/>
                      </a:lnTo>
                      <a:lnTo>
                        <a:pt x="5017169" y="553453"/>
                      </a:lnTo>
                      <a:lnTo>
                        <a:pt x="4824664" y="481263"/>
                      </a:lnTo>
                      <a:lnTo>
                        <a:pt x="4716379" y="12032"/>
                      </a:lnTo>
                      <a:lnTo>
                        <a:pt x="4475748" y="12032"/>
                      </a:lnTo>
                      <a:lnTo>
                        <a:pt x="4367464" y="0"/>
                      </a:lnTo>
                      <a:lnTo>
                        <a:pt x="4235116" y="12032"/>
                      </a:lnTo>
                      <a:lnTo>
                        <a:pt x="4090737" y="300790"/>
                      </a:lnTo>
                      <a:lnTo>
                        <a:pt x="3910264" y="180474"/>
                      </a:lnTo>
                      <a:lnTo>
                        <a:pt x="3765885" y="709863"/>
                      </a:lnTo>
                      <a:lnTo>
                        <a:pt x="3609474" y="625642"/>
                      </a:lnTo>
                      <a:lnTo>
                        <a:pt x="3441032" y="649705"/>
                      </a:lnTo>
                      <a:lnTo>
                        <a:pt x="3320716" y="1215190"/>
                      </a:lnTo>
                      <a:lnTo>
                        <a:pt x="3128211" y="1094874"/>
                      </a:lnTo>
                      <a:lnTo>
                        <a:pt x="2995864" y="1070811"/>
                      </a:lnTo>
                      <a:lnTo>
                        <a:pt x="2815390" y="1323474"/>
                      </a:lnTo>
                      <a:lnTo>
                        <a:pt x="2695074" y="757990"/>
                      </a:lnTo>
                      <a:lnTo>
                        <a:pt x="2490537" y="794084"/>
                      </a:lnTo>
                      <a:lnTo>
                        <a:pt x="2430379" y="481263"/>
                      </a:lnTo>
                      <a:lnTo>
                        <a:pt x="2358190" y="264695"/>
                      </a:lnTo>
                      <a:lnTo>
                        <a:pt x="2213811" y="493295"/>
                      </a:lnTo>
                      <a:lnTo>
                        <a:pt x="2057400" y="794084"/>
                      </a:lnTo>
                      <a:lnTo>
                        <a:pt x="1888958" y="1888958"/>
                      </a:lnTo>
                      <a:lnTo>
                        <a:pt x="1732548" y="1203158"/>
                      </a:lnTo>
                      <a:lnTo>
                        <a:pt x="1576137" y="2105526"/>
                      </a:lnTo>
                      <a:lnTo>
                        <a:pt x="1419727" y="1696453"/>
                      </a:lnTo>
                      <a:lnTo>
                        <a:pt x="1239253" y="830179"/>
                      </a:lnTo>
                      <a:lnTo>
                        <a:pt x="1094874" y="1552074"/>
                      </a:lnTo>
                      <a:lnTo>
                        <a:pt x="938464" y="1419726"/>
                      </a:lnTo>
                      <a:lnTo>
                        <a:pt x="770021" y="1143000"/>
                      </a:lnTo>
                      <a:lnTo>
                        <a:pt x="601579" y="1203158"/>
                      </a:lnTo>
                      <a:lnTo>
                        <a:pt x="348916" y="926432"/>
                      </a:lnTo>
                      <a:lnTo>
                        <a:pt x="168443" y="1937084"/>
                      </a:lnTo>
                      <a:lnTo>
                        <a:pt x="0" y="1082842"/>
                      </a:lnTo>
                    </a:path>
                  </a:pathLst>
                </a:cu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900"/>
                </a:p>
              </p:txBody>
            </p:sp>
            <p:sp>
              <p:nvSpPr>
                <p:cNvPr id="63" name="フリーフォーム 62"/>
                <p:cNvSpPr/>
                <p:nvPr/>
              </p:nvSpPr>
              <p:spPr>
                <a:xfrm>
                  <a:off x="999222" y="2408109"/>
                  <a:ext cx="7701491" cy="1720927"/>
                </a:xfrm>
                <a:custGeom>
                  <a:avLst/>
                  <a:gdLst>
                    <a:gd name="connsiteX0" fmla="*/ 7700210 w 7700210"/>
                    <a:gd name="connsiteY0" fmla="*/ 565484 h 1720515"/>
                    <a:gd name="connsiteX1" fmla="*/ 7579895 w 7700210"/>
                    <a:gd name="connsiteY1" fmla="*/ 938463 h 1720515"/>
                    <a:gd name="connsiteX2" fmla="*/ 7411452 w 7700210"/>
                    <a:gd name="connsiteY2" fmla="*/ 914400 h 1720515"/>
                    <a:gd name="connsiteX3" fmla="*/ 7243010 w 7700210"/>
                    <a:gd name="connsiteY3" fmla="*/ 1239252 h 1720515"/>
                    <a:gd name="connsiteX4" fmla="*/ 6809874 w 7700210"/>
                    <a:gd name="connsiteY4" fmla="*/ 1046747 h 1720515"/>
                    <a:gd name="connsiteX5" fmla="*/ 6545179 w 7700210"/>
                    <a:gd name="connsiteY5" fmla="*/ 842210 h 1720515"/>
                    <a:gd name="connsiteX6" fmla="*/ 6448926 w 7700210"/>
                    <a:gd name="connsiteY6" fmla="*/ 709863 h 1720515"/>
                    <a:gd name="connsiteX7" fmla="*/ 6304547 w 7700210"/>
                    <a:gd name="connsiteY7" fmla="*/ 926431 h 1720515"/>
                    <a:gd name="connsiteX8" fmla="*/ 6112042 w 7700210"/>
                    <a:gd name="connsiteY8" fmla="*/ 938463 h 1720515"/>
                    <a:gd name="connsiteX9" fmla="*/ 5967663 w 7700210"/>
                    <a:gd name="connsiteY9" fmla="*/ 1203158 h 1720515"/>
                    <a:gd name="connsiteX10" fmla="*/ 5847347 w 7700210"/>
                    <a:gd name="connsiteY10" fmla="*/ 1347536 h 1720515"/>
                    <a:gd name="connsiteX11" fmla="*/ 5666874 w 7700210"/>
                    <a:gd name="connsiteY11" fmla="*/ 878305 h 1720515"/>
                    <a:gd name="connsiteX12" fmla="*/ 5510463 w 7700210"/>
                    <a:gd name="connsiteY12" fmla="*/ 1311442 h 1720515"/>
                    <a:gd name="connsiteX13" fmla="*/ 5366084 w 7700210"/>
                    <a:gd name="connsiteY13" fmla="*/ 312821 h 1720515"/>
                    <a:gd name="connsiteX14" fmla="*/ 5185610 w 7700210"/>
                    <a:gd name="connsiteY14" fmla="*/ 1070810 h 1720515"/>
                    <a:gd name="connsiteX15" fmla="*/ 5029200 w 7700210"/>
                    <a:gd name="connsiteY15" fmla="*/ 962526 h 1720515"/>
                    <a:gd name="connsiteX16" fmla="*/ 4848726 w 7700210"/>
                    <a:gd name="connsiteY16" fmla="*/ 1708484 h 1720515"/>
                    <a:gd name="connsiteX17" fmla="*/ 4716379 w 7700210"/>
                    <a:gd name="connsiteY17" fmla="*/ 1010652 h 1720515"/>
                    <a:gd name="connsiteX18" fmla="*/ 4572000 w 7700210"/>
                    <a:gd name="connsiteY18" fmla="*/ 1191126 h 1720515"/>
                    <a:gd name="connsiteX19" fmla="*/ 4415589 w 7700210"/>
                    <a:gd name="connsiteY19" fmla="*/ 553452 h 1720515"/>
                    <a:gd name="connsiteX20" fmla="*/ 4235116 w 7700210"/>
                    <a:gd name="connsiteY20" fmla="*/ 589547 h 1720515"/>
                    <a:gd name="connsiteX21" fmla="*/ 4090737 w 7700210"/>
                    <a:gd name="connsiteY21" fmla="*/ 1010652 h 1720515"/>
                    <a:gd name="connsiteX22" fmla="*/ 3946358 w 7700210"/>
                    <a:gd name="connsiteY22" fmla="*/ 1503947 h 1720515"/>
                    <a:gd name="connsiteX23" fmla="*/ 3777916 w 7700210"/>
                    <a:gd name="connsiteY23" fmla="*/ 1251284 h 1720515"/>
                    <a:gd name="connsiteX24" fmla="*/ 3609474 w 7700210"/>
                    <a:gd name="connsiteY24" fmla="*/ 709863 h 1720515"/>
                    <a:gd name="connsiteX25" fmla="*/ 3465095 w 7700210"/>
                    <a:gd name="connsiteY25" fmla="*/ 1143000 h 1720515"/>
                    <a:gd name="connsiteX26" fmla="*/ 3308684 w 7700210"/>
                    <a:gd name="connsiteY26" fmla="*/ 553452 h 1720515"/>
                    <a:gd name="connsiteX27" fmla="*/ 3152274 w 7700210"/>
                    <a:gd name="connsiteY27" fmla="*/ 1311442 h 1720515"/>
                    <a:gd name="connsiteX28" fmla="*/ 2947737 w 7700210"/>
                    <a:gd name="connsiteY28" fmla="*/ 1383631 h 1720515"/>
                    <a:gd name="connsiteX29" fmla="*/ 2839452 w 7700210"/>
                    <a:gd name="connsiteY29" fmla="*/ 1407694 h 1720515"/>
                    <a:gd name="connsiteX30" fmla="*/ 2683042 w 7700210"/>
                    <a:gd name="connsiteY30" fmla="*/ 1407694 h 1720515"/>
                    <a:gd name="connsiteX31" fmla="*/ 2514600 w 7700210"/>
                    <a:gd name="connsiteY31" fmla="*/ 1720515 h 1720515"/>
                    <a:gd name="connsiteX32" fmla="*/ 2358189 w 7700210"/>
                    <a:gd name="connsiteY32" fmla="*/ 1155031 h 1720515"/>
                    <a:gd name="connsiteX33" fmla="*/ 2213810 w 7700210"/>
                    <a:gd name="connsiteY33" fmla="*/ 637673 h 1720515"/>
                    <a:gd name="connsiteX34" fmla="*/ 2033337 w 7700210"/>
                    <a:gd name="connsiteY34" fmla="*/ 1395663 h 1720515"/>
                    <a:gd name="connsiteX35" fmla="*/ 1900989 w 7700210"/>
                    <a:gd name="connsiteY35" fmla="*/ 300789 h 1720515"/>
                    <a:gd name="connsiteX36" fmla="*/ 1732547 w 7700210"/>
                    <a:gd name="connsiteY36" fmla="*/ 1010652 h 1720515"/>
                    <a:gd name="connsiteX37" fmla="*/ 1576137 w 7700210"/>
                    <a:gd name="connsiteY37" fmla="*/ 252663 h 1720515"/>
                    <a:gd name="connsiteX38" fmla="*/ 1443789 w 7700210"/>
                    <a:gd name="connsiteY38" fmla="*/ 1130968 h 1720515"/>
                    <a:gd name="connsiteX39" fmla="*/ 1263316 w 7700210"/>
                    <a:gd name="connsiteY39" fmla="*/ 986589 h 1720515"/>
                    <a:gd name="connsiteX40" fmla="*/ 1118937 w 7700210"/>
                    <a:gd name="connsiteY40" fmla="*/ 770021 h 1720515"/>
                    <a:gd name="connsiteX41" fmla="*/ 950495 w 7700210"/>
                    <a:gd name="connsiteY41" fmla="*/ 0 h 1720515"/>
                    <a:gd name="connsiteX42" fmla="*/ 818147 w 7700210"/>
                    <a:gd name="connsiteY42" fmla="*/ 1010652 h 1720515"/>
                    <a:gd name="connsiteX43" fmla="*/ 601579 w 7700210"/>
                    <a:gd name="connsiteY43" fmla="*/ 962526 h 1720515"/>
                    <a:gd name="connsiteX44" fmla="*/ 481263 w 7700210"/>
                    <a:gd name="connsiteY44" fmla="*/ 276726 h 1720515"/>
                    <a:gd name="connsiteX45" fmla="*/ 348916 w 7700210"/>
                    <a:gd name="connsiteY45" fmla="*/ 1058779 h 1720515"/>
                    <a:gd name="connsiteX46" fmla="*/ 144379 w 7700210"/>
                    <a:gd name="connsiteY46" fmla="*/ 264694 h 1720515"/>
                    <a:gd name="connsiteX47" fmla="*/ 0 w 7700210"/>
                    <a:gd name="connsiteY47" fmla="*/ 1275347 h 1720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7700210" h="1720515">
                      <a:moveTo>
                        <a:pt x="7700210" y="565484"/>
                      </a:moveTo>
                      <a:lnTo>
                        <a:pt x="7579895" y="938463"/>
                      </a:lnTo>
                      <a:lnTo>
                        <a:pt x="7411452" y="914400"/>
                      </a:lnTo>
                      <a:lnTo>
                        <a:pt x="7243010" y="1239252"/>
                      </a:lnTo>
                      <a:lnTo>
                        <a:pt x="6809874" y="1046747"/>
                      </a:lnTo>
                      <a:lnTo>
                        <a:pt x="6545179" y="842210"/>
                      </a:lnTo>
                      <a:lnTo>
                        <a:pt x="6448926" y="709863"/>
                      </a:lnTo>
                      <a:lnTo>
                        <a:pt x="6304547" y="926431"/>
                      </a:lnTo>
                      <a:lnTo>
                        <a:pt x="6112042" y="938463"/>
                      </a:lnTo>
                      <a:lnTo>
                        <a:pt x="5967663" y="1203158"/>
                      </a:lnTo>
                      <a:lnTo>
                        <a:pt x="5847347" y="1347536"/>
                      </a:lnTo>
                      <a:lnTo>
                        <a:pt x="5666874" y="878305"/>
                      </a:lnTo>
                      <a:lnTo>
                        <a:pt x="5510463" y="1311442"/>
                      </a:lnTo>
                      <a:lnTo>
                        <a:pt x="5366084" y="312821"/>
                      </a:lnTo>
                      <a:lnTo>
                        <a:pt x="5185610" y="1070810"/>
                      </a:lnTo>
                      <a:lnTo>
                        <a:pt x="5029200" y="962526"/>
                      </a:lnTo>
                      <a:lnTo>
                        <a:pt x="4848726" y="1708484"/>
                      </a:lnTo>
                      <a:lnTo>
                        <a:pt x="4716379" y="1010652"/>
                      </a:lnTo>
                      <a:lnTo>
                        <a:pt x="4572000" y="1191126"/>
                      </a:lnTo>
                      <a:lnTo>
                        <a:pt x="4415589" y="553452"/>
                      </a:lnTo>
                      <a:lnTo>
                        <a:pt x="4235116" y="589547"/>
                      </a:lnTo>
                      <a:lnTo>
                        <a:pt x="4090737" y="1010652"/>
                      </a:lnTo>
                      <a:lnTo>
                        <a:pt x="3946358" y="1503947"/>
                      </a:lnTo>
                      <a:lnTo>
                        <a:pt x="3777916" y="1251284"/>
                      </a:lnTo>
                      <a:lnTo>
                        <a:pt x="3609474" y="709863"/>
                      </a:lnTo>
                      <a:lnTo>
                        <a:pt x="3465095" y="1143000"/>
                      </a:lnTo>
                      <a:lnTo>
                        <a:pt x="3308684" y="553452"/>
                      </a:lnTo>
                      <a:lnTo>
                        <a:pt x="3152274" y="1311442"/>
                      </a:lnTo>
                      <a:lnTo>
                        <a:pt x="2947737" y="1383631"/>
                      </a:lnTo>
                      <a:lnTo>
                        <a:pt x="2839452" y="1407694"/>
                      </a:lnTo>
                      <a:lnTo>
                        <a:pt x="2683042" y="1407694"/>
                      </a:lnTo>
                      <a:lnTo>
                        <a:pt x="2514600" y="1720515"/>
                      </a:lnTo>
                      <a:lnTo>
                        <a:pt x="2358189" y="1155031"/>
                      </a:lnTo>
                      <a:lnTo>
                        <a:pt x="2213810" y="637673"/>
                      </a:lnTo>
                      <a:lnTo>
                        <a:pt x="2033337" y="1395663"/>
                      </a:lnTo>
                      <a:lnTo>
                        <a:pt x="1900989" y="300789"/>
                      </a:lnTo>
                      <a:lnTo>
                        <a:pt x="1732547" y="1010652"/>
                      </a:lnTo>
                      <a:lnTo>
                        <a:pt x="1576137" y="252663"/>
                      </a:lnTo>
                      <a:lnTo>
                        <a:pt x="1443789" y="1130968"/>
                      </a:lnTo>
                      <a:lnTo>
                        <a:pt x="1263316" y="986589"/>
                      </a:lnTo>
                      <a:lnTo>
                        <a:pt x="1118937" y="770021"/>
                      </a:lnTo>
                      <a:lnTo>
                        <a:pt x="950495" y="0"/>
                      </a:lnTo>
                      <a:lnTo>
                        <a:pt x="818147" y="1010652"/>
                      </a:lnTo>
                      <a:lnTo>
                        <a:pt x="601579" y="962526"/>
                      </a:lnTo>
                      <a:lnTo>
                        <a:pt x="481263" y="276726"/>
                      </a:lnTo>
                      <a:lnTo>
                        <a:pt x="348916" y="1058779"/>
                      </a:lnTo>
                      <a:lnTo>
                        <a:pt x="144379" y="264694"/>
                      </a:lnTo>
                      <a:lnTo>
                        <a:pt x="0" y="1275347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900"/>
                </a:p>
              </p:txBody>
            </p:sp>
          </p:grpSp>
          <p:grpSp>
            <p:nvGrpSpPr>
              <p:cNvPr id="14" name="グループ化 99"/>
              <p:cNvGrpSpPr>
                <a:grpSpLocks/>
              </p:cNvGrpSpPr>
              <p:nvPr/>
            </p:nvGrpSpPr>
            <p:grpSpPr bwMode="auto">
              <a:xfrm>
                <a:off x="-106620" y="288751"/>
                <a:ext cx="9495136" cy="6280637"/>
                <a:chOff x="-106620" y="288751"/>
                <a:chExt cx="9495136" cy="6280637"/>
              </a:xfrm>
            </p:grpSpPr>
            <p:grpSp>
              <p:nvGrpSpPr>
                <p:cNvPr id="15" name="グループ化 86"/>
                <p:cNvGrpSpPr>
                  <a:grpSpLocks/>
                </p:cNvGrpSpPr>
                <p:nvPr/>
              </p:nvGrpSpPr>
              <p:grpSpPr bwMode="auto">
                <a:xfrm>
                  <a:off x="806762" y="506856"/>
                  <a:ext cx="7931812" cy="5413671"/>
                  <a:chOff x="854885" y="-371450"/>
                  <a:chExt cx="7931812" cy="5413671"/>
                </a:xfrm>
              </p:grpSpPr>
              <p:sp>
                <p:nvSpPr>
                  <p:cNvPr id="27" name="正方形/長方形 26"/>
                  <p:cNvSpPr/>
                  <p:nvPr/>
                </p:nvSpPr>
                <p:spPr>
                  <a:xfrm>
                    <a:off x="870661" y="-359689"/>
                    <a:ext cx="7916036" cy="5374468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900"/>
                  </a:p>
                </p:txBody>
              </p:sp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883281" y="2372625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>
                    <a:off x="854885" y="102018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873815" y="1690527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870661" y="33416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880125" y="3031204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873815" y="3689782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870661" y="4371881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8565843" y="2415748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>
                    <a:off x="8562689" y="106330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/>
                  <p:cNvCxnSpPr/>
                  <p:nvPr/>
                </p:nvCxnSpPr>
                <p:spPr>
                  <a:xfrm>
                    <a:off x="8556379" y="173364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8553223" y="377291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>
                    <a:off x="8559533" y="3074326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>
                    <a:off x="8556379" y="3732904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8553223" y="4415003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/>
                  <p:cNvCxnSpPr/>
                  <p:nvPr/>
                </p:nvCxnSpPr>
                <p:spPr>
                  <a:xfrm rot="5400000" flipH="1" flipV="1">
                    <a:off x="1580017" y="489913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コネクタ 42"/>
                  <p:cNvCxnSpPr/>
                  <p:nvPr/>
                </p:nvCxnSpPr>
                <p:spPr>
                  <a:xfrm rot="5400000" flipH="1" flipV="1">
                    <a:off x="2368782" y="490697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43"/>
                  <p:cNvCxnSpPr/>
                  <p:nvPr/>
                </p:nvCxnSpPr>
                <p:spPr>
                  <a:xfrm rot="5400000" flipH="1" flipV="1">
                    <a:off x="3160702" y="491481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コネクタ 44"/>
                  <p:cNvCxnSpPr/>
                  <p:nvPr/>
                </p:nvCxnSpPr>
                <p:spPr>
                  <a:xfrm rot="5400000" flipH="1" flipV="1">
                    <a:off x="3946308" y="491873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/>
                  <p:cNvCxnSpPr/>
                  <p:nvPr/>
                </p:nvCxnSpPr>
                <p:spPr>
                  <a:xfrm rot="5400000" flipH="1" flipV="1">
                    <a:off x="4735072" y="492657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/>
                  <p:cNvCxnSpPr/>
                  <p:nvPr/>
                </p:nvCxnSpPr>
                <p:spPr>
                  <a:xfrm rot="5400000" flipH="1" flipV="1">
                    <a:off x="5511216" y="493441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/>
                  <p:cNvCxnSpPr/>
                  <p:nvPr/>
                </p:nvCxnSpPr>
                <p:spPr>
                  <a:xfrm rot="5400000" flipH="1" flipV="1">
                    <a:off x="6296826" y="490305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 rot="5400000" flipH="1" flipV="1">
                    <a:off x="7088744" y="491089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 rot="5400000" flipH="1" flipV="1">
                    <a:off x="7877508" y="491873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 rot="5400000" flipH="1" flipV="1">
                    <a:off x="1576861" y="-263646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 rot="5400000" flipH="1" flipV="1">
                    <a:off x="2365625" y="-255806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 rot="5400000" flipH="1" flipV="1">
                    <a:off x="3154389" y="-247965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/>
                  <p:nvPr/>
                </p:nvCxnSpPr>
                <p:spPr>
                  <a:xfrm rot="5400000" flipH="1" flipV="1">
                    <a:off x="3940000" y="-24404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/>
                  <p:cNvCxnSpPr/>
                  <p:nvPr/>
                </p:nvCxnSpPr>
                <p:spPr>
                  <a:xfrm rot="5400000" flipH="1" flipV="1">
                    <a:off x="4731920" y="-23620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/>
                  <p:cNvCxnSpPr/>
                  <p:nvPr/>
                </p:nvCxnSpPr>
                <p:spPr>
                  <a:xfrm rot="5400000" flipH="1" flipV="1">
                    <a:off x="5508064" y="-22836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 rot="5400000" flipH="1" flipV="1">
                    <a:off x="6293672" y="-25972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 rot="5400000" flipH="1" flipV="1">
                    <a:off x="7085592" y="-25188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 rot="5400000" flipH="1" flipV="1">
                    <a:off x="7874356" y="-24404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880125" y="2368707"/>
                    <a:ext cx="7903418" cy="470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テキスト ボックス 6"/>
                <p:cNvSpPr txBox="1">
                  <a:spLocks noChangeArrowheads="1"/>
                </p:cNvSpPr>
                <p:nvPr/>
              </p:nvSpPr>
              <p:spPr bwMode="auto">
                <a:xfrm>
                  <a:off x="625641" y="5919537"/>
                  <a:ext cx="63469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0</a:t>
                  </a:r>
                  <a:endParaRPr lang="ja-JP" altLang="en-US" sz="1100"/>
                </a:p>
              </p:txBody>
            </p:sp>
            <p:sp>
              <p:nvSpPr>
                <p:cNvPr id="17" name="テキスト ボックス 7"/>
                <p:cNvSpPr txBox="1">
                  <a:spLocks noChangeArrowheads="1"/>
                </p:cNvSpPr>
                <p:nvPr/>
              </p:nvSpPr>
              <p:spPr bwMode="auto">
                <a:xfrm>
                  <a:off x="2149640" y="5903493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20</a:t>
                  </a:r>
                  <a:endParaRPr lang="ja-JP" altLang="en-US" sz="1100"/>
                </a:p>
              </p:txBody>
            </p:sp>
            <p:sp>
              <p:nvSpPr>
                <p:cNvPr id="18" name="テキスト ボックス 8"/>
                <p:cNvSpPr txBox="1">
                  <a:spLocks noChangeArrowheads="1"/>
                </p:cNvSpPr>
                <p:nvPr/>
              </p:nvSpPr>
              <p:spPr bwMode="auto">
                <a:xfrm>
                  <a:off x="3733797" y="5923551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40</a:t>
                  </a:r>
                  <a:endParaRPr lang="ja-JP" altLang="en-US" sz="1100"/>
                </a:p>
              </p:txBody>
            </p:sp>
            <p:sp>
              <p:nvSpPr>
                <p:cNvPr id="19" name="テキスト ボックス 9"/>
                <p:cNvSpPr txBox="1">
                  <a:spLocks noChangeArrowheads="1"/>
                </p:cNvSpPr>
                <p:nvPr/>
              </p:nvSpPr>
              <p:spPr bwMode="auto">
                <a:xfrm>
                  <a:off x="5305927" y="5907509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60</a:t>
                  </a:r>
                  <a:endParaRPr lang="ja-JP" altLang="en-US" sz="1100"/>
                </a:p>
              </p:txBody>
            </p:sp>
            <p:sp>
              <p:nvSpPr>
                <p:cNvPr id="20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6878056" y="5903495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80</a:t>
                  </a:r>
                  <a:endParaRPr lang="ja-JP" altLang="en-US" sz="1100"/>
                </a:p>
              </p:txBody>
            </p:sp>
            <p:sp>
              <p:nvSpPr>
                <p:cNvPr id="21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8375012" y="5911516"/>
                  <a:ext cx="1013504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100</a:t>
                  </a:r>
                  <a:endParaRPr lang="ja-JP" altLang="en-US" sz="1100"/>
                </a:p>
              </p:txBody>
            </p:sp>
            <p:sp>
              <p:nvSpPr>
                <p:cNvPr id="22" name="テキスト ボックス 12"/>
                <p:cNvSpPr txBox="1">
                  <a:spLocks noChangeArrowheads="1"/>
                </p:cNvSpPr>
                <p:nvPr/>
              </p:nvSpPr>
              <p:spPr bwMode="auto">
                <a:xfrm>
                  <a:off x="9686" y="2991847"/>
                  <a:ext cx="63469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</a:t>
                  </a:r>
                  <a:endParaRPr lang="ja-JP" altLang="en-US" sz="1100"/>
                </a:p>
              </p:txBody>
            </p:sp>
            <p:sp>
              <p:nvSpPr>
                <p:cNvPr id="23" name="テキスト ボックス 13"/>
                <p:cNvSpPr txBox="1">
                  <a:spLocks noChangeArrowheads="1"/>
                </p:cNvSpPr>
                <p:nvPr/>
              </p:nvSpPr>
              <p:spPr bwMode="auto">
                <a:xfrm>
                  <a:off x="-90577" y="1640302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1.1</a:t>
                  </a:r>
                  <a:endParaRPr lang="ja-JP" altLang="en-US" sz="1100"/>
                </a:p>
              </p:txBody>
            </p:sp>
            <p:sp>
              <p:nvSpPr>
                <p:cNvPr id="24" name="テキスト ボックス 14"/>
                <p:cNvSpPr txBox="1">
                  <a:spLocks noChangeArrowheads="1"/>
                </p:cNvSpPr>
                <p:nvPr/>
              </p:nvSpPr>
              <p:spPr bwMode="auto">
                <a:xfrm>
                  <a:off x="-106620" y="4319336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0.9</a:t>
                  </a:r>
                  <a:endParaRPr lang="ja-JP" altLang="en-US" sz="1100"/>
                </a:p>
              </p:txBody>
            </p:sp>
            <p:sp>
              <p:nvSpPr>
                <p:cNvPr id="25" name="テキスト ボックス 15"/>
                <p:cNvSpPr txBox="1">
                  <a:spLocks noChangeArrowheads="1"/>
                </p:cNvSpPr>
                <p:nvPr/>
              </p:nvSpPr>
              <p:spPr bwMode="auto">
                <a:xfrm>
                  <a:off x="-94587" y="288751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1.2</a:t>
                  </a:r>
                  <a:endParaRPr lang="ja-JP" altLang="en-US" sz="1100"/>
                </a:p>
              </p:txBody>
            </p:sp>
            <p:sp>
              <p:nvSpPr>
                <p:cNvPr id="26" name="テキスト ボックス 16"/>
                <p:cNvSpPr txBox="1">
                  <a:spLocks noChangeArrowheads="1"/>
                </p:cNvSpPr>
                <p:nvPr/>
              </p:nvSpPr>
              <p:spPr bwMode="auto">
                <a:xfrm>
                  <a:off x="-106613" y="5614731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0.8</a:t>
                  </a:r>
                  <a:endParaRPr lang="ja-JP" altLang="en-US" sz="1100"/>
                </a:p>
              </p:txBody>
            </p:sp>
          </p:grpSp>
        </p:grpSp>
        <p:sp>
          <p:nvSpPr>
            <p:cNvPr id="5" name="テキスト ボックス 4"/>
            <p:cNvSpPr txBox="1"/>
            <p:nvPr/>
          </p:nvSpPr>
          <p:spPr>
            <a:xfrm rot="16200000">
              <a:off x="-1302720" y="2941914"/>
              <a:ext cx="3400679" cy="595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/>
                <a:t>Normalized Intensity</a:t>
              </a:r>
              <a:endParaRPr lang="ja-JP" altLang="en-US" sz="1050" dirty="0"/>
            </a:p>
          </p:txBody>
        </p:sp>
        <p:sp>
          <p:nvSpPr>
            <p:cNvPr id="6" name="テキスト ボックス 55"/>
            <p:cNvSpPr txBox="1">
              <a:spLocks noChangeArrowheads="1"/>
            </p:cNvSpPr>
            <p:nvPr/>
          </p:nvSpPr>
          <p:spPr bwMode="auto">
            <a:xfrm>
              <a:off x="2693773" y="49428"/>
              <a:ext cx="4600450" cy="60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/>
                <a:t>Time variations of star counts</a:t>
              </a:r>
              <a:endParaRPr lang="ja-JP" altLang="en-US" sz="1100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6053093" y="1228578"/>
              <a:ext cx="93712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6047143" y="1487325"/>
              <a:ext cx="94010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6056067" y="1760858"/>
              <a:ext cx="93712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59"/>
            <p:cNvSpPr txBox="1">
              <a:spLocks noChangeArrowheads="1"/>
            </p:cNvSpPr>
            <p:nvPr/>
          </p:nvSpPr>
          <p:spPr bwMode="auto">
            <a:xfrm>
              <a:off x="7146756" y="1022685"/>
              <a:ext cx="1498736" cy="53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/>
                <a:t>Source A</a:t>
              </a:r>
              <a:endParaRPr lang="ja-JP" altLang="en-US" sz="900"/>
            </a:p>
          </p:txBody>
        </p:sp>
        <p:sp>
          <p:nvSpPr>
            <p:cNvPr id="11" name="テキスト ボックス 60"/>
            <p:cNvSpPr txBox="1">
              <a:spLocks noChangeArrowheads="1"/>
            </p:cNvSpPr>
            <p:nvPr/>
          </p:nvSpPr>
          <p:spPr bwMode="auto">
            <a:xfrm>
              <a:off x="7154780" y="1295400"/>
              <a:ext cx="1498736" cy="53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/>
                <a:t>Source B</a:t>
              </a:r>
              <a:endParaRPr lang="ja-JP" altLang="en-US" sz="900"/>
            </a:p>
          </p:txBody>
        </p:sp>
        <p:sp>
          <p:nvSpPr>
            <p:cNvPr id="12" name="テキスト ボックス 61"/>
            <p:cNvSpPr txBox="1">
              <a:spLocks noChangeArrowheads="1"/>
            </p:cNvSpPr>
            <p:nvPr/>
          </p:nvSpPr>
          <p:spPr bwMode="auto">
            <a:xfrm>
              <a:off x="7343274" y="1568118"/>
              <a:ext cx="842674" cy="53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/>
                <a:t>A/B</a:t>
              </a:r>
              <a:endParaRPr lang="ja-JP" altLang="en-US" sz="900"/>
            </a:p>
          </p:txBody>
        </p:sp>
      </p:grpSp>
      <p:pic>
        <p:nvPicPr>
          <p:cNvPr id="64" name="図 63" descr="img60851.gif"/>
          <p:cNvPicPr>
            <a:picLocks noChangeAspect="1"/>
          </p:cNvPicPr>
          <p:nvPr/>
        </p:nvPicPr>
        <p:blipFill>
          <a:blip r:embed="rId2" cstate="print"/>
          <a:srcRect t="27443" b="9225"/>
          <a:stretch>
            <a:fillRect/>
          </a:stretch>
        </p:blipFill>
        <p:spPr bwMode="auto">
          <a:xfrm>
            <a:off x="1143000" y="1857375"/>
            <a:ext cx="22272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テキスト ボックス 2"/>
          <p:cNvSpPr txBox="1">
            <a:spLocks noChangeArrowheads="1"/>
          </p:cNvSpPr>
          <p:nvPr/>
        </p:nvSpPr>
        <p:spPr bwMode="auto">
          <a:xfrm>
            <a:off x="213179" y="885145"/>
            <a:ext cx="8187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Calibri" pitchFamily="34" charset="0"/>
              </a:rPr>
              <a:t>S</a:t>
            </a:r>
            <a:r>
              <a:rPr lang="en-US" altLang="ja-JP" sz="2400" i="1" dirty="0" smtClean="0">
                <a:latin typeface="Calibri" pitchFamily="34" charset="0"/>
              </a:rPr>
              <a:t>imultaneous </a:t>
            </a:r>
            <a:r>
              <a:rPr lang="en-US" altLang="ja-JP" sz="2400" i="1" dirty="0" smtClean="0">
                <a:latin typeface="Calibri" pitchFamily="34" charset="0"/>
              </a:rPr>
              <a:t>observation improves the photometric accuracy?</a:t>
            </a:r>
            <a:endParaRPr lang="en-US" altLang="ja-JP" sz="2400" i="1" dirty="0">
              <a:latin typeface="Calibri" pitchFamily="34" charset="0"/>
            </a:endParaRPr>
          </a:p>
        </p:txBody>
      </p:sp>
      <p:grpSp>
        <p:nvGrpSpPr>
          <p:cNvPr id="66" name="グループ化 125"/>
          <p:cNvGrpSpPr>
            <a:grpSpLocks/>
          </p:cNvGrpSpPr>
          <p:nvPr/>
        </p:nvGrpSpPr>
        <p:grpSpPr bwMode="auto">
          <a:xfrm>
            <a:off x="4571321" y="4071938"/>
            <a:ext cx="4715553" cy="2732087"/>
            <a:chOff x="71006" y="49428"/>
            <a:chExt cx="9304342" cy="6872715"/>
          </a:xfrm>
        </p:grpSpPr>
        <p:grpSp>
          <p:nvGrpSpPr>
            <p:cNvPr id="67" name="グループ化 90"/>
            <p:cNvGrpSpPr>
              <a:grpSpLocks/>
            </p:cNvGrpSpPr>
            <p:nvPr/>
          </p:nvGrpSpPr>
          <p:grpSpPr bwMode="auto">
            <a:xfrm>
              <a:off x="6046539" y="949405"/>
              <a:ext cx="3265888" cy="892163"/>
              <a:chOff x="6046539" y="949405"/>
              <a:chExt cx="3265888" cy="892163"/>
            </a:xfrm>
          </p:grpSpPr>
          <p:cxnSp>
            <p:nvCxnSpPr>
              <p:cNvPr id="98" name="直線コネクタ 97"/>
              <p:cNvCxnSpPr/>
              <p:nvPr/>
            </p:nvCxnSpPr>
            <p:spPr>
              <a:xfrm>
                <a:off x="6046539" y="1139636"/>
                <a:ext cx="938596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>
                <a:off x="6055285" y="1415185"/>
                <a:ext cx="93859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3"/>
              <p:cNvSpPr txBox="1">
                <a:spLocks noChangeArrowheads="1"/>
              </p:cNvSpPr>
              <p:nvPr/>
            </p:nvSpPr>
            <p:spPr bwMode="auto">
              <a:xfrm>
                <a:off x="7154778" y="949405"/>
                <a:ext cx="2157649" cy="619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/>
                  <a:t>Source A, B</a:t>
                </a:r>
                <a:endParaRPr lang="ja-JP" altLang="en-US" sz="1000"/>
              </a:p>
            </p:txBody>
          </p:sp>
          <p:sp>
            <p:nvSpPr>
              <p:cNvPr id="101" name="テキスト ボックス 94"/>
              <p:cNvSpPr txBox="1">
                <a:spLocks noChangeArrowheads="1"/>
              </p:cNvSpPr>
              <p:nvPr/>
            </p:nvSpPr>
            <p:spPr bwMode="auto">
              <a:xfrm>
                <a:off x="7343271" y="1222122"/>
                <a:ext cx="973182" cy="619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/>
                  <a:t>A/B</a:t>
                </a:r>
                <a:endParaRPr lang="ja-JP" altLang="en-US" sz="1000"/>
              </a:p>
            </p:txBody>
          </p:sp>
        </p:grpSp>
        <p:grpSp>
          <p:nvGrpSpPr>
            <p:cNvPr id="68" name="グループ化 95"/>
            <p:cNvGrpSpPr>
              <a:grpSpLocks/>
            </p:cNvGrpSpPr>
            <p:nvPr/>
          </p:nvGrpSpPr>
          <p:grpSpPr bwMode="auto">
            <a:xfrm>
              <a:off x="71006" y="49428"/>
              <a:ext cx="9304342" cy="6872715"/>
              <a:chOff x="71006" y="49428"/>
              <a:chExt cx="9304342" cy="6872715"/>
            </a:xfrm>
          </p:grpSpPr>
          <p:sp>
            <p:nvSpPr>
              <p:cNvPr id="74" name="テキスト ボックス 96"/>
              <p:cNvSpPr txBox="1">
                <a:spLocks noChangeArrowheads="1"/>
              </p:cNvSpPr>
              <p:nvPr/>
            </p:nvSpPr>
            <p:spPr bwMode="auto">
              <a:xfrm>
                <a:off x="4151485" y="6263982"/>
                <a:ext cx="2885938" cy="658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/>
                  <a:t>Frequency (Hz)</a:t>
                </a:r>
                <a:endParaRPr lang="ja-JP" altLang="en-US" sz="1100"/>
              </a:p>
            </p:txBody>
          </p:sp>
          <p:sp>
            <p:nvSpPr>
              <p:cNvPr id="75" name="正方形/長方形 74"/>
              <p:cNvSpPr/>
              <p:nvPr/>
            </p:nvSpPr>
            <p:spPr>
              <a:xfrm>
                <a:off x="1219474" y="712340"/>
                <a:ext cx="7476704" cy="505170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cxnSp>
            <p:nvCxnSpPr>
              <p:cNvPr id="76" name="直線コネクタ 75"/>
              <p:cNvCxnSpPr/>
              <p:nvPr/>
            </p:nvCxnSpPr>
            <p:spPr>
              <a:xfrm>
                <a:off x="1204901" y="2936686"/>
                <a:ext cx="1428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>
                <a:off x="1222390" y="2413547"/>
                <a:ext cx="2040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1219474" y="1247461"/>
                <a:ext cx="142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1228220" y="4098780"/>
                <a:ext cx="201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1219474" y="4601954"/>
                <a:ext cx="142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rot="5400000" flipH="1" flipV="1">
                <a:off x="4234466" y="5688170"/>
                <a:ext cx="1437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rot="5400000" flipH="1" flipV="1">
                <a:off x="6180812" y="5658220"/>
                <a:ext cx="20366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テキスト ボックス 105"/>
              <p:cNvSpPr txBox="1">
                <a:spLocks noChangeArrowheads="1"/>
              </p:cNvSpPr>
              <p:nvPr/>
            </p:nvSpPr>
            <p:spPr bwMode="auto">
              <a:xfrm>
                <a:off x="819334" y="5776956"/>
                <a:ext cx="1205274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0.01</a:t>
                </a:r>
                <a:endParaRPr lang="ja-JP" altLang="en-US" sz="1200"/>
              </a:p>
            </p:txBody>
          </p:sp>
          <p:sp>
            <p:nvSpPr>
              <p:cNvPr id="84" name="テキスト ボックス 106"/>
              <p:cNvSpPr txBox="1">
                <a:spLocks noChangeArrowheads="1"/>
              </p:cNvSpPr>
              <p:nvPr/>
            </p:nvSpPr>
            <p:spPr bwMode="auto">
              <a:xfrm>
                <a:off x="3906521" y="5792773"/>
                <a:ext cx="1205274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0.05</a:t>
                </a:r>
                <a:endParaRPr lang="ja-JP" altLang="en-US" sz="1200"/>
              </a:p>
            </p:txBody>
          </p:sp>
          <p:sp>
            <p:nvSpPr>
              <p:cNvPr id="85" name="テキスト ボックス 107"/>
              <p:cNvSpPr txBox="1">
                <a:spLocks noChangeArrowheads="1"/>
              </p:cNvSpPr>
              <p:nvPr/>
            </p:nvSpPr>
            <p:spPr bwMode="auto">
              <a:xfrm>
                <a:off x="5966448" y="5777646"/>
                <a:ext cx="993193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0.1</a:t>
                </a:r>
                <a:endParaRPr lang="ja-JP" altLang="en-US" sz="1200"/>
              </a:p>
            </p:txBody>
          </p:sp>
          <p:sp>
            <p:nvSpPr>
              <p:cNvPr id="86" name="テキスト ボックス 108"/>
              <p:cNvSpPr txBox="1">
                <a:spLocks noChangeArrowheads="1"/>
              </p:cNvSpPr>
              <p:nvPr/>
            </p:nvSpPr>
            <p:spPr bwMode="auto">
              <a:xfrm>
                <a:off x="8382155" y="5773862"/>
                <a:ext cx="993193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0.4</a:t>
                </a:r>
                <a:endParaRPr lang="ja-JP" altLang="en-US" sz="1200"/>
              </a:p>
            </p:txBody>
          </p:sp>
          <p:sp>
            <p:nvSpPr>
              <p:cNvPr id="87" name="テキスト ボックス 109"/>
              <p:cNvSpPr txBox="1">
                <a:spLocks noChangeArrowheads="1"/>
              </p:cNvSpPr>
              <p:nvPr/>
            </p:nvSpPr>
            <p:spPr bwMode="auto">
              <a:xfrm>
                <a:off x="847497" y="3858563"/>
                <a:ext cx="673067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1</a:t>
                </a:r>
                <a:endParaRPr lang="ja-JP" altLang="en-US" sz="1200"/>
              </a:p>
            </p:txBody>
          </p:sp>
          <p:sp>
            <p:nvSpPr>
              <p:cNvPr id="88" name="テキスト ボックス 110"/>
              <p:cNvSpPr txBox="1">
                <a:spLocks noChangeArrowheads="1"/>
              </p:cNvSpPr>
              <p:nvPr/>
            </p:nvSpPr>
            <p:spPr bwMode="auto">
              <a:xfrm>
                <a:off x="656702" y="2151012"/>
                <a:ext cx="885148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10</a:t>
                </a:r>
                <a:endParaRPr lang="ja-JP" altLang="en-US" sz="1200"/>
              </a:p>
            </p:txBody>
          </p:sp>
          <p:sp>
            <p:nvSpPr>
              <p:cNvPr id="89" name="テキスト ボックス 111"/>
              <p:cNvSpPr txBox="1">
                <a:spLocks noChangeArrowheads="1"/>
              </p:cNvSpPr>
              <p:nvPr/>
            </p:nvSpPr>
            <p:spPr bwMode="auto">
              <a:xfrm>
                <a:off x="496505" y="467518"/>
                <a:ext cx="1097234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100</a:t>
                </a:r>
                <a:endParaRPr lang="ja-JP" altLang="en-US" sz="1200"/>
              </a:p>
            </p:txBody>
          </p:sp>
          <p:sp>
            <p:nvSpPr>
              <p:cNvPr id="90" name="テキスト ボックス 112"/>
              <p:cNvSpPr txBox="1">
                <a:spLocks noChangeArrowheads="1"/>
              </p:cNvSpPr>
              <p:nvPr/>
            </p:nvSpPr>
            <p:spPr bwMode="auto">
              <a:xfrm>
                <a:off x="581424" y="5501578"/>
                <a:ext cx="993193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0.1</a:t>
                </a:r>
                <a:endParaRPr lang="ja-JP" altLang="en-US" sz="1200"/>
              </a:p>
            </p:txBody>
          </p:sp>
          <p:sp>
            <p:nvSpPr>
              <p:cNvPr id="91" name="テキスト ボックス 113"/>
              <p:cNvSpPr txBox="1">
                <a:spLocks noChangeArrowheads="1"/>
              </p:cNvSpPr>
              <p:nvPr/>
            </p:nvSpPr>
            <p:spPr bwMode="auto">
              <a:xfrm rot="-5400000">
                <a:off x="-338864" y="2912942"/>
                <a:ext cx="1472798" cy="653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/>
                  <a:t>Power</a:t>
                </a:r>
                <a:endParaRPr lang="ja-JP" altLang="en-US" sz="1100"/>
              </a:p>
            </p:txBody>
          </p:sp>
          <p:sp>
            <p:nvSpPr>
              <p:cNvPr id="92" name="テキスト ボックス 114"/>
              <p:cNvSpPr txBox="1">
                <a:spLocks noChangeArrowheads="1"/>
              </p:cNvSpPr>
              <p:nvPr/>
            </p:nvSpPr>
            <p:spPr bwMode="auto">
              <a:xfrm>
                <a:off x="2693775" y="49428"/>
                <a:ext cx="3834086" cy="696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/>
                  <a:t>Power spectra of </a:t>
                </a:r>
                <a:r>
                  <a:rPr lang="en-US" altLang="ja-JP" sz="1200" dirty="0" smtClean="0"/>
                  <a:t>intensity</a:t>
                </a:r>
                <a:endParaRPr lang="ja-JP" altLang="en-US" sz="1200" dirty="0"/>
              </a:p>
            </p:txBody>
          </p:sp>
          <p:cxnSp>
            <p:nvCxnSpPr>
              <p:cNvPr id="93" name="直線コネクタ 92"/>
              <p:cNvCxnSpPr/>
              <p:nvPr/>
            </p:nvCxnSpPr>
            <p:spPr>
              <a:xfrm>
                <a:off x="8527115" y="2944673"/>
                <a:ext cx="1457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8474647" y="2421533"/>
                <a:ext cx="201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8541688" y="1255448"/>
                <a:ext cx="1457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8477561" y="4106767"/>
                <a:ext cx="2040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>
                <a:off x="8541688" y="4609940"/>
                <a:ext cx="1457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グループ化 120"/>
            <p:cNvGrpSpPr>
              <a:grpSpLocks/>
            </p:cNvGrpSpPr>
            <p:nvPr/>
          </p:nvGrpSpPr>
          <p:grpSpPr bwMode="auto">
            <a:xfrm>
              <a:off x="1222390" y="1347296"/>
              <a:ext cx="7470873" cy="3434362"/>
              <a:chOff x="1222390" y="1347296"/>
              <a:chExt cx="7470873" cy="3434362"/>
            </a:xfrm>
          </p:grpSpPr>
          <p:cxnSp>
            <p:nvCxnSpPr>
              <p:cNvPr id="70" name="直線コネクタ 69"/>
              <p:cNvCxnSpPr/>
              <p:nvPr/>
            </p:nvCxnSpPr>
            <p:spPr>
              <a:xfrm>
                <a:off x="1228220" y="4098780"/>
                <a:ext cx="7465043" cy="4792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フリーフォーム 70"/>
              <p:cNvSpPr/>
              <p:nvPr/>
            </p:nvSpPr>
            <p:spPr>
              <a:xfrm>
                <a:off x="1222390" y="3188275"/>
                <a:ext cx="6981170" cy="1593383"/>
              </a:xfrm>
              <a:custGeom>
                <a:avLst/>
                <a:gdLst>
                  <a:gd name="connsiteX0" fmla="*/ 0 w 6981567"/>
                  <a:gd name="connsiteY0" fmla="*/ 0 h 1594022"/>
                  <a:gd name="connsiteX1" fmla="*/ 2446638 w 6981567"/>
                  <a:gd name="connsiteY1" fmla="*/ 902043 h 1594022"/>
                  <a:gd name="connsiteX2" fmla="*/ 3027405 w 6981567"/>
                  <a:gd name="connsiteY2" fmla="*/ 963827 h 1594022"/>
                  <a:gd name="connsiteX3" fmla="*/ 3521676 w 6981567"/>
                  <a:gd name="connsiteY3" fmla="*/ 556054 h 1594022"/>
                  <a:gd name="connsiteX4" fmla="*/ 3781167 w 6981567"/>
                  <a:gd name="connsiteY4" fmla="*/ 593125 h 1594022"/>
                  <a:gd name="connsiteX5" fmla="*/ 3978876 w 6981567"/>
                  <a:gd name="connsiteY5" fmla="*/ 605481 h 1594022"/>
                  <a:gd name="connsiteX6" fmla="*/ 4287795 w 6981567"/>
                  <a:gd name="connsiteY6" fmla="*/ 506627 h 1594022"/>
                  <a:gd name="connsiteX7" fmla="*/ 4547286 w 6981567"/>
                  <a:gd name="connsiteY7" fmla="*/ 1136822 h 1594022"/>
                  <a:gd name="connsiteX8" fmla="*/ 4806778 w 6981567"/>
                  <a:gd name="connsiteY8" fmla="*/ 1173892 h 1594022"/>
                  <a:gd name="connsiteX9" fmla="*/ 5078627 w 6981567"/>
                  <a:gd name="connsiteY9" fmla="*/ 1532238 h 1594022"/>
                  <a:gd name="connsiteX10" fmla="*/ 5251622 w 6981567"/>
                  <a:gd name="connsiteY10" fmla="*/ 1099752 h 1594022"/>
                  <a:gd name="connsiteX11" fmla="*/ 5461686 w 6981567"/>
                  <a:gd name="connsiteY11" fmla="*/ 1272746 h 1594022"/>
                  <a:gd name="connsiteX12" fmla="*/ 5609967 w 6981567"/>
                  <a:gd name="connsiteY12" fmla="*/ 1136822 h 1594022"/>
                  <a:gd name="connsiteX13" fmla="*/ 5782962 w 6981567"/>
                  <a:gd name="connsiteY13" fmla="*/ 1309816 h 1594022"/>
                  <a:gd name="connsiteX14" fmla="*/ 5931243 w 6981567"/>
                  <a:gd name="connsiteY14" fmla="*/ 1594022 h 1594022"/>
                  <a:gd name="connsiteX15" fmla="*/ 6104238 w 6981567"/>
                  <a:gd name="connsiteY15" fmla="*/ 1223319 h 1594022"/>
                  <a:gd name="connsiteX16" fmla="*/ 6215449 w 6981567"/>
                  <a:gd name="connsiteY16" fmla="*/ 568411 h 1594022"/>
                  <a:gd name="connsiteX17" fmla="*/ 6363730 w 6981567"/>
                  <a:gd name="connsiteY17" fmla="*/ 1050325 h 1594022"/>
                  <a:gd name="connsiteX18" fmla="*/ 6549081 w 6981567"/>
                  <a:gd name="connsiteY18" fmla="*/ 988541 h 1594022"/>
                  <a:gd name="connsiteX19" fmla="*/ 6697362 w 6981567"/>
                  <a:gd name="connsiteY19" fmla="*/ 667265 h 1594022"/>
                  <a:gd name="connsiteX20" fmla="*/ 6808573 w 6981567"/>
                  <a:gd name="connsiteY20" fmla="*/ 531341 h 1594022"/>
                  <a:gd name="connsiteX21" fmla="*/ 6858000 w 6981567"/>
                  <a:gd name="connsiteY21" fmla="*/ 74141 h 1594022"/>
                  <a:gd name="connsiteX22" fmla="*/ 6981567 w 6981567"/>
                  <a:gd name="connsiteY22" fmla="*/ 1025611 h 159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81567" h="1594022">
                    <a:moveTo>
                      <a:pt x="0" y="0"/>
                    </a:moveTo>
                    <a:lnTo>
                      <a:pt x="2446638" y="902043"/>
                    </a:lnTo>
                    <a:lnTo>
                      <a:pt x="3027405" y="963827"/>
                    </a:lnTo>
                    <a:lnTo>
                      <a:pt x="3521676" y="556054"/>
                    </a:lnTo>
                    <a:lnTo>
                      <a:pt x="3781167" y="593125"/>
                    </a:lnTo>
                    <a:lnTo>
                      <a:pt x="3978876" y="605481"/>
                    </a:lnTo>
                    <a:lnTo>
                      <a:pt x="4287795" y="506627"/>
                    </a:lnTo>
                    <a:lnTo>
                      <a:pt x="4547286" y="1136822"/>
                    </a:lnTo>
                    <a:lnTo>
                      <a:pt x="4806778" y="1173892"/>
                    </a:lnTo>
                    <a:lnTo>
                      <a:pt x="5078627" y="1532238"/>
                    </a:lnTo>
                    <a:lnTo>
                      <a:pt x="5251622" y="1099752"/>
                    </a:lnTo>
                    <a:lnTo>
                      <a:pt x="5461686" y="1272746"/>
                    </a:lnTo>
                    <a:lnTo>
                      <a:pt x="5609967" y="1136822"/>
                    </a:lnTo>
                    <a:lnTo>
                      <a:pt x="5782962" y="1309816"/>
                    </a:lnTo>
                    <a:lnTo>
                      <a:pt x="5931243" y="1594022"/>
                    </a:lnTo>
                    <a:lnTo>
                      <a:pt x="6104238" y="1223319"/>
                    </a:lnTo>
                    <a:lnTo>
                      <a:pt x="6215449" y="568411"/>
                    </a:lnTo>
                    <a:lnTo>
                      <a:pt x="6363730" y="1050325"/>
                    </a:lnTo>
                    <a:lnTo>
                      <a:pt x="6549081" y="988541"/>
                    </a:lnTo>
                    <a:lnTo>
                      <a:pt x="6697362" y="667265"/>
                    </a:lnTo>
                    <a:lnTo>
                      <a:pt x="6808573" y="531341"/>
                    </a:lnTo>
                    <a:lnTo>
                      <a:pt x="6858000" y="74141"/>
                    </a:lnTo>
                    <a:lnTo>
                      <a:pt x="6981567" y="1025611"/>
                    </a:lnTo>
                  </a:path>
                </a:pathLst>
              </a:cu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>
                <a:off x="1245709" y="1435152"/>
                <a:ext cx="7389255" cy="242002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フリーフォーム 72"/>
              <p:cNvSpPr/>
              <p:nvPr/>
            </p:nvSpPr>
            <p:spPr>
              <a:xfrm>
                <a:off x="1234049" y="1347296"/>
                <a:ext cx="6957851" cy="3039012"/>
              </a:xfrm>
              <a:custGeom>
                <a:avLst/>
                <a:gdLst>
                  <a:gd name="connsiteX0" fmla="*/ 0 w 6956854"/>
                  <a:gd name="connsiteY0" fmla="*/ 321276 h 3039763"/>
                  <a:gd name="connsiteX1" fmla="*/ 1507524 w 6956854"/>
                  <a:gd name="connsiteY1" fmla="*/ 0 h 3039763"/>
                  <a:gd name="connsiteX2" fmla="*/ 2409567 w 6956854"/>
                  <a:gd name="connsiteY2" fmla="*/ 1594022 h 3039763"/>
                  <a:gd name="connsiteX3" fmla="*/ 3002692 w 6956854"/>
                  <a:gd name="connsiteY3" fmla="*/ 1013255 h 3039763"/>
                  <a:gd name="connsiteX4" fmla="*/ 3558746 w 6956854"/>
                  <a:gd name="connsiteY4" fmla="*/ 852617 h 3039763"/>
                  <a:gd name="connsiteX5" fmla="*/ 3880021 w 6956854"/>
                  <a:gd name="connsiteY5" fmla="*/ 1136822 h 3039763"/>
                  <a:gd name="connsiteX6" fmla="*/ 4250724 w 6956854"/>
                  <a:gd name="connsiteY6" fmla="*/ 1334530 h 3039763"/>
                  <a:gd name="connsiteX7" fmla="*/ 4547286 w 6956854"/>
                  <a:gd name="connsiteY7" fmla="*/ 2088292 h 3039763"/>
                  <a:gd name="connsiteX8" fmla="*/ 4806778 w 6956854"/>
                  <a:gd name="connsiteY8" fmla="*/ 1322173 h 3039763"/>
                  <a:gd name="connsiteX9" fmla="*/ 5041556 w 6956854"/>
                  <a:gd name="connsiteY9" fmla="*/ 2594919 h 3039763"/>
                  <a:gd name="connsiteX10" fmla="*/ 5251621 w 6956854"/>
                  <a:gd name="connsiteY10" fmla="*/ 1099752 h 3039763"/>
                  <a:gd name="connsiteX11" fmla="*/ 5436973 w 6956854"/>
                  <a:gd name="connsiteY11" fmla="*/ 2607276 h 3039763"/>
                  <a:gd name="connsiteX12" fmla="*/ 5609967 w 6956854"/>
                  <a:gd name="connsiteY12" fmla="*/ 1804087 h 3039763"/>
                  <a:gd name="connsiteX13" fmla="*/ 5770605 w 6956854"/>
                  <a:gd name="connsiteY13" fmla="*/ 2125363 h 3039763"/>
                  <a:gd name="connsiteX14" fmla="*/ 5931243 w 6956854"/>
                  <a:gd name="connsiteY14" fmla="*/ 1680519 h 3039763"/>
                  <a:gd name="connsiteX15" fmla="*/ 6067167 w 6956854"/>
                  <a:gd name="connsiteY15" fmla="*/ 2582563 h 3039763"/>
                  <a:gd name="connsiteX16" fmla="*/ 6203092 w 6956854"/>
                  <a:gd name="connsiteY16" fmla="*/ 2063579 h 3039763"/>
                  <a:gd name="connsiteX17" fmla="*/ 6363729 w 6956854"/>
                  <a:gd name="connsiteY17" fmla="*/ 2360141 h 3039763"/>
                  <a:gd name="connsiteX18" fmla="*/ 6437870 w 6956854"/>
                  <a:gd name="connsiteY18" fmla="*/ 3039763 h 3039763"/>
                  <a:gd name="connsiteX19" fmla="*/ 6536724 w 6956854"/>
                  <a:gd name="connsiteY19" fmla="*/ 2137719 h 3039763"/>
                  <a:gd name="connsiteX20" fmla="*/ 6647935 w 6956854"/>
                  <a:gd name="connsiteY20" fmla="*/ 2026509 h 3039763"/>
                  <a:gd name="connsiteX21" fmla="*/ 6771502 w 6956854"/>
                  <a:gd name="connsiteY21" fmla="*/ 2298357 h 3039763"/>
                  <a:gd name="connsiteX22" fmla="*/ 6870356 w 6956854"/>
                  <a:gd name="connsiteY22" fmla="*/ 1297460 h 3039763"/>
                  <a:gd name="connsiteX23" fmla="*/ 6956854 w 6956854"/>
                  <a:gd name="connsiteY23" fmla="*/ 2150076 h 303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56854" h="3039763">
                    <a:moveTo>
                      <a:pt x="0" y="321276"/>
                    </a:moveTo>
                    <a:lnTo>
                      <a:pt x="1507524" y="0"/>
                    </a:lnTo>
                    <a:lnTo>
                      <a:pt x="2409567" y="1594022"/>
                    </a:lnTo>
                    <a:lnTo>
                      <a:pt x="3002692" y="1013255"/>
                    </a:lnTo>
                    <a:lnTo>
                      <a:pt x="3558746" y="852617"/>
                    </a:lnTo>
                    <a:lnTo>
                      <a:pt x="3880021" y="1136822"/>
                    </a:lnTo>
                    <a:lnTo>
                      <a:pt x="4250724" y="1334530"/>
                    </a:lnTo>
                    <a:lnTo>
                      <a:pt x="4547286" y="2088292"/>
                    </a:lnTo>
                    <a:lnTo>
                      <a:pt x="4806778" y="1322173"/>
                    </a:lnTo>
                    <a:lnTo>
                      <a:pt x="5041556" y="2594919"/>
                    </a:lnTo>
                    <a:lnTo>
                      <a:pt x="5251621" y="1099752"/>
                    </a:lnTo>
                    <a:lnTo>
                      <a:pt x="5436973" y="2607276"/>
                    </a:lnTo>
                    <a:lnTo>
                      <a:pt x="5609967" y="1804087"/>
                    </a:lnTo>
                    <a:lnTo>
                      <a:pt x="5770605" y="2125363"/>
                    </a:lnTo>
                    <a:lnTo>
                      <a:pt x="5931243" y="1680519"/>
                    </a:lnTo>
                    <a:lnTo>
                      <a:pt x="6067167" y="2582563"/>
                    </a:lnTo>
                    <a:lnTo>
                      <a:pt x="6203092" y="2063579"/>
                    </a:lnTo>
                    <a:lnTo>
                      <a:pt x="6363729" y="2360141"/>
                    </a:lnTo>
                    <a:lnTo>
                      <a:pt x="6437870" y="3039763"/>
                    </a:lnTo>
                    <a:lnTo>
                      <a:pt x="6536724" y="2137719"/>
                    </a:lnTo>
                    <a:lnTo>
                      <a:pt x="6647935" y="2026509"/>
                    </a:lnTo>
                    <a:lnTo>
                      <a:pt x="6771502" y="2298357"/>
                    </a:lnTo>
                    <a:lnTo>
                      <a:pt x="6870356" y="1297460"/>
                    </a:lnTo>
                    <a:lnTo>
                      <a:pt x="6956854" y="2150076"/>
                    </a:lnTo>
                  </a:path>
                </a:pathLst>
              </a:cu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</p:grpSp>
      </p:grpSp>
      <p:sp>
        <p:nvSpPr>
          <p:cNvPr id="102" name="テキスト ボックス 126"/>
          <p:cNvSpPr txBox="1">
            <a:spLocks noChangeArrowheads="1"/>
          </p:cNvSpPr>
          <p:nvPr/>
        </p:nvSpPr>
        <p:spPr bwMode="auto">
          <a:xfrm>
            <a:off x="0" y="1550803"/>
            <a:ext cx="4867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u="sng" dirty="0" smtClean="0"/>
              <a:t>MIR images of two or more stars taken by COMICS</a:t>
            </a:r>
            <a:endParaRPr lang="ja-JP" altLang="en-US" sz="1600" u="sng" dirty="0"/>
          </a:p>
        </p:txBody>
      </p:sp>
      <p:sp>
        <p:nvSpPr>
          <p:cNvPr id="103" name="テキスト ボックス 127"/>
          <p:cNvSpPr txBox="1">
            <a:spLocks noChangeArrowheads="1"/>
          </p:cNvSpPr>
          <p:nvPr/>
        </p:nvSpPr>
        <p:spPr bwMode="auto">
          <a:xfrm>
            <a:off x="357188" y="3929063"/>
            <a:ext cx="4561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✓</a:t>
            </a:r>
            <a:r>
              <a:rPr lang="en-US" altLang="ja-JP" sz="1600" dirty="0" smtClean="0"/>
              <a:t>Variation of the intensity : 10% within 100 sec.</a:t>
            </a:r>
          </a:p>
          <a:p>
            <a:r>
              <a:rPr lang="ja-JP" altLang="en-US" sz="1600" dirty="0" smtClean="0"/>
              <a:t>✓</a:t>
            </a:r>
            <a:r>
              <a:rPr lang="en-US" altLang="ja-JP" sz="1600" dirty="0" smtClean="0"/>
              <a:t> Variations of two stars are synchronized</a:t>
            </a:r>
            <a:endParaRPr lang="en-US" altLang="ja-JP" sz="1600" dirty="0"/>
          </a:p>
        </p:txBody>
      </p:sp>
      <p:sp>
        <p:nvSpPr>
          <p:cNvPr id="104" name="テキスト ボックス 128"/>
          <p:cNvSpPr txBox="1">
            <a:spLocks noChangeArrowheads="1"/>
          </p:cNvSpPr>
          <p:nvPr/>
        </p:nvSpPr>
        <p:spPr bwMode="auto">
          <a:xfrm>
            <a:off x="194128" y="5502956"/>
            <a:ext cx="4271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Simultaneous observations are effective</a:t>
            </a:r>
          </a:p>
          <a:p>
            <a:r>
              <a:rPr lang="en-US" altLang="ja-JP" dirty="0" smtClean="0"/>
              <a:t>          (at least within 1 </a:t>
            </a:r>
            <a:r>
              <a:rPr lang="en-US" altLang="ja-JP" dirty="0" err="1" smtClean="0"/>
              <a:t>arcmin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05" name="下矢印 104"/>
          <p:cNvSpPr/>
          <p:nvPr/>
        </p:nvSpPr>
        <p:spPr>
          <a:xfrm>
            <a:off x="2000250" y="4643438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0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6367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Conceptual studies of the Field Stacker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1" name="図 17" descr="logo_blue_toume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4881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Field stacker for spectroscopy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58949" y="948904"/>
            <a:ext cx="863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field stacker is also useful for spectroscopic observations.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9937" y="1636784"/>
            <a:ext cx="8026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Simultaneous observation enable us 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                        a</a:t>
            </a:r>
            <a:r>
              <a:rPr kumimoji="1" lang="en-US" altLang="ja-JP" sz="2000" dirty="0" smtClean="0"/>
              <a:t>ccurate calibration of the atmospheric absorptions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0661" y="2459575"/>
            <a:ext cx="6058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specially for</a:t>
            </a:r>
          </a:p>
          <a:p>
            <a:r>
              <a:rPr lang="en-US" altLang="ja-JP" dirty="0" smtClean="0"/>
              <a:t>                around the ozone absorption band at 10 micron</a:t>
            </a:r>
          </a:p>
          <a:p>
            <a:r>
              <a:rPr kumimoji="1" lang="en-US" altLang="ja-JP" dirty="0" smtClean="0"/>
              <a:t>                Q-band or longer wavelength ranges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28" y="4151087"/>
            <a:ext cx="8143875" cy="24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61660" y="2773016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✓ </a:t>
            </a:r>
            <a:r>
              <a:rPr kumimoji="1" lang="en-US" altLang="ja-JP" sz="2400" dirty="0" smtClean="0"/>
              <a:t>High spatial resolution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2331" y="1530626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✓ </a:t>
            </a:r>
            <a:r>
              <a:rPr kumimoji="1" lang="en-US" altLang="ja-JP" sz="2400" dirty="0" smtClean="0"/>
              <a:t>Wide wavelength coverage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1417" y="4273826"/>
            <a:ext cx="329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✓ </a:t>
            </a:r>
            <a:r>
              <a:rPr kumimoji="1" lang="en-US" altLang="ja-JP" sz="2400" dirty="0" smtClean="0"/>
              <a:t>Accurate monitoring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7400" y="2007704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Covers 2-38 micron wavelength region</a:t>
            </a:r>
            <a:r>
              <a:rPr lang="ja-JP" altLang="en-US" dirty="0" smtClean="0"/>
              <a:t>  </a:t>
            </a:r>
            <a:r>
              <a:rPr lang="en-US" altLang="ja-JP" dirty="0" smtClean="0"/>
              <a:t>( over 4 octaves!)</a:t>
            </a:r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70652" y="3293165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Achieves d</a:t>
            </a:r>
            <a:r>
              <a:rPr kumimoji="1" lang="en-US" altLang="ja-JP" dirty="0" smtClean="0"/>
              <a:t>iffraction limited spatial resolution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63417" y="481716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with the Field stacker</a:t>
            </a:r>
            <a:endParaRPr kumimoji="1"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4754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Key concepts of the TAOMIR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2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05224" y="2041415"/>
            <a:ext cx="6892343" cy="3938789"/>
          </a:xfrm>
          <a:prstGeom prst="rect">
            <a:avLst/>
          </a:prstGeom>
          <a:solidFill>
            <a:srgbClr val="00B0F0">
              <a:alpha val="6902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5273494" y="3224985"/>
            <a:ext cx="1664368" cy="2310063"/>
          </a:xfrm>
          <a:custGeom>
            <a:avLst/>
            <a:gdLst>
              <a:gd name="connsiteX0" fmla="*/ 0 w 1471863"/>
              <a:gd name="connsiteY0" fmla="*/ 0 h 2177716"/>
              <a:gd name="connsiteX1" fmla="*/ 842211 w 1471863"/>
              <a:gd name="connsiteY1" fmla="*/ 168443 h 2177716"/>
              <a:gd name="connsiteX2" fmla="*/ 1371600 w 1471863"/>
              <a:gd name="connsiteY2" fmla="*/ 938464 h 2177716"/>
              <a:gd name="connsiteX3" fmla="*/ 1443790 w 1471863"/>
              <a:gd name="connsiteY3" fmla="*/ 2177716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863" h="2177716">
                <a:moveTo>
                  <a:pt x="0" y="0"/>
                </a:moveTo>
                <a:cubicBezTo>
                  <a:pt x="306805" y="6016"/>
                  <a:pt x="613611" y="12032"/>
                  <a:pt x="842211" y="168443"/>
                </a:cubicBezTo>
                <a:cubicBezTo>
                  <a:pt x="1070811" y="324854"/>
                  <a:pt x="1271337" y="603585"/>
                  <a:pt x="1371600" y="938464"/>
                </a:cubicBezTo>
                <a:cubicBezTo>
                  <a:pt x="1471863" y="1273343"/>
                  <a:pt x="1457826" y="1725529"/>
                  <a:pt x="1443790" y="2177716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3300314" y="3838596"/>
            <a:ext cx="830179" cy="1612231"/>
          </a:xfrm>
          <a:custGeom>
            <a:avLst/>
            <a:gdLst>
              <a:gd name="connsiteX0" fmla="*/ 830179 w 830179"/>
              <a:gd name="connsiteY0" fmla="*/ 0 h 1612231"/>
              <a:gd name="connsiteX1" fmla="*/ 156410 w 830179"/>
              <a:gd name="connsiteY1" fmla="*/ 409073 h 1612231"/>
              <a:gd name="connsiteX2" fmla="*/ 0 w 830179"/>
              <a:gd name="connsiteY2" fmla="*/ 1612231 h 161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1612231">
                <a:moveTo>
                  <a:pt x="830179" y="0"/>
                </a:moveTo>
                <a:cubicBezTo>
                  <a:pt x="562476" y="70184"/>
                  <a:pt x="294773" y="140368"/>
                  <a:pt x="156410" y="409073"/>
                </a:cubicBezTo>
                <a:cubicBezTo>
                  <a:pt x="18047" y="677778"/>
                  <a:pt x="9023" y="1145004"/>
                  <a:pt x="0" y="1612231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flipH="1">
            <a:off x="4198666" y="3810522"/>
            <a:ext cx="830179" cy="1612231"/>
          </a:xfrm>
          <a:custGeom>
            <a:avLst/>
            <a:gdLst>
              <a:gd name="connsiteX0" fmla="*/ 830179 w 830179"/>
              <a:gd name="connsiteY0" fmla="*/ 0 h 1612231"/>
              <a:gd name="connsiteX1" fmla="*/ 156410 w 830179"/>
              <a:gd name="connsiteY1" fmla="*/ 409073 h 1612231"/>
              <a:gd name="connsiteX2" fmla="*/ 0 w 830179"/>
              <a:gd name="connsiteY2" fmla="*/ 1612231 h 161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1612231">
                <a:moveTo>
                  <a:pt x="830179" y="0"/>
                </a:moveTo>
                <a:cubicBezTo>
                  <a:pt x="562476" y="70184"/>
                  <a:pt x="294773" y="140368"/>
                  <a:pt x="156410" y="409073"/>
                </a:cubicBezTo>
                <a:cubicBezTo>
                  <a:pt x="18047" y="677778"/>
                  <a:pt x="9023" y="1145004"/>
                  <a:pt x="0" y="1612231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03078" y="1369568"/>
            <a:ext cx="6892343" cy="581696"/>
          </a:xfrm>
          <a:prstGeom prst="rect">
            <a:avLst/>
          </a:prstGeom>
          <a:solidFill>
            <a:srgbClr val="FFC000">
              <a:alpha val="78039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62651" y="4462644"/>
            <a:ext cx="1246205" cy="61520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Filters</a:t>
            </a:r>
          </a:p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Grisms</a:t>
            </a:r>
            <a:endParaRPr kumimoji="1" lang="ja-JP" altLang="en-US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405752" y="4460498"/>
            <a:ext cx="1246205" cy="61520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Filters</a:t>
            </a:r>
          </a:p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Grisms</a:t>
            </a:r>
            <a:endParaRPr kumimoji="1" lang="ja-JP" altLang="en-US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167506" y="4458352"/>
            <a:ext cx="1493949" cy="61520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Filters</a:t>
            </a:r>
          </a:p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Grisms</a:t>
            </a:r>
            <a:endParaRPr lang="en-US" altLang="ja-JP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80385" y="5321236"/>
            <a:ext cx="147892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InSb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1k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4335" y="1425470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300K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31" y="292800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sz="2800" b="1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20K</a:t>
            </a:r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1500225" y="4106452"/>
            <a:ext cx="1047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Si:As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ch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.</a:t>
            </a:r>
            <a:endParaRPr lang="ja-JP" altLang="en-US" sz="20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4015915" y="4092272"/>
            <a:ext cx="105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Si:Sb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ch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.</a:t>
            </a:r>
            <a:endParaRPr lang="ja-JP" altLang="en-US" sz="20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6" name="テキスト ボックス 7"/>
          <p:cNvSpPr txBox="1">
            <a:spLocks noChangeArrowheads="1"/>
          </p:cNvSpPr>
          <p:nvPr/>
        </p:nvSpPr>
        <p:spPr bwMode="auto">
          <a:xfrm>
            <a:off x="6894676" y="3757066"/>
            <a:ext cx="1002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InSb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ch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.</a:t>
            </a:r>
            <a:endParaRPr lang="ja-JP" altLang="en-US" sz="20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7" name="テキスト ボックス 7"/>
          <p:cNvSpPr txBox="1">
            <a:spLocks noChangeArrowheads="1"/>
          </p:cNvSpPr>
          <p:nvPr/>
        </p:nvSpPr>
        <p:spPr bwMode="auto">
          <a:xfrm>
            <a:off x="6905408" y="411552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2-6μm</a:t>
            </a:r>
            <a:endParaRPr lang="ja-JP" altLang="en-US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8" name="テキスト ボックス 7"/>
          <p:cNvSpPr txBox="1">
            <a:spLocks noChangeArrowheads="1"/>
          </p:cNvSpPr>
          <p:nvPr/>
        </p:nvSpPr>
        <p:spPr bwMode="auto">
          <a:xfrm>
            <a:off x="4951779" y="4127465"/>
            <a:ext cx="1034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20-38μm</a:t>
            </a:r>
            <a:endParaRPr lang="ja-JP" altLang="en-US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9" name="テキスト ボックス 7"/>
          <p:cNvSpPr txBox="1">
            <a:spLocks noChangeArrowheads="1"/>
          </p:cNvSpPr>
          <p:nvPr/>
        </p:nvSpPr>
        <p:spPr bwMode="auto">
          <a:xfrm>
            <a:off x="2399088" y="4124471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6-25μm</a:t>
            </a:r>
            <a:endParaRPr lang="ja-JP" altLang="en-US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2628915" y="2511536"/>
            <a:ext cx="3035248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2692356" y="1459719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Field Stacker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688063" y="2290519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Fore Optics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685917" y="2996035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Slit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681901" y="3677836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Flip-flop mirror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5483" y="5274012"/>
            <a:ext cx="4831778" cy="540912"/>
          </a:xfrm>
          <a:prstGeom prst="rect">
            <a:avLst/>
          </a:prstGeom>
          <a:solidFill>
            <a:srgbClr val="7030A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41148" y="5261228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5K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596234" y="5325529"/>
            <a:ext cx="147892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Si:As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1k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291207" y="5323382"/>
            <a:ext cx="147892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Si:Sb128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19667" y="715615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Telescope</a:t>
            </a:r>
            <a:endParaRPr kumimoji="1" lang="ja-JP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7037" t="6552" r="5489" b="10043"/>
          <a:stretch>
            <a:fillRect/>
          </a:stretch>
        </p:blipFill>
        <p:spPr bwMode="auto">
          <a:xfrm>
            <a:off x="4685797" y="5851434"/>
            <a:ext cx="926806" cy="93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16674"/>
          <a:stretch>
            <a:fillRect/>
          </a:stretch>
        </p:blipFill>
        <p:spPr bwMode="auto">
          <a:xfrm>
            <a:off x="6308296" y="5700878"/>
            <a:ext cx="1382826" cy="105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876" y="5690539"/>
            <a:ext cx="1352443" cy="122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正方形/長方形 33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071563" y="214313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Desgin</a:t>
            </a:r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 of the TAOMIR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6" name="図 17" descr="logo_blue_toumei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グループ化 70"/>
          <p:cNvGrpSpPr/>
          <p:nvPr/>
        </p:nvGrpSpPr>
        <p:grpSpPr>
          <a:xfrm>
            <a:off x="159026" y="1813621"/>
            <a:ext cx="4796404" cy="3116189"/>
            <a:chOff x="188844" y="3741810"/>
            <a:chExt cx="4796404" cy="311618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041852" y="4589434"/>
              <a:ext cx="10679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i="1" dirty="0" smtClean="0"/>
                <a:t>2m x 2mx 2m</a:t>
              </a:r>
              <a:endParaRPr kumimoji="1" lang="ja-JP" altLang="en-US" sz="1100" b="1" i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683289" y="6061036"/>
              <a:ext cx="1301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/>
                <a:t>Cold optics</a:t>
              </a:r>
            </a:p>
            <a:p>
              <a:r>
                <a:rPr lang="ja-JP" altLang="en-US" sz="1600" b="1" i="1" dirty="0" smtClean="0"/>
                <a:t> </a:t>
              </a:r>
              <a:r>
                <a:rPr lang="en-US" altLang="ja-JP" sz="1600" b="1" i="1" dirty="0" smtClean="0"/>
                <a:t>(~20K)</a:t>
              </a:r>
              <a:endParaRPr kumimoji="1" lang="en-US" altLang="ja-JP" sz="1600" b="1" i="1" dirty="0" smtClean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44124" y="4744793"/>
              <a:ext cx="9060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i="1" dirty="0" smtClean="0"/>
                <a:t>4K GM </a:t>
              </a:r>
            </a:p>
            <a:p>
              <a:r>
                <a:rPr kumimoji="1" lang="en-US" altLang="ja-JP" sz="1100" b="1" i="1" dirty="0" err="1" smtClean="0"/>
                <a:t>cryocooler</a:t>
              </a:r>
              <a:endParaRPr kumimoji="1" lang="en-US" altLang="ja-JP" sz="1100" b="1" i="1" dirty="0" smtClean="0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rot="5400000" flipH="1" flipV="1">
              <a:off x="516140" y="4336179"/>
              <a:ext cx="739807" cy="145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244" t="25461" r="8533" b="10678"/>
            <a:stretch>
              <a:fillRect/>
            </a:stretch>
          </p:blipFill>
          <p:spPr bwMode="auto">
            <a:xfrm>
              <a:off x="188844" y="3741810"/>
              <a:ext cx="4760844" cy="311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1767667" y="4374113"/>
              <a:ext cx="1432733" cy="194938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005593" y="4594992"/>
              <a:ext cx="982133" cy="13169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/>
          <a:srcRect l="42402" t="32222" r="37707" b="58816"/>
          <a:stretch>
            <a:fillRect/>
          </a:stretch>
        </p:blipFill>
        <p:spPr bwMode="auto">
          <a:xfrm>
            <a:off x="4740967" y="1023736"/>
            <a:ext cx="3697355" cy="130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Desgin</a:t>
            </a:r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 of the TAOMIR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図 17" descr="logo_blue_toume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1897203" y="2093748"/>
            <a:ext cx="1145220" cy="2030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26404" y="1509270"/>
            <a:ext cx="162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↑ </a:t>
            </a:r>
            <a:r>
              <a:rPr kumimoji="1" lang="en-US" altLang="ja-JP" sz="1200" b="1" dirty="0" err="1" smtClean="0"/>
              <a:t>Cassegrain</a:t>
            </a:r>
            <a:r>
              <a:rPr kumimoji="1" lang="en-US" altLang="ja-JP" sz="1200" b="1" dirty="0" smtClean="0"/>
              <a:t> Focus</a:t>
            </a:r>
            <a:endParaRPr kumimoji="1" lang="ja-JP" altLang="en-US" sz="12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476267" y="869043"/>
            <a:ext cx="105990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Pickup mirror</a:t>
            </a:r>
            <a:endParaRPr kumimoji="1" lang="ja-JP" altLang="en-US" sz="1050" b="1" dirty="0"/>
          </a:p>
        </p:txBody>
      </p:sp>
      <p:cxnSp>
        <p:nvCxnSpPr>
          <p:cNvPr id="49" name="直線矢印コネクタ 48"/>
          <p:cNvCxnSpPr/>
          <p:nvPr/>
        </p:nvCxnSpPr>
        <p:spPr>
          <a:xfrm rot="10800000" flipV="1">
            <a:off x="6897757" y="1167921"/>
            <a:ext cx="992808" cy="489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565870" y="861645"/>
            <a:ext cx="105990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Pickup mirror</a:t>
            </a:r>
            <a:endParaRPr kumimoji="1" lang="ja-JP" altLang="en-US" sz="1050" b="1" dirty="0"/>
          </a:p>
        </p:txBody>
      </p:sp>
      <p:cxnSp>
        <p:nvCxnSpPr>
          <p:cNvPr id="51" name="直線矢印コネクタ 50"/>
          <p:cNvCxnSpPr/>
          <p:nvPr/>
        </p:nvCxnSpPr>
        <p:spPr>
          <a:xfrm rot="10800000">
            <a:off x="5293161" y="1162800"/>
            <a:ext cx="918796" cy="79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282028" y="714262"/>
            <a:ext cx="625492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Wedge</a:t>
            </a:r>
          </a:p>
          <a:p>
            <a:r>
              <a:rPr lang="en-US" altLang="ja-JP" sz="1050" b="1" dirty="0" smtClean="0"/>
              <a:t>Mirror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3584" y="1204140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TAOMIR</a:t>
            </a:r>
            <a:endParaRPr kumimoji="1"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 rot="5400000">
            <a:off x="4102704" y="2270014"/>
            <a:ext cx="5353650" cy="3600054"/>
            <a:chOff x="1469803" y="941532"/>
            <a:chExt cx="6630201" cy="4458468"/>
          </a:xfrm>
        </p:grpSpPr>
        <p:sp>
          <p:nvSpPr>
            <p:cNvPr id="54" name="正方形/長方形 53"/>
            <p:cNvSpPr/>
            <p:nvPr/>
          </p:nvSpPr>
          <p:spPr>
            <a:xfrm>
              <a:off x="2700004" y="1440000"/>
              <a:ext cx="5400000" cy="39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5198" t="3447" r="39384" b="22572"/>
            <a:stretch>
              <a:fillRect/>
            </a:stretch>
          </p:blipFill>
          <p:spPr bwMode="auto">
            <a:xfrm>
              <a:off x="5282214" y="2299317"/>
              <a:ext cx="2024108" cy="2476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5180" t="25486" r="43689" b="21207"/>
            <a:stretch>
              <a:fillRect/>
            </a:stretch>
          </p:blipFill>
          <p:spPr bwMode="auto">
            <a:xfrm>
              <a:off x="5743852" y="2246050"/>
              <a:ext cx="1828800" cy="2352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5103" t="31074" r="14911" b="15404"/>
            <a:stretch>
              <a:fillRect/>
            </a:stretch>
          </p:blipFill>
          <p:spPr bwMode="auto">
            <a:xfrm>
              <a:off x="1482567" y="2157274"/>
              <a:ext cx="4527612" cy="260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1" name="直線コネクタ 60"/>
            <p:cNvCxnSpPr>
              <a:stCxn id="54" idx="3"/>
              <a:endCxn id="54" idx="1"/>
            </p:cNvCxnSpPr>
            <p:nvPr/>
          </p:nvCxnSpPr>
          <p:spPr>
            <a:xfrm flipH="1">
              <a:off x="2700004" y="3420000"/>
              <a:ext cx="54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>
              <a:off x="1319350" y="3426564"/>
              <a:ext cx="3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1469803" y="3422803"/>
              <a:ext cx="123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22388" t="19543" r="22237" b="23315"/>
            <a:stretch>
              <a:fillRect/>
            </a:stretch>
          </p:blipFill>
          <p:spPr bwMode="auto">
            <a:xfrm>
              <a:off x="3000649" y="1713398"/>
              <a:ext cx="3080552" cy="2388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テキスト ボックス 65"/>
            <p:cNvSpPr txBox="1"/>
            <p:nvPr/>
          </p:nvSpPr>
          <p:spPr>
            <a:xfrm rot="16200000">
              <a:off x="2952112" y="4538508"/>
              <a:ext cx="998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solidFill>
                    <a:srgbClr val="00B050"/>
                  </a:solidFill>
                </a:rPr>
                <a:t>Fore Optics</a:t>
              </a:r>
              <a:endParaRPr kumimoji="1" lang="ja-JP" altLang="en-US" sz="1400" i="1" dirty="0">
                <a:solidFill>
                  <a:srgbClr val="00B050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 rot="16200000">
              <a:off x="3257349" y="1640871"/>
              <a:ext cx="1130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CC9900"/>
                  </a:solidFill>
                </a:rPr>
                <a:t>InSb</a:t>
              </a:r>
              <a:r>
                <a:rPr lang="en-US" altLang="ja-JP" sz="1400" i="1" dirty="0" smtClean="0">
                  <a:solidFill>
                    <a:srgbClr val="CC9900"/>
                  </a:solidFill>
                </a:rPr>
                <a:t> Channel</a:t>
              </a:r>
              <a:endParaRPr kumimoji="1" lang="ja-JP" altLang="en-US" sz="1400" i="1" dirty="0">
                <a:solidFill>
                  <a:srgbClr val="CC9900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 rot="16200000">
              <a:off x="5247429" y="1369693"/>
              <a:ext cx="11641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0070C0"/>
                  </a:solidFill>
                </a:rPr>
                <a:t>Si:As</a:t>
              </a:r>
              <a:r>
                <a:rPr lang="en-US" altLang="ja-JP" sz="1400" i="1" dirty="0" smtClean="0">
                  <a:solidFill>
                    <a:srgbClr val="0070C0"/>
                  </a:solidFill>
                </a:rPr>
                <a:t> Channel</a:t>
              </a:r>
              <a:endParaRPr kumimoji="1" lang="ja-JP" altLang="en-US" sz="1400" i="1" dirty="0">
                <a:solidFill>
                  <a:srgbClr val="0070C0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 rot="16200000">
              <a:off x="7054424" y="2775818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FF0000"/>
                  </a:solidFill>
                </a:rPr>
                <a:t>Si:Sb</a:t>
              </a:r>
              <a:r>
                <a:rPr lang="en-US" altLang="ja-JP" sz="1400" i="1" dirty="0" smtClean="0">
                  <a:solidFill>
                    <a:srgbClr val="FF0000"/>
                  </a:solidFill>
                </a:rPr>
                <a:t> Channel</a:t>
              </a:r>
              <a:endParaRPr kumimoji="1" lang="ja-JP" altLang="en-US" sz="1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1391479" y="6002947"/>
            <a:ext cx="356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 optics are reflective</a:t>
            </a:r>
          </a:p>
          <a:p>
            <a:r>
              <a:rPr lang="en-US" altLang="ja-JP" dirty="0" smtClean="0"/>
              <a:t>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achieves good performances</a:t>
            </a:r>
            <a:endParaRPr kumimoji="1" lang="en-US" altLang="ja-JP" dirty="0" smtClean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55982" y="4989443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two 4K </a:t>
            </a:r>
            <a:r>
              <a:rPr kumimoji="1" lang="en-US" altLang="ja-JP" sz="1200" dirty="0" err="1" smtClean="0"/>
              <a:t>cryocoolers</a:t>
            </a:r>
            <a:r>
              <a:rPr kumimoji="1" lang="en-US" altLang="ja-JP" sz="1200" dirty="0" smtClean="0"/>
              <a:t> (SHI)</a:t>
            </a:r>
            <a:endParaRPr kumimoji="1" lang="ja-JP" altLang="en-US" sz="1200" dirty="0"/>
          </a:p>
        </p:txBody>
      </p:sp>
      <p:cxnSp>
        <p:nvCxnSpPr>
          <p:cNvPr id="79" name="直線矢印コネクタ 78"/>
          <p:cNvCxnSpPr/>
          <p:nvPr/>
        </p:nvCxnSpPr>
        <p:spPr>
          <a:xfrm rot="5400000" flipH="1" flipV="1">
            <a:off x="884583" y="4333461"/>
            <a:ext cx="844826" cy="526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5022573" y="240858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Optics : 20K</a:t>
            </a:r>
            <a:endParaRPr kumimoji="1" lang="ja-JP" altLang="en-US" sz="12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954694" y="2650434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Optics : 20K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89721" y="1526209"/>
          <a:ext cx="7818783" cy="4206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95670"/>
                <a:gridCol w="1427922"/>
                <a:gridCol w="1288773"/>
                <a:gridCol w="1288774"/>
                <a:gridCol w="2017644"/>
              </a:tblGrid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Parameters</a:t>
                      </a:r>
                      <a:endParaRPr kumimoji="1" lang="ja-JP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Values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Notes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# of channels</a:t>
                      </a:r>
                      <a:endParaRPr kumimoji="1" lang="ja-JP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r>
                        <a:rPr kumimoji="1" lang="en-US" altLang="ja-JP" sz="1400" baseline="0" dirty="0" smtClean="0"/>
                        <a:t> (</a:t>
                      </a:r>
                      <a:r>
                        <a:rPr kumimoji="1" lang="en-US" altLang="ja-JP" sz="1400" baseline="0" dirty="0" err="1" smtClean="0"/>
                        <a:t>Si:As</a:t>
                      </a:r>
                      <a:r>
                        <a:rPr kumimoji="1" lang="en-US" altLang="ja-JP" sz="1400" baseline="0" dirty="0" smtClean="0"/>
                        <a:t> / </a:t>
                      </a:r>
                      <a:r>
                        <a:rPr kumimoji="1" lang="en-US" altLang="ja-JP" sz="1400" baseline="0" dirty="0" err="1" smtClean="0"/>
                        <a:t>Si:Sb</a:t>
                      </a:r>
                      <a:r>
                        <a:rPr kumimoji="1" lang="en-US" altLang="ja-JP" sz="1400" baseline="0" dirty="0" smtClean="0"/>
                        <a:t> / </a:t>
                      </a:r>
                      <a:r>
                        <a:rPr kumimoji="1" lang="en-US" altLang="ja-JP" sz="1400" baseline="0" dirty="0" err="1" smtClean="0"/>
                        <a:t>InSb</a:t>
                      </a:r>
                      <a:r>
                        <a:rPr kumimoji="1" lang="en-US" altLang="ja-JP" sz="1400" baseline="0" dirty="0" smtClean="0"/>
                        <a:t>)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Detectors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Si:As</a:t>
                      </a:r>
                      <a:r>
                        <a:rPr kumimoji="1" lang="en-US" altLang="ja-JP" sz="1400" baseline="0" dirty="0" smtClean="0"/>
                        <a:t> 1k x 1k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err="1" smtClean="0"/>
                        <a:t>Si:Sb</a:t>
                      </a:r>
                      <a:r>
                        <a:rPr kumimoji="1" lang="en-US" altLang="ja-JP" sz="1400" baseline="0" dirty="0" smtClean="0"/>
                        <a:t> 128 x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err="1" smtClean="0"/>
                        <a:t>InSb</a:t>
                      </a:r>
                      <a:r>
                        <a:rPr kumimoji="1" lang="en-US" altLang="ja-JP" sz="1400" baseline="0" dirty="0" smtClean="0"/>
                        <a:t> 1k x 1k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Wavelength coverage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6-25um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20-38um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2-6um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Pixel scale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0.1”/pix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0.4”/pix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0.1”/pix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@SUBARU telescope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Field of view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2’ x 2’  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1’x2’ x </a:t>
                      </a: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2fields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1’ x 1’</a:t>
                      </a:r>
                      <a:r>
                        <a:rPr kumimoji="1" lang="en-US" altLang="ja-JP" sz="1400" baseline="0" dirty="0" smtClean="0"/>
                        <a:t>  or</a:t>
                      </a:r>
                    </a:p>
                    <a:p>
                      <a:pPr algn="ctr"/>
                      <a:r>
                        <a:rPr kumimoji="1" lang="en-US" altLang="ja-JP" sz="1400" baseline="0" dirty="0" smtClean="0"/>
                        <a:t>0.5’x1’ x </a:t>
                      </a:r>
                      <a:r>
                        <a:rPr kumimoji="1" lang="en-US" altLang="ja-JP" sz="1200" baseline="0" dirty="0" smtClean="0"/>
                        <a:t>2fields</a:t>
                      </a:r>
                      <a:r>
                        <a:rPr kumimoji="1" lang="en-US" altLang="ja-JP" sz="1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2’ x 2’</a:t>
                      </a:r>
                      <a:r>
                        <a:rPr kumimoji="1" lang="en-US" altLang="ja-JP" sz="1400" baseline="0" dirty="0" smtClean="0"/>
                        <a:t>  or</a:t>
                      </a:r>
                    </a:p>
                    <a:p>
                      <a:pPr algn="ctr"/>
                      <a:r>
                        <a:rPr kumimoji="1" lang="en-US" altLang="ja-JP" sz="1400" baseline="0" dirty="0" smtClean="0"/>
                        <a:t>1’x2’ x </a:t>
                      </a:r>
                      <a:r>
                        <a:rPr kumimoji="1" lang="en-US" altLang="ja-JP" sz="1200" baseline="0" dirty="0" smtClean="0"/>
                        <a:t>2fields</a:t>
                      </a:r>
                      <a:r>
                        <a:rPr kumimoji="1" lang="en-US" altLang="ja-JP" sz="1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@SUBARU telescope</a:t>
                      </a:r>
                      <a:endParaRPr kumimoji="1" lang="ja-JP" altLang="en-US" sz="1400" dirty="0" smtClean="0"/>
                    </a:p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Filters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max 16 </a:t>
                      </a:r>
                      <a:r>
                        <a:rPr kumimoji="1" lang="en-US" altLang="ja-JP" sz="1400" baseline="0" dirty="0" err="1" smtClean="0"/>
                        <a:t>filtes</a:t>
                      </a:r>
                      <a:r>
                        <a:rPr kumimoji="1" lang="en-US" altLang="ja-JP" sz="14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1400" baseline="0" dirty="0" smtClean="0"/>
                        <a:t>(6-25um)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max 16 </a:t>
                      </a:r>
                      <a:r>
                        <a:rPr kumimoji="1" lang="en-US" altLang="ja-JP" sz="1400" baseline="0" dirty="0" err="1" smtClean="0"/>
                        <a:t>filtes</a:t>
                      </a:r>
                      <a:r>
                        <a:rPr kumimoji="1" lang="en-US" altLang="ja-JP" sz="14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1400" baseline="0" dirty="0" smtClean="0"/>
                        <a:t>(20-38um)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max 16 </a:t>
                      </a:r>
                      <a:r>
                        <a:rPr kumimoji="1" lang="en-US" altLang="ja-JP" sz="1400" baseline="0" dirty="0" err="1" smtClean="0"/>
                        <a:t>filtes</a:t>
                      </a:r>
                      <a:r>
                        <a:rPr kumimoji="1" lang="en-US" altLang="ja-JP" sz="14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1400" baseline="0" dirty="0" smtClean="0"/>
                        <a:t>(2-6um)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Spectroscopy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</a:t>
                      </a:r>
                      <a:r>
                        <a:rPr kumimoji="1" lang="en-US" altLang="ja-JP" sz="1400" baseline="0" dirty="0" smtClean="0"/>
                        <a:t> ~250 @</a:t>
                      </a:r>
                      <a:r>
                        <a:rPr kumimoji="1" lang="en-US" altLang="ja-JP" sz="1400" baseline="0" dirty="0" err="1" smtClean="0"/>
                        <a:t>Nband</a:t>
                      </a:r>
                      <a:endParaRPr kumimoji="1" lang="en-US" altLang="ja-JP" sz="1400" baseline="0" dirty="0" smtClean="0"/>
                    </a:p>
                    <a:p>
                      <a:pPr algn="ctr"/>
                      <a:r>
                        <a:rPr kumimoji="1" lang="en-US" altLang="ja-JP" sz="1400" baseline="0" dirty="0" smtClean="0"/>
                        <a:t>R~250 @</a:t>
                      </a:r>
                      <a:r>
                        <a:rPr kumimoji="1" lang="en-US" altLang="ja-JP" sz="1400" baseline="0" dirty="0" err="1" smtClean="0"/>
                        <a:t>Qband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R~100 @30um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R~300 @</a:t>
                      </a:r>
                      <a:r>
                        <a:rPr kumimoji="1" lang="en-US" altLang="ja-JP" sz="1400" dirty="0" err="1" smtClean="0"/>
                        <a:t>Lband</a:t>
                      </a:r>
                      <a:endParaRPr kumimoji="1" lang="en-US" altLang="ja-JP" sz="1400" dirty="0" smtClean="0"/>
                    </a:p>
                    <a:p>
                      <a:pPr algn="ctr"/>
                      <a:r>
                        <a:rPr kumimoji="1" lang="en-US" altLang="ja-JP" sz="1400" baseline="0" dirty="0" smtClean="0"/>
                        <a:t>           (TBD)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w/ </a:t>
                      </a:r>
                      <a:r>
                        <a:rPr kumimoji="1" lang="en-US" altLang="ja-JP" sz="1400" dirty="0" err="1" smtClean="0"/>
                        <a:t>grism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Sensitivity (</a:t>
                      </a:r>
                      <a:r>
                        <a:rPr kumimoji="1" lang="en-US" altLang="ja-JP" sz="1400" dirty="0" err="1" smtClean="0"/>
                        <a:t>Img</a:t>
                      </a:r>
                      <a:r>
                        <a:rPr kumimoji="1" lang="en-US" altLang="ja-JP" sz="1400" dirty="0" smtClean="0"/>
                        <a:t>.)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         1sig1sec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40mJy</a:t>
                      </a:r>
                      <a:r>
                        <a:rPr kumimoji="1" lang="en-US" altLang="ja-JP" sz="1400" baseline="0" dirty="0" smtClean="0"/>
                        <a:t> @10um</a:t>
                      </a:r>
                    </a:p>
                    <a:p>
                      <a:pPr algn="ctr"/>
                      <a:r>
                        <a:rPr kumimoji="1" lang="en-US" altLang="ja-JP" sz="1400" baseline="0" dirty="0" smtClean="0"/>
                        <a:t>130mJy @20um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i="1" baseline="0" dirty="0" smtClean="0"/>
                        <a:t>(400mJy @30um?)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for point sources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Instrument size</a:t>
                      </a:r>
                      <a:endParaRPr kumimoji="1" lang="ja-JP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2m x 2m x 2m ,</a:t>
                      </a:r>
                      <a:r>
                        <a:rPr kumimoji="1" lang="en-US" altLang="ja-JP" sz="1400" baseline="0" dirty="0" smtClean="0"/>
                        <a:t>  &lt; 2ton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Others</a:t>
                      </a:r>
                      <a:endParaRPr kumimoji="1" lang="ja-JP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-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A</a:t>
                      </a:r>
                      <a:r>
                        <a:rPr kumimoji="1" lang="en-US" altLang="ja-JP" sz="1400" baseline="0" dirty="0" smtClean="0"/>
                        <a:t> cold chopping unit is installed in fore-optics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3922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TAOMIR : Specifications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57199" y="1377120"/>
          <a:ext cx="8189844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9"/>
                <a:gridCol w="2802835"/>
                <a:gridCol w="2842590"/>
              </a:tblGrid>
              <a:tr h="294999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TAO-MIR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COMICS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Sensitivity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~40mJy @10um</a:t>
                      </a:r>
                      <a:r>
                        <a:rPr kumimoji="1" lang="en-US" altLang="ja-JP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1s1s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~30mJy @10um 1s1s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Spatial resolution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diffraction limited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diffraction limited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Filed of view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120” x 120” or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60”x120”x2filed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 40”x30”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Spectral resolution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R~250</a:t>
                      </a:r>
                      <a:r>
                        <a:rPr kumimoji="1" lang="en-US" altLang="ja-JP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@N-band</a:t>
                      </a:r>
                    </a:p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R~250 @Q-band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R~250/2,500/10,000 @N-band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R~2,500/5,000 @Q-band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Monitoring</a:t>
                      </a:r>
                      <a:r>
                        <a:rPr kumimoji="1" lang="en-US" altLang="ja-JP" sz="1800" b="1" i="0" baseline="0" dirty="0" smtClean="0"/>
                        <a:t> Accuracy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Good (w/ Field Stacker)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---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361662" y="864704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MIR performances c</a:t>
            </a:r>
            <a:r>
              <a:rPr kumimoji="1" lang="en-US" altLang="ja-JP" sz="2400" dirty="0" smtClean="0"/>
              <a:t>ompared with COMICS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04861" y="17095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△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0093" y="173272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08175" y="20905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63410" y="21037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14802" y="25742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6541" y="30513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◎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24741" y="36277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◎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6836" y="5864083"/>
            <a:ext cx="8255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TAOMIR will add an unique function of </a:t>
            </a:r>
          </a:p>
          <a:p>
            <a:r>
              <a:rPr lang="en-US" altLang="ja-JP" sz="2000" dirty="0" smtClean="0"/>
              <a:t>                </a:t>
            </a:r>
            <a:r>
              <a:rPr kumimoji="1" lang="en-US" altLang="ja-JP" sz="2400" dirty="0" smtClean="0"/>
              <a:t>MIR monitoring observations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to the SUBARU telescope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071563" y="214313"/>
            <a:ext cx="3922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TAOMIR : Specifications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4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838200" y="4326831"/>
            <a:ext cx="7832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COMICS has advantages of</a:t>
            </a:r>
          </a:p>
          <a:p>
            <a:r>
              <a:rPr kumimoji="1" lang="en-US" altLang="ja-JP" dirty="0" smtClean="0"/>
              <a:t>                     slightly higher sensitivity ( because TAOMIR has warm optics)</a:t>
            </a:r>
          </a:p>
          <a:p>
            <a:r>
              <a:rPr kumimoji="1" lang="en-US" altLang="ja-JP" dirty="0" smtClean="0"/>
              <a:t>                     med/high resolution spectroscopic capabilities </a:t>
            </a:r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>
            <a:off x="3796748" y="5267739"/>
            <a:ext cx="685800" cy="596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-237030" y="4607616"/>
            <a:ext cx="2314289" cy="1743493"/>
            <a:chOff x="813300" y="3741810"/>
            <a:chExt cx="4136387" cy="3116189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041852" y="4589434"/>
              <a:ext cx="10679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i="1" dirty="0" smtClean="0"/>
                <a:t>2m x 2mx 2m</a:t>
              </a:r>
              <a:endParaRPr kumimoji="1" lang="ja-JP" altLang="en-US" sz="1100" b="1" i="1" dirty="0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rot="5400000" flipH="1" flipV="1">
              <a:off x="516140" y="4336179"/>
              <a:ext cx="739807" cy="145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878" t="25461" r="8533" b="10678"/>
            <a:stretch>
              <a:fillRect/>
            </a:stretch>
          </p:blipFill>
          <p:spPr bwMode="auto">
            <a:xfrm>
              <a:off x="1290242" y="3741810"/>
              <a:ext cx="3659445" cy="311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正方形/長方形 43"/>
            <p:cNvSpPr/>
            <p:nvPr/>
          </p:nvSpPr>
          <p:spPr>
            <a:xfrm>
              <a:off x="1767667" y="4374113"/>
              <a:ext cx="1432733" cy="194938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005593" y="4594992"/>
              <a:ext cx="982133" cy="13169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5"/>
          <p:cNvSpPr txBox="1">
            <a:spLocks noChangeArrowheads="1"/>
          </p:cNvSpPr>
          <p:nvPr/>
        </p:nvSpPr>
        <p:spPr bwMode="auto">
          <a:xfrm>
            <a:off x="2372339" y="1213230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n-lt"/>
                <a:ea typeface="HGPｺﾞｼｯｸM" pitchFamily="50" charset="-128"/>
              </a:rPr>
              <a:t>2010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3" name="テキスト ボックス 6"/>
          <p:cNvSpPr txBox="1">
            <a:spLocks noChangeArrowheads="1"/>
          </p:cNvSpPr>
          <p:nvPr/>
        </p:nvSpPr>
        <p:spPr bwMode="auto">
          <a:xfrm>
            <a:off x="3898614" y="1213230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n-lt"/>
                <a:ea typeface="HGPｺﾞｼｯｸM" pitchFamily="50" charset="-128"/>
              </a:rPr>
              <a:t>2011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4" name="テキスト ボックス 7"/>
          <p:cNvSpPr txBox="1">
            <a:spLocks noChangeArrowheads="1"/>
          </p:cNvSpPr>
          <p:nvPr/>
        </p:nvSpPr>
        <p:spPr bwMode="auto">
          <a:xfrm>
            <a:off x="5373330" y="1223169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n-lt"/>
                <a:ea typeface="HGPｺﾞｼｯｸM" pitchFamily="50" charset="-128"/>
              </a:rPr>
              <a:t>2012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680948" y="1213230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n-lt"/>
                <a:ea typeface="HGPｺﾞｼｯｸM" pitchFamily="50" charset="-128"/>
              </a:rPr>
              <a:t>2013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6" name="テキスト ボックス 9"/>
          <p:cNvSpPr txBox="1">
            <a:spLocks noChangeArrowheads="1"/>
          </p:cNvSpPr>
          <p:nvPr/>
        </p:nvSpPr>
        <p:spPr bwMode="auto">
          <a:xfrm>
            <a:off x="7686666" y="1213230"/>
            <a:ext cx="129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latin typeface="+mn-lt"/>
                <a:ea typeface="HGPｺﾞｼｯｸM" pitchFamily="50" charset="-128"/>
              </a:rPr>
              <a:t>2014......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65372" y="4224272"/>
            <a:ext cx="2376000" cy="28333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25101" y="4507608"/>
            <a:ext cx="1637770" cy="28899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72809" y="4803823"/>
            <a:ext cx="1571004" cy="2785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643813" y="5082351"/>
            <a:ext cx="1357312" cy="285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2" name="テキスト ボックス 17"/>
          <p:cNvSpPr txBox="1">
            <a:spLocks noChangeArrowheads="1"/>
          </p:cNvSpPr>
          <p:nvPr/>
        </p:nvSpPr>
        <p:spPr bwMode="auto">
          <a:xfrm>
            <a:off x="2124720" y="4500912"/>
            <a:ext cx="22748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latin typeface="+mn-lt"/>
                <a:ea typeface="HGPｺﾞｼｯｸM" pitchFamily="50" charset="-128"/>
              </a:rPr>
              <a:t>Desgin</a:t>
            </a:r>
            <a:r>
              <a:rPr lang="en-US" altLang="ja-JP" sz="1600" dirty="0" smtClean="0">
                <a:latin typeface="+mn-lt"/>
                <a:ea typeface="HGPｺﾞｼｯｸM" pitchFamily="50" charset="-128"/>
              </a:rPr>
              <a:t> and Development</a:t>
            </a:r>
            <a:endParaRPr lang="en-US" altLang="ja-JP" sz="1600" dirty="0">
              <a:latin typeface="+mn-lt"/>
              <a:ea typeface="HGPｺﾞｼｯｸM" pitchFamily="50" charset="-128"/>
            </a:endParaRPr>
          </a:p>
        </p:txBody>
      </p:sp>
      <p:sp>
        <p:nvSpPr>
          <p:cNvPr id="13" name="テキスト ボックス 18"/>
          <p:cNvSpPr txBox="1">
            <a:spLocks noChangeArrowheads="1"/>
          </p:cNvSpPr>
          <p:nvPr/>
        </p:nvSpPr>
        <p:spPr bwMode="auto">
          <a:xfrm>
            <a:off x="4358292" y="4796601"/>
            <a:ext cx="14437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Tests @ </a:t>
            </a:r>
            <a:r>
              <a:rPr lang="en-US" altLang="ja-JP" sz="1600" dirty="0" err="1" smtClean="0">
                <a:latin typeface="+mn-lt"/>
                <a:ea typeface="HGPｺﾞｼｯｸM" pitchFamily="50" charset="-128"/>
              </a:rPr>
              <a:t>Mitaka</a:t>
            </a:r>
            <a:endParaRPr lang="en-US" altLang="ja-JP" sz="1600" dirty="0">
              <a:latin typeface="+mn-lt"/>
              <a:ea typeface="HGPｺﾞｼｯｸM" pitchFamily="50" charset="-128"/>
            </a:endParaRPr>
          </a:p>
        </p:txBody>
      </p:sp>
      <p:sp>
        <p:nvSpPr>
          <p:cNvPr id="14" name="テキスト ボックス 19"/>
          <p:cNvSpPr txBox="1">
            <a:spLocks noChangeArrowheads="1"/>
          </p:cNvSpPr>
          <p:nvPr/>
        </p:nvSpPr>
        <p:spPr bwMode="auto">
          <a:xfrm>
            <a:off x="6376181" y="5108109"/>
            <a:ext cx="1281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Observations</a:t>
            </a:r>
          </a:p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 @ SUBARU</a:t>
            </a:r>
            <a:endParaRPr lang="en-US" altLang="ja-JP" sz="1600" dirty="0">
              <a:latin typeface="+mn-lt"/>
              <a:ea typeface="HGPｺﾞｼｯｸM" pitchFamily="50" charset="-128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7858125" y="5368101"/>
            <a:ext cx="1328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Observations </a:t>
            </a:r>
          </a:p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  @ TAO</a:t>
            </a:r>
            <a:endParaRPr lang="en-US" altLang="ja-JP" sz="1600" dirty="0">
              <a:latin typeface="+mn-lt"/>
              <a:ea typeface="HGPｺﾞｼｯｸM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5400000" flipH="1" flipV="1">
            <a:off x="7251701" y="5833238"/>
            <a:ext cx="785812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028256" y="2323660"/>
            <a:ext cx="4536000" cy="21834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654211" y="2327688"/>
            <a:ext cx="571500" cy="21431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297148" y="2327688"/>
            <a:ext cx="285750" cy="21431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654336" y="2327688"/>
            <a:ext cx="142875" cy="21431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22" name="テキスト ボックス 31"/>
          <p:cNvSpPr txBox="1">
            <a:spLocks noChangeArrowheads="1"/>
          </p:cNvSpPr>
          <p:nvPr/>
        </p:nvSpPr>
        <p:spPr bwMode="auto">
          <a:xfrm>
            <a:off x="273801" y="2150973"/>
            <a:ext cx="1435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>
                <a:latin typeface="+mn-lt"/>
                <a:ea typeface="HGPｺﾞｼｯｸM" pitchFamily="50" charset="-128"/>
              </a:rPr>
              <a:t>MAX38</a:t>
            </a:r>
            <a:endParaRPr lang="ja-JP" altLang="en-US" sz="3200" b="1" dirty="0">
              <a:latin typeface="+mn-lt"/>
              <a:ea typeface="HGPｺﾞｼｯｸM" pitchFamily="50" charset="-128"/>
            </a:endParaRPr>
          </a:p>
        </p:txBody>
      </p:sp>
      <p:sp>
        <p:nvSpPr>
          <p:cNvPr id="23" name="テキスト ボックス 32"/>
          <p:cNvSpPr txBox="1">
            <a:spLocks noChangeArrowheads="1"/>
          </p:cNvSpPr>
          <p:nvPr/>
        </p:nvSpPr>
        <p:spPr bwMode="auto">
          <a:xfrm>
            <a:off x="219992" y="4110882"/>
            <a:ext cx="17000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latin typeface="+mn-lt"/>
                <a:ea typeface="HGPｺﾞｼｯｸM" pitchFamily="50" charset="-128"/>
              </a:rPr>
              <a:t>TAO-MIR</a:t>
            </a:r>
            <a:endParaRPr lang="ja-JP" altLang="en-US" sz="3200" b="1" dirty="0">
              <a:latin typeface="+mn-lt"/>
              <a:ea typeface="HGPｺﾞｼｯｸM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5816753" y="5479226"/>
            <a:ext cx="785813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30"/>
          <p:cNvSpPr txBox="1">
            <a:spLocks noChangeArrowheads="1"/>
          </p:cNvSpPr>
          <p:nvPr/>
        </p:nvSpPr>
        <p:spPr bwMode="auto">
          <a:xfrm>
            <a:off x="5860763" y="5843109"/>
            <a:ext cx="943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+mn-lt"/>
                <a:ea typeface="HGPｺﾞｼｯｸM" pitchFamily="50" charset="-128"/>
              </a:rPr>
              <a:t>TAO-MIR</a:t>
            </a:r>
            <a:endParaRPr lang="en-US" altLang="ja-JP" sz="1600" b="1" dirty="0">
              <a:latin typeface="+mn-lt"/>
              <a:ea typeface="HGPｺﾞｼｯｸM" pitchFamily="50" charset="-128"/>
            </a:endParaRPr>
          </a:p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first light</a:t>
            </a:r>
            <a:endParaRPr lang="ja-JP" altLang="en-US" sz="1600" dirty="0">
              <a:latin typeface="+mn-lt"/>
              <a:ea typeface="HGPｺﾞｼｯｸM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rot="5400000" flipH="1" flipV="1">
            <a:off x="1628253" y="2719801"/>
            <a:ext cx="357187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30"/>
          <p:cNvSpPr txBox="1">
            <a:spLocks noChangeArrowheads="1"/>
          </p:cNvSpPr>
          <p:nvPr/>
        </p:nvSpPr>
        <p:spPr bwMode="auto">
          <a:xfrm>
            <a:off x="4487383" y="2620893"/>
            <a:ext cx="20692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Atacama 1m telescope</a:t>
            </a:r>
            <a:endParaRPr lang="ja-JP" altLang="en-US" sz="1600" dirty="0">
              <a:latin typeface="+mn-lt"/>
              <a:ea typeface="HGPｺﾞｼｯｸM" pitchFamily="50" charset="-128"/>
            </a:endParaRPr>
          </a:p>
        </p:txBody>
      </p:sp>
      <p:pic>
        <p:nvPicPr>
          <p:cNvPr id="28" name="Picture 2" descr="C:\Users\sako\Desktop\クリップボード01.gif"/>
          <p:cNvPicPr>
            <a:picLocks noChangeAspect="1" noChangeArrowheads="1"/>
          </p:cNvPicPr>
          <p:nvPr/>
        </p:nvPicPr>
        <p:blipFill>
          <a:blip r:embed="rId3" cstate="print"/>
          <a:srcRect l="4253" t="4818" r="12798" b="2073"/>
          <a:stretch>
            <a:fillRect/>
          </a:stretch>
        </p:blipFill>
        <p:spPr bwMode="auto">
          <a:xfrm>
            <a:off x="7904757" y="3561348"/>
            <a:ext cx="1049638" cy="1515978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30104"/>
              </a:clrFrom>
              <a:clrTo>
                <a:srgbClr val="030104">
                  <a:alpha val="0"/>
                </a:srgbClr>
              </a:clrTo>
            </a:clrChange>
            <a:lum bright="-2000" contrast="27000"/>
          </a:blip>
          <a:srcRect/>
          <a:stretch>
            <a:fillRect/>
          </a:stretch>
        </p:blipFill>
        <p:spPr bwMode="auto">
          <a:xfrm>
            <a:off x="6003771" y="3446224"/>
            <a:ext cx="1850955" cy="13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lum contrast="17000"/>
          </a:blip>
          <a:srcRect/>
          <a:stretch>
            <a:fillRect/>
          </a:stretch>
        </p:blipFill>
        <p:spPr bwMode="auto">
          <a:xfrm>
            <a:off x="2771764" y="2593420"/>
            <a:ext cx="1716220" cy="11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127418" y="1938407"/>
            <a:ext cx="198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Prototype instrument</a:t>
            </a:r>
          </a:p>
        </p:txBody>
      </p:sp>
      <p:cxnSp>
        <p:nvCxnSpPr>
          <p:cNvPr id="33" name="直線矢印コネクタ 32"/>
          <p:cNvCxnSpPr>
            <a:stCxn id="25" idx="0"/>
          </p:cNvCxnSpPr>
          <p:nvPr/>
        </p:nvCxnSpPr>
        <p:spPr>
          <a:xfrm rot="16200000" flipV="1">
            <a:off x="5994400" y="5505174"/>
            <a:ext cx="654883" cy="20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071563" y="214313"/>
            <a:ext cx="3215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TAOMIR : Schedule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6" name="図 17" descr="logo_blue_toumei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P1000595"/>
          <p:cNvPicPr>
            <a:picLocks noChangeArrowheads="1"/>
          </p:cNvPicPr>
          <p:nvPr/>
        </p:nvPicPr>
        <p:blipFill>
          <a:blip r:embed="rId7" cstate="print">
            <a:lum bright="20000" contrast="20000"/>
          </a:blip>
          <a:srcRect l="11852" r="10124"/>
          <a:stretch>
            <a:fillRect/>
          </a:stretch>
        </p:blipFill>
        <p:spPr bwMode="auto">
          <a:xfrm>
            <a:off x="418065" y="2633871"/>
            <a:ext cx="14287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直線コネクタ 45"/>
          <p:cNvCxnSpPr/>
          <p:nvPr/>
        </p:nvCxnSpPr>
        <p:spPr>
          <a:xfrm>
            <a:off x="2087217" y="1669775"/>
            <a:ext cx="145111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551582" y="1673088"/>
            <a:ext cx="145111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015948" y="1666462"/>
            <a:ext cx="145111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490252" y="1669775"/>
            <a:ext cx="115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673009" y="1669775"/>
            <a:ext cx="1296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65921" y="1250456"/>
            <a:ext cx="69268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✓</a:t>
            </a:r>
            <a:r>
              <a:rPr kumimoji="1" lang="en-US" altLang="ja-JP" sz="2000" dirty="0" smtClean="0"/>
              <a:t> TAOMIR is a new </a:t>
            </a:r>
            <a:r>
              <a:rPr lang="en-US" altLang="ja-JP" sz="2000" dirty="0" smtClean="0"/>
              <a:t>mid-infrared instrument </a:t>
            </a:r>
          </a:p>
          <a:p>
            <a:r>
              <a:rPr kumimoji="1" lang="en-US" altLang="ja-JP" sz="2000" dirty="0" smtClean="0"/>
              <a:t>               - wide wavelength coverage</a:t>
            </a:r>
          </a:p>
          <a:p>
            <a:r>
              <a:rPr kumimoji="1" lang="en-US" altLang="ja-JP" sz="2000" dirty="0" smtClean="0"/>
              <a:t>               - high spatial resolution</a:t>
            </a:r>
          </a:p>
          <a:p>
            <a:r>
              <a:rPr kumimoji="1" lang="en-US" altLang="ja-JP" sz="2000" dirty="0" smtClean="0"/>
              <a:t>               - accurate monitoring capabilities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✓</a:t>
            </a:r>
            <a:r>
              <a:rPr lang="en-US" altLang="ja-JP" sz="2000" dirty="0" smtClean="0"/>
              <a:t> TAOMIR employs the field stacker system, </a:t>
            </a:r>
          </a:p>
          <a:p>
            <a:r>
              <a:rPr lang="en-US" altLang="ja-JP" sz="2000" dirty="0" smtClean="0"/>
              <a:t>              which picks up two discrete field </a:t>
            </a:r>
          </a:p>
          <a:p>
            <a:r>
              <a:rPr lang="en-US" altLang="ja-JP" sz="2000" dirty="0" smtClean="0"/>
              <a:t>                              and brings them into the instrument filed.</a:t>
            </a:r>
          </a:p>
          <a:p>
            <a:r>
              <a:rPr lang="en-US" altLang="ja-JP" sz="2000" dirty="0" smtClean="0"/>
              <a:t>     </a:t>
            </a:r>
            <a:r>
              <a:rPr lang="en-US" altLang="ja-JP" sz="2000" dirty="0" smtClean="0">
                <a:sym typeface="Wingdings" pitchFamily="2" charset="2"/>
              </a:rPr>
              <a:t> improves the precision and reliability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 accurate monitoring / spectroscopic observations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341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Summary of this talk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74642" y="4740964"/>
            <a:ext cx="696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 new function to the SUBARU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MIR observations!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7018" y="105354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Akari</a:t>
            </a:r>
            <a:r>
              <a:rPr lang="en-US" altLang="ja-JP" dirty="0" smtClean="0"/>
              <a:t> and Spitzer achieved excellent results in a number of</a:t>
            </a:r>
            <a:r>
              <a:rPr lang="ja-JP" altLang="en-US" dirty="0" smtClean="0"/>
              <a:t> </a:t>
            </a:r>
            <a:r>
              <a:rPr lang="en-US" altLang="ja-JP" dirty="0" smtClean="0"/>
              <a:t>astronomical fields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8252" y="1470991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very high sensitivity / wide coverage of the sky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3487" y="3140765"/>
            <a:ext cx="6991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Groundbased</a:t>
            </a:r>
            <a:r>
              <a:rPr kumimoji="1" lang="en-US" altLang="ja-JP" sz="2000" dirty="0" smtClean="0"/>
              <a:t> observations </a:t>
            </a:r>
            <a:r>
              <a:rPr lang="en-US" altLang="ja-JP" sz="2000" dirty="0" smtClean="0"/>
              <a:t>at mid infrared are still important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6426" y="3727174"/>
            <a:ext cx="3886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 high spatial resolution</a:t>
            </a:r>
          </a:p>
          <a:p>
            <a:r>
              <a:rPr lang="en-US" altLang="ja-JP" sz="2800" dirty="0" smtClean="0"/>
              <a:t>- monitoring capability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上矢印 10"/>
          <p:cNvSpPr/>
          <p:nvPr/>
        </p:nvSpPr>
        <p:spPr>
          <a:xfrm>
            <a:off x="3965713" y="2156791"/>
            <a:ext cx="954157" cy="785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36104" y="844826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Recently time variations at mid-infrared wavelengths have been reported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45081" y="1880581"/>
            <a:ext cx="3583711" cy="245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3726522" y="1903406"/>
            <a:ext cx="1366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  <a:latin typeface="Calibri" pitchFamily="34" charset="0"/>
              </a:rPr>
              <a:t>quiescence</a:t>
            </a:r>
            <a:endParaRPr lang="ja-JP" alt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テキスト ボックス 11"/>
          <p:cNvSpPr txBox="1">
            <a:spLocks noChangeArrowheads="1"/>
          </p:cNvSpPr>
          <p:nvPr/>
        </p:nvSpPr>
        <p:spPr bwMode="auto">
          <a:xfrm>
            <a:off x="5588899" y="192328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  <a:latin typeface="Calibri" pitchFamily="34" charset="0"/>
              </a:rPr>
              <a:t>outburst</a:t>
            </a:r>
            <a:endParaRPr lang="ja-JP" alt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テキスト ボックス 12"/>
          <p:cNvSpPr txBox="1">
            <a:spLocks noChangeArrowheads="1"/>
          </p:cNvSpPr>
          <p:nvPr/>
        </p:nvSpPr>
        <p:spPr bwMode="auto">
          <a:xfrm>
            <a:off x="1619458" y="1588233"/>
            <a:ext cx="2914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EX </a:t>
            </a:r>
            <a:r>
              <a:rPr lang="en-US" altLang="ja-JP" sz="1600" dirty="0" err="1">
                <a:latin typeface="Calibri" pitchFamily="34" charset="0"/>
              </a:rPr>
              <a:t>Lupi</a:t>
            </a:r>
            <a:r>
              <a:rPr lang="en-US" altLang="ja-JP" sz="1600" dirty="0">
                <a:latin typeface="Calibri" pitchFamily="34" charset="0"/>
              </a:rPr>
              <a:t> (FU </a:t>
            </a:r>
            <a:r>
              <a:rPr lang="en-US" altLang="ja-JP" sz="1600" dirty="0" err="1">
                <a:latin typeface="Calibri" pitchFamily="34" charset="0"/>
              </a:rPr>
              <a:t>Ori</a:t>
            </a:r>
            <a:r>
              <a:rPr lang="en-US" altLang="ja-JP" sz="1600" dirty="0">
                <a:latin typeface="Calibri" pitchFamily="34" charset="0"/>
              </a:rPr>
              <a:t> type, T </a:t>
            </a:r>
            <a:r>
              <a:rPr lang="en-US" altLang="ja-JP" sz="1600" dirty="0" err="1">
                <a:latin typeface="Calibri" pitchFamily="34" charset="0"/>
              </a:rPr>
              <a:t>Tauri</a:t>
            </a:r>
            <a:r>
              <a:rPr lang="en-US" altLang="ja-JP" sz="1600" dirty="0">
                <a:latin typeface="Calibri" pitchFamily="34" charset="0"/>
              </a:rPr>
              <a:t> star)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17" name="テキスト ボックス 13"/>
          <p:cNvSpPr txBox="1">
            <a:spLocks noChangeArrowheads="1"/>
          </p:cNvSpPr>
          <p:nvPr/>
        </p:nvSpPr>
        <p:spPr bwMode="auto">
          <a:xfrm>
            <a:off x="6728791" y="4033492"/>
            <a:ext cx="1347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Abraham+ 2009</a:t>
            </a:r>
            <a:endParaRPr lang="en-US" altLang="ja-JP" sz="1200" dirty="0">
              <a:latin typeface="Calibri" pitchFamily="34" charset="0"/>
            </a:endParaRPr>
          </a:p>
        </p:txBody>
      </p:sp>
      <p:sp>
        <p:nvSpPr>
          <p:cNvPr id="18" name="テキスト ボックス 14"/>
          <p:cNvSpPr txBox="1">
            <a:spLocks noChangeArrowheads="1"/>
          </p:cNvSpPr>
          <p:nvPr/>
        </p:nvSpPr>
        <p:spPr bwMode="auto">
          <a:xfrm>
            <a:off x="5486436" y="3065868"/>
            <a:ext cx="1061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 dirty="0">
                <a:solidFill>
                  <a:srgbClr val="FFFF00"/>
                </a:solidFill>
                <a:latin typeface="Calibri" pitchFamily="34" charset="0"/>
              </a:rPr>
              <a:t>amorphous + </a:t>
            </a:r>
            <a:endParaRPr lang="en-US" altLang="ja-JP" sz="1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altLang="ja-JP" sz="1200" b="1" i="1" dirty="0">
                <a:solidFill>
                  <a:srgbClr val="FFFF00"/>
                </a:solidFill>
                <a:latin typeface="Calibri" pitchFamily="34" charset="0"/>
              </a:rPr>
              <a:t>crystallized </a:t>
            </a:r>
            <a:endParaRPr lang="en-US" altLang="ja-JP" sz="1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  <a:latin typeface="Calibri" pitchFamily="34" charset="0"/>
              </a:rPr>
              <a:t>silicate</a:t>
            </a:r>
            <a:endParaRPr lang="ja-JP" altLang="en-US" sz="12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テキスト ボックス 15"/>
          <p:cNvSpPr txBox="1">
            <a:spLocks noChangeArrowheads="1"/>
          </p:cNvSpPr>
          <p:nvPr/>
        </p:nvSpPr>
        <p:spPr bwMode="auto">
          <a:xfrm>
            <a:off x="3969378" y="3198433"/>
            <a:ext cx="94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 dirty="0">
                <a:solidFill>
                  <a:srgbClr val="FFFF00"/>
                </a:solidFill>
                <a:latin typeface="Calibri" pitchFamily="34" charset="0"/>
              </a:rPr>
              <a:t>amorphous </a:t>
            </a:r>
            <a:endParaRPr lang="en-US" altLang="ja-JP" sz="1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  <a:latin typeface="Calibri" pitchFamily="34" charset="0"/>
              </a:rPr>
              <a:t>silicate</a:t>
            </a:r>
            <a:endParaRPr lang="ja-JP" altLang="en-US" sz="12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4754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Key concepts of the TAOMIR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3" name="図 17" descr="logo_blue_toume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1073427" y="1272209"/>
            <a:ext cx="246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✓ </a:t>
            </a:r>
            <a:r>
              <a:rPr lang="en-US" altLang="ja-JP" dirty="0" smtClean="0"/>
              <a:t>T Tau stars, </a:t>
            </a:r>
            <a:r>
              <a:rPr lang="en-US" altLang="ja-JP" dirty="0" err="1" smtClean="0"/>
              <a:t>HAeBe</a:t>
            </a:r>
            <a:endParaRPr kumimoji="1" lang="ja-JP" altLang="en-US" dirty="0"/>
          </a:p>
        </p:txBody>
      </p:sp>
      <p:sp>
        <p:nvSpPr>
          <p:cNvPr id="28" name="テキスト ボックス 12"/>
          <p:cNvSpPr txBox="1">
            <a:spLocks noChangeArrowheads="1"/>
          </p:cNvSpPr>
          <p:nvPr/>
        </p:nvSpPr>
        <p:spPr bwMode="auto">
          <a:xfrm>
            <a:off x="1161614" y="4308241"/>
            <a:ext cx="4790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✓　</a:t>
            </a:r>
            <a:r>
              <a:rPr lang="en-US" altLang="ja-JP" dirty="0" smtClean="0">
                <a:latin typeface="Calibri" pitchFamily="34" charset="0"/>
              </a:rPr>
              <a:t>AGB stars, Luminous Blue Variables, WR stars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29" name="テキスト ボックス 12"/>
          <p:cNvSpPr txBox="1">
            <a:spLocks noChangeArrowheads="1"/>
          </p:cNvSpPr>
          <p:nvPr/>
        </p:nvSpPr>
        <p:spPr bwMode="auto">
          <a:xfrm>
            <a:off x="1214622" y="6250129"/>
            <a:ext cx="1510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✓　</a:t>
            </a:r>
            <a:r>
              <a:rPr lang="en-US" altLang="ja-JP" dirty="0" smtClean="0">
                <a:latin typeface="Calibri" pitchFamily="34" charset="0"/>
              </a:rPr>
              <a:t>Comets....</a:t>
            </a:r>
            <a:endParaRPr lang="ja-JP" altLang="en-US" dirty="0"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33799" t="31452" r="46187" b="54072"/>
          <a:stretch>
            <a:fillRect/>
          </a:stretch>
        </p:blipFill>
        <p:spPr bwMode="auto">
          <a:xfrm>
            <a:off x="2486881" y="4669882"/>
            <a:ext cx="2235034" cy="13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 l="34379" t="58890" r="45774" b="27018"/>
          <a:stretch>
            <a:fillRect/>
          </a:stretch>
        </p:blipFill>
        <p:spPr bwMode="auto">
          <a:xfrm>
            <a:off x="5168336" y="4711147"/>
            <a:ext cx="2216426" cy="13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3031427" y="5983357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10       20       30       40</a:t>
            </a:r>
            <a:endParaRPr kumimoji="1" lang="ja-JP" altLang="en-US" sz="105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88480" y="6006548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10       20       30       40</a:t>
            </a:r>
            <a:endParaRPr kumimoji="1" lang="ja-JP" altLang="en-US" sz="105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11871" y="6059556"/>
            <a:ext cx="11961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Wavelength [um]</a:t>
            </a:r>
            <a:endParaRPr kumimoji="1" lang="ja-JP" altLang="en-US" sz="1050" dirty="0"/>
          </a:p>
        </p:txBody>
      </p:sp>
      <p:sp>
        <p:nvSpPr>
          <p:cNvPr id="34" name="テキスト ボックス 10"/>
          <p:cNvSpPr txBox="1">
            <a:spLocks noChangeArrowheads="1"/>
          </p:cNvSpPr>
          <p:nvPr/>
        </p:nvSpPr>
        <p:spPr bwMode="auto">
          <a:xfrm>
            <a:off x="3650315" y="4759249"/>
            <a:ext cx="1005403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  <a:latin typeface="Calibri" pitchFamily="34" charset="0"/>
              </a:rPr>
              <a:t>minimum</a:t>
            </a:r>
            <a:endParaRPr lang="ja-JP" altLang="en-US" sz="1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5" name="テキスト ボックス 10"/>
          <p:cNvSpPr txBox="1">
            <a:spLocks noChangeArrowheads="1"/>
          </p:cNvSpPr>
          <p:nvPr/>
        </p:nvSpPr>
        <p:spPr bwMode="auto">
          <a:xfrm>
            <a:off x="6277553" y="4742684"/>
            <a:ext cx="1038746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  <a:latin typeface="Calibri" pitchFamily="34" charset="0"/>
              </a:rPr>
              <a:t>maximum</a:t>
            </a:r>
            <a:endParaRPr lang="ja-JP" altLang="en-US" sz="1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6" name="テキスト ボックス 13"/>
          <p:cNvSpPr txBox="1">
            <a:spLocks noChangeArrowheads="1"/>
          </p:cNvSpPr>
          <p:nvPr/>
        </p:nvSpPr>
        <p:spPr bwMode="auto">
          <a:xfrm>
            <a:off x="7517289" y="5567431"/>
            <a:ext cx="11449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Calibri" pitchFamily="34" charset="0"/>
              </a:rPr>
              <a:t>Onaka</a:t>
            </a:r>
            <a:r>
              <a:rPr lang="en-US" altLang="ja-JP" sz="1400" dirty="0" smtClean="0">
                <a:latin typeface="Calibri" pitchFamily="34" charset="0"/>
              </a:rPr>
              <a:t>+ 2002</a:t>
            </a:r>
            <a:endParaRPr lang="en-US" altLang="ja-JP" sz="1200" dirty="0">
              <a:latin typeface="Calibri" pitchFamily="34" charset="0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rot="5400000" flipH="1" flipV="1">
            <a:off x="5605670" y="5367131"/>
            <a:ext cx="51683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4482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Accurate monitoring at MIR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179462" y="3134903"/>
            <a:ext cx="687880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×Unstable</a:t>
            </a:r>
            <a:r>
              <a:rPr kumimoji="1" lang="en-US" altLang="ja-JP" sz="2000" dirty="0" smtClean="0"/>
              <a:t> sky condition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×Limited number of comparison stars</a:t>
            </a:r>
          </a:p>
          <a:p>
            <a:r>
              <a:rPr lang="en-US" altLang="ja-JP" sz="2000" dirty="0" smtClean="0"/>
              <a:t>         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b="1" dirty="0" smtClean="0">
                <a:sym typeface="Wingdings" pitchFamily="2" charset="2"/>
              </a:rPr>
              <a:t>Differential photometry </a:t>
            </a:r>
            <a:r>
              <a:rPr lang="en-US" altLang="ja-JP" sz="2000" dirty="0" smtClean="0">
                <a:sym typeface="Wingdings" pitchFamily="2" charset="2"/>
              </a:rPr>
              <a:t>cannot be applied.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       c.f. </a:t>
            </a:r>
            <a:r>
              <a:rPr kumimoji="1" lang="en-US" altLang="ja-JP" sz="2000" dirty="0" smtClean="0">
                <a:sym typeface="Wingdings" pitchFamily="2" charset="2"/>
              </a:rPr>
              <a:t>optical / NIR wavelengths….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          a lot of stars  +   wide filed of view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   </a:t>
            </a:r>
            <a:r>
              <a:rPr lang="en-US" altLang="ja-JP" sz="2000" dirty="0" smtClean="0">
                <a:sym typeface="Wingdings" pitchFamily="2" charset="2"/>
              </a:rPr>
              <a:t>Stars </a:t>
            </a:r>
            <a:r>
              <a:rPr lang="en-US" altLang="ja-JP" dirty="0" smtClean="0">
                <a:sym typeface="Wingdings" pitchFamily="2" charset="2"/>
              </a:rPr>
              <a:t>around </a:t>
            </a:r>
            <a:r>
              <a:rPr lang="en-US" altLang="ja-JP" dirty="0" smtClean="0">
                <a:sym typeface="Wingdings" pitchFamily="2" charset="2"/>
              </a:rPr>
              <a:t>a target object can be used </a:t>
            </a:r>
          </a:p>
          <a:p>
            <a:r>
              <a:rPr lang="en-US" altLang="ja-JP" dirty="0" smtClean="0">
                <a:sym typeface="Wingdings" pitchFamily="2" charset="2"/>
              </a:rPr>
              <a:t>                                                            as a standard of comparison</a:t>
            </a:r>
            <a:endParaRPr kumimoji="1" lang="en-US" altLang="ja-JP" dirty="0" smtClean="0">
              <a:sym typeface="Wingdings" pitchFamily="2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9204" y="1001142"/>
            <a:ext cx="647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Monitoring observations at MIR wavelength are difficult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044" y="2504659"/>
            <a:ext cx="747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</a:t>
            </a:r>
            <a:r>
              <a:rPr kumimoji="1" lang="en-US" altLang="ja-JP" dirty="0" smtClean="0"/>
              <a:t>round-based telescopes</a:t>
            </a:r>
            <a:r>
              <a:rPr lang="en-US" altLang="ja-JP" dirty="0" smtClean="0"/>
              <a:t>  </a:t>
            </a:r>
            <a:r>
              <a:rPr lang="en-US" altLang="ja-JP" dirty="0" smtClean="0">
                <a:sym typeface="Wingdings" pitchFamily="2" charset="2"/>
              </a:rPr>
              <a:t>  </a:t>
            </a:r>
            <a:r>
              <a:rPr lang="en-US" altLang="ja-JP" dirty="0" smtClean="0"/>
              <a:t> accuracy of the photometry is a problem</a:t>
            </a:r>
            <a:endParaRPr kumimoji="1"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655568" y="1858617"/>
            <a:ext cx="690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prstClr val="black"/>
                </a:solidFill>
              </a:rPr>
              <a:t>Satellite telescopes      </a:t>
            </a:r>
            <a:r>
              <a:rPr lang="en-US" altLang="ja-JP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olidFill>
                  <a:prstClr val="black"/>
                </a:solidFill>
              </a:rPr>
              <a:t>  observing time is very competitive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4"/>
          <p:cNvGrpSpPr>
            <a:grpSpLocks/>
          </p:cNvGrpSpPr>
          <p:nvPr/>
        </p:nvGrpSpPr>
        <p:grpSpPr bwMode="auto">
          <a:xfrm>
            <a:off x="1084588" y="2733743"/>
            <a:ext cx="3557587" cy="3060699"/>
            <a:chOff x="1000108" y="2381232"/>
            <a:chExt cx="2286016" cy="1928826"/>
          </a:xfrm>
        </p:grpSpPr>
        <p:sp>
          <p:nvSpPr>
            <p:cNvPr id="3" name="正方形/長方形 2"/>
            <p:cNvSpPr/>
            <p:nvPr/>
          </p:nvSpPr>
          <p:spPr>
            <a:xfrm>
              <a:off x="1000108" y="2381232"/>
              <a:ext cx="2286016" cy="1928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1856941" y="2809860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286283" y="302417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928061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071228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571532" y="2595546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500412" y="373855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071069" y="2962261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28828" y="4095744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143115" y="3238488"/>
              <a:ext cx="72814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2665285" y="3925956"/>
            <a:ext cx="504144" cy="5041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31603" y="3494525"/>
            <a:ext cx="1552575" cy="13954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068204" y="4141998"/>
            <a:ext cx="68263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69907" y="1189949"/>
            <a:ext cx="6756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dirty="0" smtClean="0"/>
              <a:t>Not many stars in MIR sky</a:t>
            </a:r>
          </a:p>
          <a:p>
            <a:pPr>
              <a:buFontTx/>
              <a:buChar char="-"/>
            </a:pPr>
            <a:r>
              <a:rPr lang="en-US" altLang="ja-JP" dirty="0" smtClean="0"/>
              <a:t>Filed of view of current MIR cameras : not so large (&lt; 1arcmin)</a:t>
            </a:r>
          </a:p>
          <a:p>
            <a:pPr>
              <a:buFontTx/>
              <a:buChar char="-"/>
            </a:pPr>
            <a:endParaRPr lang="en-US" altLang="ja-JP" dirty="0" smtClean="0"/>
          </a:p>
          <a:p>
            <a:r>
              <a:rPr lang="en-US" altLang="ja-JP" dirty="0" smtClean="0"/>
              <a:t> 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Only the target object is observed at once.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44118" y="5808956"/>
            <a:ext cx="2541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Schematics of the mid-infrared sky</a:t>
            </a:r>
            <a:endParaRPr kumimoji="1" lang="ja-JP" altLang="en-US" sz="1200" dirty="0"/>
          </a:p>
        </p:txBody>
      </p:sp>
      <p:sp>
        <p:nvSpPr>
          <p:cNvPr id="20" name="正方形/長方形 19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468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Concept of the Field Stacker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2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4"/>
          <p:cNvGrpSpPr>
            <a:grpSpLocks/>
          </p:cNvGrpSpPr>
          <p:nvPr/>
        </p:nvGrpSpPr>
        <p:grpSpPr bwMode="auto">
          <a:xfrm>
            <a:off x="1072470" y="1918370"/>
            <a:ext cx="3557587" cy="3060699"/>
            <a:chOff x="1000108" y="2381232"/>
            <a:chExt cx="2286016" cy="1928826"/>
          </a:xfrm>
        </p:grpSpPr>
        <p:sp>
          <p:nvSpPr>
            <p:cNvPr id="3" name="正方形/長方形 2"/>
            <p:cNvSpPr/>
            <p:nvPr/>
          </p:nvSpPr>
          <p:spPr>
            <a:xfrm>
              <a:off x="1000108" y="2381232"/>
              <a:ext cx="2286016" cy="1928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1856941" y="2809860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286283" y="302417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928061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071228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571532" y="2595546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500412" y="373855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071069" y="2962261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28828" y="4095744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143115" y="3238488"/>
              <a:ext cx="72814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1448481" y="2762240"/>
            <a:ext cx="252000" cy="5041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762024" y="3074297"/>
            <a:ext cx="252000" cy="5041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246914" y="3387715"/>
            <a:ext cx="720000" cy="13954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562609" y="4035188"/>
            <a:ext cx="68263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979874" y="3380461"/>
            <a:ext cx="720000" cy="13954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295569" y="4027934"/>
            <a:ext cx="68263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468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Concept of the Field Stacker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7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304799" y="997528"/>
            <a:ext cx="849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If we can take two (or more) discrete fields simultaneously.....</a:t>
            </a:r>
            <a:endParaRPr kumimoji="1" lang="ja-JP" altLang="en-US" sz="2400" i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39091" y="5292436"/>
            <a:ext cx="6771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Differential photometric method can be applied</a:t>
            </a:r>
          </a:p>
          <a:p>
            <a:r>
              <a:rPr lang="en-US" altLang="ja-JP" sz="2400" dirty="0" smtClean="0"/>
              <a:t>  </a:t>
            </a:r>
            <a:r>
              <a:rPr lang="en-US" altLang="ja-JP" sz="2400" dirty="0" smtClean="0">
                <a:sym typeface="Wingdings" pitchFamily="2" charset="2"/>
              </a:rPr>
              <a:t> improve precision and reliability dramatically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auto">
          <a:xfrm>
            <a:off x="5818119" y="2882533"/>
            <a:ext cx="285678" cy="35709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>
              <a:rot lat="21041513" lon="3750349" rev="19630064"/>
            </a:camera>
            <a:lightRig rig="threePt" dir="t"/>
          </a:scene3d>
          <a:sp3d extrusionH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1829" y="918342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Field Stacker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9027" y="4600575"/>
            <a:ext cx="7957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-- consists of two movable pick-up mirrors and a wedge shape mirror</a:t>
            </a:r>
          </a:p>
          <a:p>
            <a:r>
              <a:rPr kumimoji="1" lang="en-US" altLang="ja-JP" sz="2000" dirty="0" smtClean="0"/>
              <a:t>-- picks up two discrete fields of the sky</a:t>
            </a:r>
          </a:p>
          <a:p>
            <a:r>
              <a:rPr lang="en-US" altLang="ja-JP" sz="2000" dirty="0" smtClean="0"/>
              <a:t>-- brings into the instrument field of view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643" y="5822134"/>
            <a:ext cx="71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kumimoji="1" lang="en-US" altLang="ja-JP" sz="2400" dirty="0" smtClean="0">
                <a:sym typeface="Wingdings" pitchFamily="2" charset="2"/>
              </a:rPr>
              <a:t> Simultaneous observation of two </a:t>
            </a:r>
            <a:r>
              <a:rPr lang="en-US" altLang="ja-JP" sz="2400" dirty="0" smtClean="0">
                <a:sym typeface="Wingdings" pitchFamily="2" charset="2"/>
              </a:rPr>
              <a:t>(or more) stars</a:t>
            </a:r>
            <a:endParaRPr kumimoji="1" lang="en-US" altLang="ja-JP" sz="2400" dirty="0" smtClean="0">
              <a:sym typeface="Wingdings" pitchFamily="2" charset="2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195410" y="2890138"/>
            <a:ext cx="285678" cy="35709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>
              <a:rot lat="1515986" lon="17586500" rev="2900325"/>
            </a:camera>
            <a:lightRig rig="threePt" dir="t"/>
          </a:scene3d>
          <a:sp3d extrusionH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11" name="二等辺三角形 10"/>
          <p:cNvSpPr/>
          <p:nvPr/>
        </p:nvSpPr>
        <p:spPr bwMode="auto">
          <a:xfrm flipV="1">
            <a:off x="4480960" y="3032978"/>
            <a:ext cx="357097" cy="214260"/>
          </a:xfrm>
          <a:prstGeom prst="triangle">
            <a:avLst/>
          </a:prstGeom>
          <a:solidFill>
            <a:srgbClr val="00B0F0"/>
          </a:solidFill>
          <a:scene3d>
            <a:camera prst="orthographicFront">
              <a:rot lat="834135" lon="19784076" rev="21145882"/>
            </a:camera>
            <a:lightRig rig="threePt" dir="t"/>
          </a:scene3d>
          <a:sp3d extrusionH="101600">
            <a:extrusionClr>
              <a:srgbClr val="FFFF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cxnSp>
        <p:nvCxnSpPr>
          <p:cNvPr id="12" name="直線矢印コネクタ 11"/>
          <p:cNvCxnSpPr/>
          <p:nvPr/>
        </p:nvCxnSpPr>
        <p:spPr bwMode="auto">
          <a:xfrm rot="5400000">
            <a:off x="2980303" y="2746716"/>
            <a:ext cx="71437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 bwMode="auto">
          <a:xfrm rot="5400000">
            <a:off x="5589020" y="2725626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 bwMode="auto">
          <a:xfrm>
            <a:off x="3338285" y="3104697"/>
            <a:ext cx="121443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 bwMode="auto">
          <a:xfrm rot="10800000" flipV="1">
            <a:off x="4767037" y="3082471"/>
            <a:ext cx="1093787" cy="22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 bwMode="auto">
          <a:xfrm rot="5400000">
            <a:off x="4196328" y="3532529"/>
            <a:ext cx="71437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 bwMode="auto">
          <a:xfrm rot="5400000">
            <a:off x="4409053" y="3532529"/>
            <a:ext cx="71437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4420960" y="3811135"/>
            <a:ext cx="466725" cy="16827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23" name="テキスト ボックス 21"/>
          <p:cNvSpPr txBox="1">
            <a:spLocks noChangeArrowheads="1"/>
          </p:cNvSpPr>
          <p:nvPr/>
        </p:nvSpPr>
        <p:spPr bwMode="auto">
          <a:xfrm>
            <a:off x="4052660" y="3961947"/>
            <a:ext cx="11731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To cold optics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5444443" y="2156506"/>
            <a:ext cx="1306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From telescope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2838222" y="2104572"/>
            <a:ext cx="1306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From telescope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3934277" y="2679928"/>
            <a:ext cx="1675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Wedge shape mirror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1961922" y="2967946"/>
            <a:ext cx="1209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Pick up mirror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6149293" y="2960688"/>
            <a:ext cx="1209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Pick up mirror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7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468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Concept of the Field Stacker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8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テキスト ボックス 38"/>
          <p:cNvSpPr txBox="1"/>
          <p:nvPr/>
        </p:nvSpPr>
        <p:spPr>
          <a:xfrm>
            <a:off x="2985368" y="1467794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u="sng" dirty="0" smtClean="0"/>
              <a:t>Schematic drawing of the field stacker</a:t>
            </a:r>
            <a:endParaRPr kumimoji="1" lang="ja-JP" altLang="en-US" sz="1600" i="1" u="sng" dirty="0"/>
          </a:p>
        </p:txBody>
      </p:sp>
      <p:cxnSp>
        <p:nvCxnSpPr>
          <p:cNvPr id="40" name="直線矢印コネクタ 39"/>
          <p:cNvCxnSpPr/>
          <p:nvPr/>
        </p:nvCxnSpPr>
        <p:spPr>
          <a:xfrm rot="10800000" flipV="1">
            <a:off x="5675910" y="3404955"/>
            <a:ext cx="503753" cy="227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10800000" flipV="1">
            <a:off x="3120621" y="3406434"/>
            <a:ext cx="503753" cy="227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1836984" y="1468144"/>
            <a:ext cx="5495278" cy="3036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648" y="3515839"/>
            <a:ext cx="3675352" cy="27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438689" y="1205237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T</a:t>
            </a:r>
            <a:r>
              <a:rPr kumimoji="1" lang="en-US" altLang="ja-JP" sz="2000" i="1" dirty="0" smtClean="0"/>
              <a:t>here are enough number of stars ??</a:t>
            </a:r>
            <a:endParaRPr kumimoji="1" lang="ja-JP" altLang="en-US" sz="2000" i="1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452633" y="4101919"/>
          <a:ext cx="481945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93"/>
                <a:gridCol w="1912480"/>
                <a:gridCol w="1912480"/>
              </a:tblGrid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Field</a:t>
                      </a:r>
                      <a:r>
                        <a:rPr kumimoji="1" lang="en-US" altLang="ja-JP" sz="1400" baseline="0" dirty="0" smtClean="0"/>
                        <a:t> of </a:t>
                      </a:r>
                      <a:r>
                        <a:rPr kumimoji="1" lang="en-US" altLang="ja-JP" sz="1400" baseline="0" dirty="0" err="1" smtClean="0"/>
                        <a:t>VIew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baseline="0" dirty="0" smtClean="0"/>
                        <a:t>&gt; 50mJy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 &gt; 300mJy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φ25’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55%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51%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φ12.5’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48%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39%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φ2.5’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23%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13%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23729" y="1673091"/>
            <a:ext cx="608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counted # of MIR objects of </a:t>
            </a:r>
            <a:r>
              <a:rPr lang="en-US" altLang="ja-JP" dirty="0" err="1" smtClean="0"/>
              <a:t>Akari</a:t>
            </a:r>
            <a:r>
              <a:rPr lang="en-US" altLang="ja-JP" dirty="0" smtClean="0"/>
              <a:t> 9um survey data.</a:t>
            </a:r>
          </a:p>
          <a:p>
            <a:r>
              <a:rPr lang="en-US" altLang="ja-JP" dirty="0" smtClean="0"/>
              <a:t>      -- </a:t>
            </a:r>
            <a:r>
              <a:rPr lang="en-US" altLang="ja-JP" dirty="0" err="1" smtClean="0"/>
              <a:t>Akari</a:t>
            </a:r>
            <a:r>
              <a:rPr lang="en-US" altLang="ja-JP" dirty="0" smtClean="0"/>
              <a:t> 9um survey : ~7M objects with &gt; 50mJy</a:t>
            </a:r>
          </a:p>
          <a:p>
            <a:r>
              <a:rPr lang="en-US" altLang="ja-JP" dirty="0" smtClean="0"/>
              <a:t>                              ( ~ 1sig1sec sensitivity of the TAOMIR)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6367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Conceptual studies of the Field Stacker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" name="図 17" descr="logo_blue_toume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1606926" y="6048589"/>
            <a:ext cx="358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You can use the Field Stacker</a:t>
            </a:r>
          </a:p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  for ~ 3</a:t>
            </a:r>
            <a:r>
              <a:rPr kumimoji="1" lang="en-US" altLang="ja-JP" dirty="0" smtClean="0"/>
              <a:t>0% of </a:t>
            </a:r>
            <a:r>
              <a:rPr kumimoji="1" lang="en-US" altLang="ja-JP" dirty="0" err="1" smtClean="0"/>
              <a:t>Akari</a:t>
            </a:r>
            <a:r>
              <a:rPr kumimoji="1" lang="en-US" altLang="ja-JP" dirty="0" smtClean="0"/>
              <a:t> 9um sources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rot="16200000" flipH="1">
            <a:off x="3336456" y="5692029"/>
            <a:ext cx="509643" cy="31154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5800" y="3671888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Fraction</a:t>
            </a:r>
            <a:r>
              <a:rPr kumimoji="1" lang="en-US" altLang="ja-JP" dirty="0" smtClean="0"/>
              <a:t> of two or more objects in a field</a:t>
            </a:r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2614613" y="2814638"/>
            <a:ext cx="714375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5" name="Picture 3"/>
          <p:cNvPicPr>
            <a:picLocks noChangeAspect="1" noChangeArrowheads="1"/>
          </p:cNvPicPr>
          <p:nvPr/>
        </p:nvPicPr>
        <p:blipFill>
          <a:blip r:embed="rId2" cstate="print"/>
          <a:srcRect r="11601"/>
          <a:stretch>
            <a:fillRect/>
          </a:stretch>
        </p:blipFill>
        <p:spPr bwMode="auto">
          <a:xfrm>
            <a:off x="5549977" y="3519053"/>
            <a:ext cx="3164531" cy="26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38689" y="1205237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T</a:t>
            </a:r>
            <a:r>
              <a:rPr kumimoji="1" lang="en-US" altLang="ja-JP" sz="2000" i="1" dirty="0" smtClean="0"/>
              <a:t>here are enough number of stars ??</a:t>
            </a:r>
            <a:endParaRPr kumimoji="1" lang="ja-JP" altLang="en-US" sz="2000" i="1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52633" y="4101919"/>
          <a:ext cx="481945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93"/>
                <a:gridCol w="1912480"/>
                <a:gridCol w="1912480"/>
              </a:tblGrid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Field</a:t>
                      </a:r>
                      <a:r>
                        <a:rPr kumimoji="1" lang="en-US" altLang="ja-JP" sz="1400" baseline="0" dirty="0" smtClean="0"/>
                        <a:t> of </a:t>
                      </a:r>
                      <a:r>
                        <a:rPr kumimoji="1" lang="en-US" altLang="ja-JP" sz="1400" baseline="0" dirty="0" err="1" smtClean="0"/>
                        <a:t>VIew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baseline="0" dirty="0" smtClean="0"/>
                        <a:t>&gt; 130mJy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 &gt; 1000mJy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φ25’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50%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41%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φ12.5’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41%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35%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φ2.5’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15%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587047" y="5819989"/>
            <a:ext cx="3730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You can use the Field Stacker</a:t>
            </a:r>
          </a:p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  for ~20</a:t>
            </a:r>
            <a:r>
              <a:rPr kumimoji="1" lang="en-US" altLang="ja-JP" dirty="0" smtClean="0"/>
              <a:t>% of </a:t>
            </a:r>
            <a:r>
              <a:rPr kumimoji="1" lang="en-US" altLang="ja-JP" dirty="0" err="1" smtClean="0"/>
              <a:t>Akari</a:t>
            </a:r>
            <a:r>
              <a:rPr kumimoji="1" lang="en-US" altLang="ja-JP" dirty="0" smtClean="0"/>
              <a:t> 18um sources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rot="16200000" flipH="1">
            <a:off x="3480573" y="5528034"/>
            <a:ext cx="271104" cy="34136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85800" y="3671888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Fraction</a:t>
            </a:r>
            <a:r>
              <a:rPr kumimoji="1" lang="en-US" altLang="ja-JP" dirty="0" smtClean="0"/>
              <a:t> of two or more objects in a field</a:t>
            </a:r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>
            <a:off x="2614613" y="2814638"/>
            <a:ext cx="714375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3729" y="1673091"/>
            <a:ext cx="608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At 18 micron</a:t>
            </a:r>
          </a:p>
          <a:p>
            <a:r>
              <a:rPr lang="en-US" altLang="ja-JP" dirty="0" smtClean="0"/>
              <a:t>      -- </a:t>
            </a:r>
            <a:r>
              <a:rPr lang="en-US" altLang="ja-JP" dirty="0" err="1" smtClean="0"/>
              <a:t>Akari</a:t>
            </a:r>
            <a:r>
              <a:rPr lang="en-US" altLang="ja-JP" dirty="0" smtClean="0"/>
              <a:t> 18um survey : ~1.6M objects with &gt; 130mJy</a:t>
            </a:r>
          </a:p>
          <a:p>
            <a:r>
              <a:rPr lang="en-US" altLang="ja-JP" dirty="0" smtClean="0"/>
              <a:t>                              ( ~ 1sig1sec sensitivity of the TAOMIR)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3"/>
          <p:cNvSpPr txBox="1">
            <a:spLocks noChangeArrowheads="1"/>
          </p:cNvSpPr>
          <p:nvPr/>
        </p:nvSpPr>
        <p:spPr bwMode="auto">
          <a:xfrm>
            <a:off x="1071563" y="214313"/>
            <a:ext cx="6367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Conceptual studies of the Field Stacker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" name="図 17" descr="logo_blue_toume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1210</Words>
  <Application>Microsoft Office PowerPoint</Application>
  <PresentationFormat>画面に合わせる (4:3)</PresentationFormat>
  <Paragraphs>320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miyata</dc:creator>
  <cp:lastModifiedBy>miyata</cp:lastModifiedBy>
  <cp:revision>134</cp:revision>
  <dcterms:created xsi:type="dcterms:W3CDTF">2009-07-21T01:51:53Z</dcterms:created>
  <dcterms:modified xsi:type="dcterms:W3CDTF">2010-04-26T10:00:46Z</dcterms:modified>
</cp:coreProperties>
</file>