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94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既定のセクション" id="{CCB3BFF8-8DB7-455F-9B71-1D8A743CC390}">
          <p14:sldIdLst>
            <p14:sldId id="256"/>
            <p14:sldId id="292"/>
            <p14:sldId id="293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C3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2012/3/5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2012/3/5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2012/3/5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2012/3/5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2012/3/5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2012/3/5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2012/3/5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238895"/>
            <a:ext cx="7772400" cy="1470025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高地砂漠環境</a:t>
            </a:r>
            <a:r>
              <a:rPr kumimoji="1" lang="en-US" altLang="ja-JP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(TAO</a:t>
            </a:r>
            <a:r>
              <a:rPr kumimoji="1"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サイト</a:t>
            </a:r>
            <a:r>
              <a:rPr kumimoji="1" lang="en-US" altLang="ja-JP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r>
              <a:rPr kumimoji="1"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が</a:t>
            </a:r>
            <a:r>
              <a:rPr kumimoji="1" lang="en-US" altLang="ja-JP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kumimoji="1" lang="en-US" altLang="ja-JP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kumimoji="1"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もたらす装置への影響</a:t>
            </a:r>
            <a:endParaRPr kumimoji="1" lang="ja-JP" altLang="en-US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7000" y="4221088"/>
            <a:ext cx="9139536" cy="3024336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東大・天文センター</a:t>
            </a:r>
            <a:endParaRPr kumimoji="1"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浅野 健太朗</a:t>
            </a:r>
            <a:endParaRPr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8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</a:p>
          <a:p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宮田隆志、酒向重行、上塚貴史</a:t>
            </a:r>
            <a:endParaRPr lang="en-US" altLang="ja-JP" sz="2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中村友彦、内山瑞穂、岡田一志</a:t>
            </a:r>
            <a:endParaRPr lang="en-US" altLang="ja-JP" sz="2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ほか</a:t>
            </a:r>
            <a:r>
              <a:rPr kumimoji="1" lang="en-US" altLang="ja-JP" sz="2400" dirty="0" err="1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miniTAO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チーム</a:t>
            </a:r>
            <a:endParaRPr kumimoji="1" lang="ja-JP" altLang="en-US" sz="2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0" y="14188"/>
            <a:ext cx="1676400" cy="13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145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9155360" cy="172819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TAO</a:t>
            </a:r>
            <a:br>
              <a:rPr kumimoji="1" lang="en-US" altLang="ja-JP" dirty="0" smtClean="0">
                <a:solidFill>
                  <a:schemeClr val="bg1"/>
                </a:solidFill>
              </a:rPr>
            </a:br>
            <a:r>
              <a:rPr lang="en-US" altLang="ja-JP" dirty="0" smtClean="0">
                <a:solidFill>
                  <a:schemeClr val="bg1"/>
                </a:solidFill>
              </a:rPr>
              <a:t>(The Univ. of Tokyo Atacama Observatory)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5285184"/>
          </a:xfrm>
        </p:spPr>
        <p:txBody>
          <a:bodyPr>
            <a:normAutofit/>
          </a:bodyPr>
          <a:lstStyle/>
          <a:p>
            <a:r>
              <a:rPr lang="en-US" altLang="ja-JP" dirty="0" err="1" smtClean="0">
                <a:solidFill>
                  <a:schemeClr val="bg1"/>
                </a:solidFill>
              </a:rPr>
              <a:t>miniTAO</a:t>
            </a:r>
            <a:r>
              <a:rPr lang="en-US" altLang="ja-JP" dirty="0" smtClean="0">
                <a:solidFill>
                  <a:schemeClr val="bg1"/>
                </a:solidFill>
              </a:rPr>
              <a:t> : </a:t>
            </a:r>
            <a:r>
              <a:rPr lang="ja-JP" altLang="en-US" dirty="0" smtClean="0">
                <a:solidFill>
                  <a:schemeClr val="bg1"/>
                </a:solidFill>
              </a:rPr>
              <a:t>東京大学アタカマ</a:t>
            </a:r>
            <a:r>
              <a:rPr lang="en-US" altLang="ja-JP" dirty="0" smtClean="0">
                <a:solidFill>
                  <a:schemeClr val="bg1"/>
                </a:solidFill>
              </a:rPr>
              <a:t>1.0m</a:t>
            </a:r>
            <a:r>
              <a:rPr lang="ja-JP" altLang="en-US" dirty="0" smtClean="0">
                <a:solidFill>
                  <a:schemeClr val="bg1"/>
                </a:solidFill>
              </a:rPr>
              <a:t>天文台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地上で最も赤外線観測に適したサイト</a:t>
            </a:r>
            <a:endParaRPr lang="en-US" altLang="ja-JP" dirty="0" smtClean="0">
              <a:solidFill>
                <a:schemeClr val="bg1"/>
              </a:solidFill>
            </a:endParaRPr>
          </a:p>
          <a:p>
            <a:endParaRPr lang="en-US" altLang="ja-JP" dirty="0">
              <a:solidFill>
                <a:schemeClr val="bg1"/>
              </a:solidFill>
            </a:endParaRPr>
          </a:p>
          <a:p>
            <a:endParaRPr lang="en-US" altLang="ja-JP" dirty="0" smtClean="0">
              <a:solidFill>
                <a:schemeClr val="bg1"/>
              </a:solidFill>
            </a:endParaRPr>
          </a:p>
          <a:p>
            <a:endParaRPr lang="en-US" altLang="ja-JP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2009</a:t>
            </a:r>
            <a:r>
              <a:rPr lang="ja-JP" altLang="en-US" dirty="0" smtClean="0">
                <a:solidFill>
                  <a:schemeClr val="bg1"/>
                </a:solidFill>
              </a:rPr>
              <a:t>年から</a:t>
            </a:r>
            <a:r>
              <a:rPr lang="en-US" altLang="ja-JP" dirty="0" smtClean="0">
                <a:solidFill>
                  <a:schemeClr val="bg1"/>
                </a:solidFill>
              </a:rPr>
              <a:t>2</a:t>
            </a:r>
            <a:r>
              <a:rPr lang="ja-JP" altLang="en-US" dirty="0" err="1" smtClean="0">
                <a:solidFill>
                  <a:schemeClr val="bg1"/>
                </a:solidFill>
              </a:rPr>
              <a:t>つの</a:t>
            </a:r>
            <a:r>
              <a:rPr lang="ja-JP" altLang="en-US" dirty="0" smtClean="0">
                <a:solidFill>
                  <a:schemeClr val="bg1"/>
                </a:solidFill>
              </a:rPr>
              <a:t>観測装置を運用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    - </a:t>
            </a:r>
            <a:r>
              <a:rPr lang="ja-JP" altLang="en-US" dirty="0" smtClean="0">
                <a:solidFill>
                  <a:schemeClr val="bg1"/>
                </a:solidFill>
              </a:rPr>
              <a:t>近赤外</a:t>
            </a:r>
            <a:r>
              <a:rPr lang="en-US" altLang="ja-JP" dirty="0" smtClean="0">
                <a:solidFill>
                  <a:schemeClr val="bg1"/>
                </a:solidFill>
              </a:rPr>
              <a:t>:ANIR</a:t>
            </a:r>
            <a:r>
              <a:rPr lang="ja-JP" altLang="en-US" dirty="0" smtClean="0">
                <a:solidFill>
                  <a:schemeClr val="bg1"/>
                </a:solidFill>
              </a:rPr>
              <a:t> 中間赤外</a:t>
            </a:r>
            <a:r>
              <a:rPr lang="en-US" altLang="ja-JP" dirty="0" smtClean="0">
                <a:solidFill>
                  <a:schemeClr val="bg1"/>
                </a:solidFill>
              </a:rPr>
              <a:t>:MAX38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13809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2051720" y="3161209"/>
            <a:ext cx="3007048" cy="1913963"/>
            <a:chOff x="2051720" y="3459253"/>
            <a:chExt cx="3007048" cy="191396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459253"/>
              <a:ext cx="3007048" cy="1913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正方形/長方形 4"/>
            <p:cNvSpPr/>
            <p:nvPr/>
          </p:nvSpPr>
          <p:spPr>
            <a:xfrm>
              <a:off x="2051720" y="3459253"/>
              <a:ext cx="3007048" cy="1913963"/>
            </a:xfrm>
            <a:prstGeom prst="rect">
              <a:avLst/>
            </a:prstGeom>
            <a:noFill/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193158" y="3017193"/>
            <a:ext cx="3843338" cy="2147888"/>
            <a:chOff x="5193158" y="3284984"/>
            <a:chExt cx="3843338" cy="214788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158" y="3284984"/>
              <a:ext cx="3843338" cy="214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正方形/長方形 6"/>
            <p:cNvSpPr/>
            <p:nvPr/>
          </p:nvSpPr>
          <p:spPr>
            <a:xfrm>
              <a:off x="5193158" y="3284984"/>
              <a:ext cx="3843338" cy="214788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55776" y="2852936"/>
            <a:ext cx="1751928" cy="2396505"/>
            <a:chOff x="155776" y="3120727"/>
            <a:chExt cx="1751928" cy="239650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76" y="3120727"/>
              <a:ext cx="1751928" cy="239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正方形/長方形 8"/>
            <p:cNvSpPr/>
            <p:nvPr/>
          </p:nvSpPr>
          <p:spPr>
            <a:xfrm>
              <a:off x="155776" y="3120727"/>
              <a:ext cx="1751928" cy="2396505"/>
            </a:xfrm>
            <a:prstGeom prst="rect">
              <a:avLst/>
            </a:prstGeom>
            <a:noFill/>
            <a:ln w="63500">
              <a:solidFill>
                <a:srgbClr val="0DC3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円/楕円 10"/>
          <p:cNvSpPr/>
          <p:nvPr/>
        </p:nvSpPr>
        <p:spPr>
          <a:xfrm>
            <a:off x="551420" y="3737273"/>
            <a:ext cx="348172" cy="360040"/>
          </a:xfrm>
          <a:prstGeom prst="ellipse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11" idx="0"/>
          </p:cNvCxnSpPr>
          <p:nvPr/>
        </p:nvCxnSpPr>
        <p:spPr>
          <a:xfrm flipV="1">
            <a:off x="725506" y="3161209"/>
            <a:ext cx="1326214" cy="576064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725506" y="4118190"/>
            <a:ext cx="1326214" cy="956982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3317794" y="3938317"/>
            <a:ext cx="348172" cy="36004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>
            <a:stCxn id="20" idx="0"/>
          </p:cNvCxnSpPr>
          <p:nvPr/>
        </p:nvCxnSpPr>
        <p:spPr>
          <a:xfrm flipV="1">
            <a:off x="3491880" y="3017193"/>
            <a:ext cx="1701278" cy="9211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3491880" y="4319234"/>
            <a:ext cx="1701278" cy="84584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5496" y="287317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HG平成角ｺﾞｼｯｸ体W9" pitchFamily="49" charset="-128"/>
                <a:ea typeface="HG平成角ｺﾞｼｯｸ体W9" pitchFamily="49" charset="-128"/>
              </a:rPr>
              <a:t>チ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HG平成角ｺﾞｼｯｸ体W9" pitchFamily="49" charset="-128"/>
                <a:ea typeface="HG平成角ｺﾞｼｯｸ体W9" pitchFamily="49" charset="-128"/>
              </a:rPr>
              <a:t>リ共和国</a:t>
            </a:r>
            <a:endParaRPr kumimoji="1" lang="ja-JP" altLang="en-US" sz="2800" dirty="0">
              <a:solidFill>
                <a:schemeClr val="bg1"/>
              </a:solidFill>
              <a:latin typeface="HG平成角ｺﾞｼｯｸ体W9" pitchFamily="49" charset="-128"/>
              <a:ea typeface="HG平成角ｺﾞｼｯｸ体W9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970807" y="3089201"/>
            <a:ext cx="3057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HG平成角ｺﾞｼｯｸ体W9" pitchFamily="49" charset="-128"/>
                <a:ea typeface="HG平成角ｺﾞｼｯｸ体W9" pitchFamily="49" charset="-128"/>
              </a:rPr>
              <a:t>アタカマ砂漠</a:t>
            </a:r>
            <a:endParaRPr kumimoji="1" lang="en-US" altLang="ja-JP" sz="2800" dirty="0" smtClean="0">
              <a:solidFill>
                <a:schemeClr val="bg1"/>
              </a:solidFill>
              <a:latin typeface="HG平成角ｺﾞｼｯｸ体W9" pitchFamily="49" charset="-128"/>
              <a:ea typeface="HG平成角ｺﾞｼｯｸ体W9" pitchFamily="49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HG平成角ｺﾞｼｯｸ体W9" pitchFamily="49" charset="-128"/>
                <a:ea typeface="HG平成角ｺﾞｼｯｸ体W9" pitchFamily="49" charset="-128"/>
              </a:rPr>
              <a:t>チャナントール山</a:t>
            </a:r>
            <a:endParaRPr kumimoji="1" lang="ja-JP" altLang="en-US" sz="2800" dirty="0">
              <a:solidFill>
                <a:schemeClr val="bg1"/>
              </a:solidFill>
              <a:latin typeface="HG平成角ｺﾞｼｯｸ体W9" pitchFamily="49" charset="-128"/>
              <a:ea typeface="HG平成角ｺﾞｼｯｸ体W9" pitchFamily="49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23608" y="458220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HG平成角ｺﾞｼｯｸ体W9" pitchFamily="49" charset="-128"/>
                <a:ea typeface="HG平成角ｺﾞｼｯｸ体W9" pitchFamily="49" charset="-128"/>
              </a:rPr>
              <a:t>標高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HG平成角ｺﾞｼｯｸ体W9" pitchFamily="49" charset="-128"/>
                <a:ea typeface="HG平成角ｺﾞｼｯｸ体W9" pitchFamily="49" charset="-128"/>
              </a:rPr>
              <a:t>5,640m</a:t>
            </a:r>
            <a:endParaRPr kumimoji="1" lang="ja-JP" altLang="en-US" sz="2800" dirty="0">
              <a:solidFill>
                <a:schemeClr val="bg1"/>
              </a:solidFill>
              <a:latin typeface="HG平成角ｺﾞｼｯｸ体W9" pitchFamily="49" charset="-128"/>
              <a:ea typeface="HG平成角ｺﾞｼｯｸ体W9" pitchFamily="49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56392" y="3070037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chemeClr val="bg1"/>
                </a:solidFill>
                <a:latin typeface="HG平成角ｺﾞｼｯｸ体W9" pitchFamily="49" charset="-128"/>
                <a:ea typeface="HG平成角ｺﾞｼｯｸ体W9" pitchFamily="49" charset="-128"/>
              </a:rPr>
              <a:t>TAO</a:t>
            </a:r>
            <a:r>
              <a:rPr lang="ja-JP" altLang="en-US" sz="2800" dirty="0" smtClean="0">
                <a:solidFill>
                  <a:schemeClr val="bg1"/>
                </a:solidFill>
                <a:latin typeface="HG平成角ｺﾞｼｯｸ体W9" pitchFamily="49" charset="-128"/>
                <a:ea typeface="HG平成角ｺﾞｼｯｸ体W9" pitchFamily="49" charset="-128"/>
              </a:rPr>
              <a:t>サイト</a:t>
            </a:r>
            <a:endParaRPr kumimoji="1" lang="ja-JP" altLang="en-US" sz="2800" dirty="0">
              <a:solidFill>
                <a:schemeClr val="bg1"/>
              </a:solidFill>
              <a:latin typeface="HG平成角ｺﾞｼｯｸ体W9" pitchFamily="49" charset="-128"/>
              <a:ea typeface="HG平成角ｺﾞｼｯｸ体W9" pitchFamily="49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-184225" y="2564904"/>
            <a:ext cx="9348850" cy="4288542"/>
            <a:chOff x="-61554" y="2708920"/>
            <a:chExt cx="9348850" cy="4288542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08920"/>
              <a:ext cx="9287296" cy="4241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-61554" y="3878419"/>
              <a:ext cx="523220" cy="1427827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2200" dirty="0" smtClean="0">
                  <a:latin typeface="HGP平成角ｺﾞｼｯｸ体W9" pitchFamily="50" charset="-128"/>
                  <a:ea typeface="HGP平成角ｺﾞｼｯｸ体W9" pitchFamily="50" charset="-128"/>
                </a:rPr>
                <a:t>大気透過率</a:t>
              </a:r>
              <a:endParaRPr kumimoji="1" lang="ja-JP" altLang="en-US" sz="2200" dirty="0">
                <a:latin typeface="HGP平成角ｺﾞｼｯｸ体W9" pitchFamily="50" charset="-128"/>
                <a:ea typeface="HGP平成角ｺﾞｼｯｸ体W9" pitchFamily="50" charset="-128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35496" y="6597352"/>
              <a:ext cx="92240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>
                  <a:latin typeface="HGP平成角ｺﾞｼｯｸ体W9" pitchFamily="50" charset="-128"/>
                  <a:ea typeface="HGP平成角ｺﾞｼｯｸ体W9" pitchFamily="50" charset="-128"/>
                </a:rPr>
                <a:t>                                             </a:t>
              </a:r>
              <a:r>
                <a:rPr kumimoji="1" lang="ja-JP" altLang="en-US" sz="2000" dirty="0" smtClean="0">
                  <a:latin typeface="HGP平成角ｺﾞｼｯｸ体W9" pitchFamily="50" charset="-128"/>
                  <a:ea typeface="HGP平成角ｺﾞｼｯｸ体W9" pitchFamily="50" charset="-128"/>
                </a:rPr>
                <a:t>波長 </a:t>
              </a:r>
              <a:r>
                <a:rPr kumimoji="1" lang="en-US" altLang="ja-JP" sz="2000" dirty="0" smtClean="0">
                  <a:latin typeface="HGP平成角ｺﾞｼｯｸ体W9" pitchFamily="50" charset="-128"/>
                  <a:ea typeface="HGP平成角ｺﾞｼｯｸ体W9" pitchFamily="50" charset="-128"/>
                </a:rPr>
                <a:t>[um]</a:t>
              </a:r>
              <a:r>
                <a:rPr lang="ja-JP" altLang="en-US" sz="2000" dirty="0" smtClean="0">
                  <a:latin typeface="HGP平成角ｺﾞｼｯｸ体W9" pitchFamily="50" charset="-128"/>
                  <a:ea typeface="HGP平成角ｺﾞｼｯｸ体W9" pitchFamily="50" charset="-128"/>
                </a:rPr>
                <a:t>                                             </a:t>
              </a:r>
              <a:endParaRPr kumimoji="1" lang="ja-JP" altLang="en-US" sz="2000" dirty="0">
                <a:latin typeface="HGP平成角ｺﾞｼｯｸ体W9" pitchFamily="50" charset="-128"/>
                <a:ea typeface="HGP平成角ｺﾞｼｯｸ体W9" pitchFamily="50" charset="-128"/>
              </a:endParaRPr>
            </a:p>
          </p:txBody>
        </p:sp>
        <p:grpSp>
          <p:nvGrpSpPr>
            <p:cNvPr id="41" name="グループ化 40"/>
            <p:cNvGrpSpPr/>
            <p:nvPr/>
          </p:nvGrpSpPr>
          <p:grpSpPr>
            <a:xfrm>
              <a:off x="4968552" y="2771638"/>
              <a:ext cx="4067944" cy="3795728"/>
              <a:chOff x="-2556792" y="247800"/>
              <a:chExt cx="4067944" cy="3795728"/>
            </a:xfrm>
          </p:grpSpPr>
          <p:sp>
            <p:nvSpPr>
              <p:cNvPr id="37" name="角丸四角形 36"/>
              <p:cNvSpPr/>
              <p:nvPr/>
            </p:nvSpPr>
            <p:spPr>
              <a:xfrm>
                <a:off x="-2556792" y="247800"/>
                <a:ext cx="4067944" cy="3795728"/>
              </a:xfrm>
              <a:prstGeom prst="roundRect">
                <a:avLst/>
              </a:prstGeom>
              <a:noFill/>
              <a:ln w="101600">
                <a:solidFill>
                  <a:srgbClr val="0DC3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角丸四角形 37"/>
              <p:cNvSpPr/>
              <p:nvPr/>
            </p:nvSpPr>
            <p:spPr>
              <a:xfrm>
                <a:off x="-721096" y="247800"/>
                <a:ext cx="2195736" cy="3795728"/>
              </a:xfrm>
              <a:prstGeom prst="roundRect">
                <a:avLst/>
              </a:prstGeom>
              <a:noFill/>
              <a:ln w="1143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8216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57192"/>
            <a:ext cx="2392289" cy="1594859"/>
          </a:xfrm>
          <a:prstGeom prst="rect">
            <a:avLst/>
          </a:prstGeom>
          <a:noFill/>
          <a:ln w="63500">
            <a:solidFill>
              <a:srgbClr val="0DC31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6769" y="1268760"/>
            <a:ext cx="2589727" cy="1944216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1138138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高地砂漠</a:t>
            </a:r>
            <a:r>
              <a:rPr kumimoji="1" lang="en-US" altLang="ja-JP" dirty="0" smtClean="0">
                <a:solidFill>
                  <a:schemeClr val="bg1"/>
                </a:solidFill>
              </a:rPr>
              <a:t>(TAO</a:t>
            </a:r>
            <a:r>
              <a:rPr kumimoji="1" lang="ja-JP" altLang="en-US" dirty="0" smtClean="0">
                <a:solidFill>
                  <a:schemeClr val="bg1"/>
                </a:solidFill>
              </a:rPr>
              <a:t>サイト</a:t>
            </a:r>
            <a:r>
              <a:rPr kumimoji="1" lang="en-US" altLang="ja-JP" dirty="0" smtClean="0">
                <a:solidFill>
                  <a:schemeClr val="bg1"/>
                </a:solidFill>
              </a:rPr>
              <a:t>)</a:t>
            </a:r>
            <a:r>
              <a:rPr kumimoji="1" lang="ja-JP" altLang="en-US" dirty="0" smtClean="0">
                <a:solidFill>
                  <a:schemeClr val="bg1"/>
                </a:solidFill>
              </a:rPr>
              <a:t>環境の問題点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340768"/>
            <a:ext cx="8532440" cy="540060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低大気圧 </a:t>
            </a:r>
            <a:r>
              <a:rPr kumimoji="1" lang="en-US" altLang="ja-JP" dirty="0" smtClean="0">
                <a:solidFill>
                  <a:schemeClr val="bg1"/>
                </a:solidFill>
              </a:rPr>
              <a:t>: 0.5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atm</a:t>
            </a:r>
            <a:r>
              <a:rPr kumimoji="1" lang="en-US" altLang="ja-JP" dirty="0" smtClean="0">
                <a:solidFill>
                  <a:schemeClr val="bg1"/>
                </a:solidFill>
              </a:rPr>
              <a:t> (</a:t>
            </a:r>
            <a:r>
              <a:rPr kumimoji="1" lang="ja-JP" altLang="en-US" dirty="0" smtClean="0">
                <a:solidFill>
                  <a:schemeClr val="bg1"/>
                </a:solidFill>
              </a:rPr>
              <a:t>地上の半分</a:t>
            </a:r>
            <a:r>
              <a:rPr kumimoji="1" lang="en-US" altLang="ja-JP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    - PC</a:t>
            </a:r>
            <a:r>
              <a:rPr lang="ja-JP" altLang="en-US" dirty="0" smtClean="0">
                <a:solidFill>
                  <a:schemeClr val="bg1"/>
                </a:solidFill>
              </a:rPr>
              <a:t>機器の損傷 </a:t>
            </a:r>
            <a:r>
              <a:rPr lang="en-US" altLang="ja-JP" dirty="0" smtClean="0">
                <a:solidFill>
                  <a:schemeClr val="bg1"/>
                </a:solidFill>
              </a:rPr>
              <a:t>… 2.5</a:t>
            </a:r>
            <a:r>
              <a:rPr lang="ja-JP" altLang="en-US" dirty="0" smtClean="0">
                <a:solidFill>
                  <a:schemeClr val="bg1"/>
                </a:solidFill>
              </a:rPr>
              <a:t>年運用で </a:t>
            </a:r>
            <a:r>
              <a:rPr lang="en-US" altLang="ja-JP" dirty="0" smtClean="0">
                <a:solidFill>
                  <a:schemeClr val="bg1"/>
                </a:solidFill>
              </a:rPr>
              <a:t>2/10</a:t>
            </a:r>
            <a:r>
              <a:rPr lang="ja-JP" altLang="en-US" dirty="0" smtClean="0">
                <a:solidFill>
                  <a:schemeClr val="bg1"/>
                </a:solidFill>
              </a:rPr>
              <a:t>台破損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低温 </a:t>
            </a:r>
            <a:r>
              <a:rPr lang="en-US" altLang="ja-JP" dirty="0" smtClean="0">
                <a:solidFill>
                  <a:schemeClr val="bg1"/>
                </a:solidFill>
              </a:rPr>
              <a:t> : -20</a:t>
            </a:r>
            <a:r>
              <a:rPr lang="ja-JP" altLang="en-US" dirty="0" smtClean="0">
                <a:solidFill>
                  <a:schemeClr val="bg1"/>
                </a:solidFill>
              </a:rPr>
              <a:t>℃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     - </a:t>
            </a:r>
            <a:r>
              <a:rPr lang="ja-JP" altLang="en-US" dirty="0" smtClean="0">
                <a:solidFill>
                  <a:schemeClr val="bg1"/>
                </a:solidFill>
              </a:rPr>
              <a:t>冷凍機の冷却性能劣化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     - PC</a:t>
            </a:r>
            <a:r>
              <a:rPr lang="ja-JP" altLang="en-US" dirty="0" err="1" smtClean="0">
                <a:solidFill>
                  <a:schemeClr val="bg1"/>
                </a:solidFill>
              </a:rPr>
              <a:t>、</a:t>
            </a:r>
            <a:r>
              <a:rPr lang="ja-JP" altLang="en-US" dirty="0" smtClean="0">
                <a:solidFill>
                  <a:schemeClr val="bg1"/>
                </a:solidFill>
              </a:rPr>
              <a:t>真空ポンプが起動しない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乾燥・砂塵 </a:t>
            </a:r>
            <a:r>
              <a:rPr lang="en-US" altLang="ja-JP" dirty="0" smtClean="0">
                <a:solidFill>
                  <a:schemeClr val="bg1"/>
                </a:solidFill>
              </a:rPr>
              <a:t>: </a:t>
            </a:r>
            <a:r>
              <a:rPr lang="ja-JP" altLang="en-US" dirty="0" smtClean="0">
                <a:solidFill>
                  <a:schemeClr val="bg1"/>
                </a:solidFill>
              </a:rPr>
              <a:t>年間平均降水量 </a:t>
            </a:r>
            <a:r>
              <a:rPr lang="en-US" altLang="ja-JP" dirty="0" smtClean="0">
                <a:solidFill>
                  <a:schemeClr val="bg1"/>
                </a:solidFill>
              </a:rPr>
              <a:t>10mm</a:t>
            </a:r>
          </a:p>
          <a:p>
            <a:pPr marL="0" indent="0">
              <a:buNone/>
            </a:pPr>
            <a:r>
              <a:rPr kumimoji="1" lang="en-US" altLang="ja-JP" dirty="0" smtClean="0">
                <a:solidFill>
                  <a:schemeClr val="bg1"/>
                </a:solidFill>
              </a:rPr>
              <a:t>     - </a:t>
            </a:r>
            <a:r>
              <a:rPr kumimoji="1" lang="ja-JP" altLang="en-US" dirty="0" smtClean="0">
                <a:solidFill>
                  <a:schemeClr val="bg1"/>
                </a:solidFill>
              </a:rPr>
              <a:t>望遠鏡反射率の低下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452" y="3356992"/>
            <a:ext cx="2503036" cy="1664560"/>
          </a:xfrm>
          <a:prstGeom prst="rect">
            <a:avLst/>
          </a:prstGeom>
          <a:noFill/>
          <a:ln w="635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95536" y="5445224"/>
            <a:ext cx="1872208" cy="504056"/>
          </a:xfrm>
          <a:prstGeom prst="rect">
            <a:avLst/>
          </a:prstGeom>
          <a:noFill/>
          <a:ln w="63500">
            <a:solidFill>
              <a:srgbClr val="0DC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95536" y="3140968"/>
            <a:ext cx="936104" cy="504056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95536" y="1412776"/>
            <a:ext cx="1728192" cy="50405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68344" y="2843644"/>
            <a:ext cx="1350050" cy="36933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HG平成角ｺﾞｼｯｸ体W9" pitchFamily="49" charset="-128"/>
                <a:ea typeface="HG平成角ｺﾞｼｯｸ体W9" pitchFamily="49" charset="-128"/>
              </a:rPr>
              <a:t>PC</a:t>
            </a:r>
            <a:r>
              <a:rPr kumimoji="1" lang="ja-JP" altLang="en-US" dirty="0" smtClean="0">
                <a:solidFill>
                  <a:schemeClr val="bg1"/>
                </a:solidFill>
                <a:latin typeface="HG平成角ｺﾞｼｯｸ体W9" pitchFamily="49" charset="-128"/>
                <a:ea typeface="HG平成角ｺﾞｼｯｸ体W9" pitchFamily="49" charset="-128"/>
              </a:rPr>
              <a:t>電源破裂</a:t>
            </a:r>
            <a:endParaRPr kumimoji="1" lang="ja-JP" altLang="en-US" dirty="0">
              <a:solidFill>
                <a:schemeClr val="bg1"/>
              </a:solidFill>
              <a:latin typeface="HG平成角ｺﾞｼｯｸ体W9" pitchFamily="49" charset="-128"/>
              <a:ea typeface="HG平成角ｺﾞｼｯｸ体W9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63995" y="4643844"/>
            <a:ext cx="1800493" cy="36933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平成角ｺﾞｼｯｸ体W9" pitchFamily="49" charset="-128"/>
                <a:ea typeface="HG平成角ｺﾞｼｯｸ体W9" pitchFamily="49" charset="-128"/>
              </a:rPr>
              <a:t>真空ポンプ不動</a:t>
            </a:r>
            <a:endParaRPr kumimoji="1" lang="ja-JP" altLang="en-US" dirty="0">
              <a:solidFill>
                <a:schemeClr val="bg1"/>
              </a:solidFill>
              <a:latin typeface="HG平成角ｺﾞｼｯｸ体W9" pitchFamily="49" charset="-128"/>
              <a:ea typeface="HG平成角ｺﾞｼｯｸ体W9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16216" y="5157192"/>
            <a:ext cx="2031325" cy="36933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平成角ｺﾞｼｯｸ体W9" pitchFamily="49" charset="-128"/>
                <a:ea typeface="HG平成角ｺﾞｼｯｸ体W9" pitchFamily="49" charset="-128"/>
              </a:rPr>
              <a:t>望遠鏡反射率低下</a:t>
            </a:r>
            <a:endParaRPr kumimoji="1" lang="ja-JP" altLang="en-US" dirty="0">
              <a:solidFill>
                <a:schemeClr val="bg1"/>
              </a:solidFill>
              <a:latin typeface="HG平成角ｺﾞｼｯｸ体W9" pitchFamily="49" charset="-128"/>
              <a:ea typeface="HG平成角ｺﾞｼｯｸ体W9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5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望遠鏡反射率の低下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869" y="980728"/>
            <a:ext cx="7929563" cy="575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3923928" y="2708920"/>
            <a:ext cx="2664296" cy="1071736"/>
          </a:xfrm>
          <a:prstGeom prst="line">
            <a:avLst/>
          </a:prstGeom>
          <a:ln w="1905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/楕円 5"/>
          <p:cNvSpPr/>
          <p:nvPr/>
        </p:nvSpPr>
        <p:spPr>
          <a:xfrm>
            <a:off x="2627784" y="1772816"/>
            <a:ext cx="1008112" cy="1008112"/>
          </a:xfrm>
          <a:prstGeom prst="ellipse">
            <a:avLst/>
          </a:prstGeom>
          <a:noFill/>
          <a:ln w="127000">
            <a:solidFill>
              <a:srgbClr val="0DC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780184" y="1925216"/>
            <a:ext cx="711696" cy="711696"/>
          </a:xfrm>
          <a:prstGeom prst="ellipse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644008" y="2077616"/>
            <a:ext cx="711696" cy="711696"/>
          </a:xfrm>
          <a:prstGeom prst="ellipse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508104" y="2357264"/>
            <a:ext cx="711696" cy="711696"/>
          </a:xfrm>
          <a:prstGeom prst="ellipse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6444208" y="2636912"/>
            <a:ext cx="711696" cy="711696"/>
          </a:xfrm>
          <a:prstGeom prst="ellipse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1835696" y="4077072"/>
            <a:ext cx="3024336" cy="2016224"/>
            <a:chOff x="1835696" y="4077072"/>
            <a:chExt cx="3024336" cy="2016224"/>
          </a:xfrm>
        </p:grpSpPr>
        <p:pic>
          <p:nvPicPr>
            <p:cNvPr id="3076" name="Picture 4" descr="C:\Users\kenasano\Desktop\WS\INST_WS\data\IMG_783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4077072"/>
              <a:ext cx="3024336" cy="2016224"/>
            </a:xfrm>
            <a:prstGeom prst="rect">
              <a:avLst/>
            </a:prstGeom>
            <a:noFill/>
            <a:ln w="63500">
              <a:solidFill>
                <a:srgbClr val="0DC316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2843808" y="5661248"/>
              <a:ext cx="1980029" cy="400110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0DC316"/>
                  </a:solidFill>
                  <a:latin typeface="HG平成角ｺﾞｼｯｸ体W9" pitchFamily="49" charset="-128"/>
                  <a:ea typeface="HG平成角ｺﾞｼｯｸ体W9" pitchFamily="49" charset="-128"/>
                </a:rPr>
                <a:t>アルコール洗浄</a:t>
              </a:r>
              <a:endParaRPr kumimoji="1" lang="ja-JP" altLang="en-US" sz="2000" dirty="0">
                <a:solidFill>
                  <a:srgbClr val="0DC316"/>
                </a:solidFill>
                <a:latin typeface="HG平成角ｺﾞｼｯｸ体W9" pitchFamily="49" charset="-128"/>
                <a:ea typeface="HG平成角ｺﾞｼｯｸ体W9" pitchFamily="49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5004048" y="4077072"/>
            <a:ext cx="2978636" cy="1979513"/>
            <a:chOff x="5004048" y="4077072"/>
            <a:chExt cx="2978636" cy="197951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4077072"/>
              <a:ext cx="2978636" cy="1979513"/>
            </a:xfrm>
            <a:prstGeom prst="rect">
              <a:avLst/>
            </a:prstGeom>
            <a:noFill/>
            <a:ln w="63500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5056019" y="4109010"/>
              <a:ext cx="2108269" cy="400110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B0F0"/>
                  </a:solidFill>
                  <a:latin typeface="HG平成角ｺﾞｼｯｸ体W9" pitchFamily="49" charset="-128"/>
                  <a:ea typeface="HG平成角ｺﾞｼｯｸ体W9" pitchFamily="49" charset="-128"/>
                </a:rPr>
                <a:t>CO2</a:t>
              </a:r>
              <a:r>
                <a:rPr kumimoji="1" lang="ja-JP" altLang="en-US" sz="2000" dirty="0" smtClean="0">
                  <a:solidFill>
                    <a:srgbClr val="00B0F0"/>
                  </a:solidFill>
                  <a:latin typeface="HG平成角ｺﾞｼｯｸ体W9" pitchFamily="49" charset="-128"/>
                  <a:ea typeface="HG平成角ｺﾞｼｯｸ体W9" pitchFamily="49" charset="-128"/>
                </a:rPr>
                <a:t>クリーニング</a:t>
              </a:r>
              <a:endParaRPr kumimoji="1" lang="ja-JP" altLang="en-US" sz="2000" dirty="0">
                <a:solidFill>
                  <a:srgbClr val="00B0F0"/>
                </a:solidFill>
                <a:latin typeface="HG平成角ｺﾞｼｯｸ体W9" pitchFamily="49" charset="-128"/>
                <a:ea typeface="HG平成角ｺﾞｼｯｸ体W9" pitchFamily="49" charset="-128"/>
              </a:endParaRPr>
            </a:p>
          </p:txBody>
        </p:sp>
      </p:grpSp>
      <p:cxnSp>
        <p:nvCxnSpPr>
          <p:cNvPr id="20" name="直線コネクタ 19"/>
          <p:cNvCxnSpPr/>
          <p:nvPr/>
        </p:nvCxnSpPr>
        <p:spPr>
          <a:xfrm flipV="1">
            <a:off x="2411760" y="2780928"/>
            <a:ext cx="1332148" cy="978768"/>
          </a:xfrm>
          <a:prstGeom prst="line">
            <a:avLst/>
          </a:prstGeom>
          <a:ln w="190500">
            <a:solidFill>
              <a:srgbClr val="0DC31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99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171</Words>
  <Application>Microsoft Office PowerPoint</Application>
  <PresentationFormat>画面に合わせる (4:3)</PresentationFormat>
  <Paragraphs>40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テーマ</vt:lpstr>
      <vt:lpstr>高地砂漠環境(TAOサイト)が もたらす装置への影響</vt:lpstr>
      <vt:lpstr>TAO (The Univ. of Tokyo Atacama Observatory)</vt:lpstr>
      <vt:lpstr>高地砂漠(TAOサイト)環境の問題点</vt:lpstr>
      <vt:lpstr>望遠鏡反射率の低下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miniTAO/MAX38で拓く 中間赤外線観測</dc:title>
  <dc:creator>kenasano</dc:creator>
  <cp:lastModifiedBy>akiyama</cp:lastModifiedBy>
  <cp:revision>471</cp:revision>
  <dcterms:created xsi:type="dcterms:W3CDTF">2012-02-16T07:02:06Z</dcterms:created>
  <dcterms:modified xsi:type="dcterms:W3CDTF">2012-03-05T00:42:10Z</dcterms:modified>
</cp:coreProperties>
</file>