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384" y="-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861031" y="3810001"/>
            <a:ext cx="4044971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正方形/長方形 23"/>
          <p:cNvSpPr/>
          <p:nvPr/>
        </p:nvSpPr>
        <p:spPr>
          <a:xfrm flipV="1">
            <a:off x="5861051" y="3897010"/>
            <a:ext cx="404495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正方形/長方形 24"/>
          <p:cNvSpPr/>
          <p:nvPr/>
        </p:nvSpPr>
        <p:spPr>
          <a:xfrm flipV="1">
            <a:off x="5861051" y="4115167"/>
            <a:ext cx="404495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正方形/長方形 25"/>
          <p:cNvSpPr/>
          <p:nvPr/>
        </p:nvSpPr>
        <p:spPr>
          <a:xfrm flipV="1">
            <a:off x="5861050" y="4164403"/>
            <a:ext cx="212979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正方形/長方形 26"/>
          <p:cNvSpPr/>
          <p:nvPr/>
        </p:nvSpPr>
        <p:spPr>
          <a:xfrm flipV="1">
            <a:off x="5861050" y="4199572"/>
            <a:ext cx="212979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861050" y="3962400"/>
            <a:ext cx="331851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991216" y="4060983"/>
            <a:ext cx="173355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906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1" y="3675528"/>
            <a:ext cx="9906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948555" y="3643090"/>
            <a:ext cx="2957446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906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95300" y="2401888"/>
            <a:ext cx="916305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95300" y="3899938"/>
            <a:ext cx="536575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7264400" y="4206240"/>
            <a:ext cx="1040130" cy="457200"/>
          </a:xfrm>
        </p:spPr>
        <p:txBody>
          <a:bodyPr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5861050" y="4205288"/>
            <a:ext cx="140335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9013429" y="1136"/>
            <a:ext cx="810021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46950" y="1143000"/>
            <a:ext cx="2063750" cy="5486400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143000"/>
            <a:ext cx="67691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1981201"/>
            <a:ext cx="84201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3367088"/>
            <a:ext cx="84201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2249425"/>
            <a:ext cx="437515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2249425"/>
            <a:ext cx="437515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2750" y="1143000"/>
            <a:ext cx="90805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12750" y="2244970"/>
            <a:ext cx="4378452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5114661" y="2244970"/>
            <a:ext cx="4378590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12750" y="2708519"/>
            <a:ext cx="4378452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111496" y="2708519"/>
            <a:ext cx="4378590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6" name="日付プレースホル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1143000"/>
            <a:ext cx="89154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7132320" y="612648"/>
            <a:ext cx="1037036" cy="457200"/>
          </a:xfrm>
        </p:spPr>
        <p:txBody>
          <a:bodyPr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5695950" y="612648"/>
            <a:ext cx="143637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8855964" y="2272"/>
            <a:ext cx="825500" cy="365760"/>
          </a:xfrm>
        </p:spPr>
        <p:txBody>
          <a:bodyPr/>
          <a:lstStyle/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99621" y="1101970"/>
            <a:ext cx="366522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5799621" y="2010727"/>
            <a:ext cx="366522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65100" y="776287"/>
            <a:ext cx="5527548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93804" y="1109161"/>
            <a:ext cx="6357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37310" y="1143000"/>
            <a:ext cx="4953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595813" y="3274309"/>
            <a:ext cx="28067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9"/>
            <a:ext cx="9906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906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正方形/長方形 29"/>
          <p:cNvSpPr/>
          <p:nvPr/>
        </p:nvSpPr>
        <p:spPr>
          <a:xfrm>
            <a:off x="1" y="308277"/>
            <a:ext cx="9906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正方形/長方形 30"/>
          <p:cNvSpPr/>
          <p:nvPr/>
        </p:nvSpPr>
        <p:spPr>
          <a:xfrm flipV="1">
            <a:off x="5861031" y="360247"/>
            <a:ext cx="4044971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5861051" y="440113"/>
            <a:ext cx="404495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857951" y="497504"/>
            <a:ext cx="331851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988117" y="588943"/>
            <a:ext cx="173355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842047" y="-2001"/>
            <a:ext cx="62428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798188" y="-2001"/>
            <a:ext cx="29718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777547" y="-2001"/>
            <a:ext cx="9906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9723375" y="-2001"/>
            <a:ext cx="29718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9658650" y="380"/>
            <a:ext cx="59436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9612931" y="380"/>
            <a:ext cx="9906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95300" y="1143000"/>
            <a:ext cx="89154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95300" y="2249424"/>
            <a:ext cx="89154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7135414" y="612648"/>
            <a:ext cx="1037036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4FE6F64-B318-40AD-B9F9-BAD19898D5B0}" type="datetimeFigureOut">
              <a:rPr kumimoji="1" lang="ja-JP" altLang="en-US" smtClean="0"/>
              <a:pPr/>
              <a:t>2012/2/22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5695950" y="612648"/>
            <a:ext cx="143637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855964" y="2272"/>
            <a:ext cx="8255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9813547-9B35-4416-B63F-6B23610AB0F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0512" y="1628800"/>
            <a:ext cx="8899653" cy="18288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>
              <a:bevelT w="0" h="0"/>
            </a:sp3d>
          </a:bodyPr>
          <a:lstStyle/>
          <a:p>
            <a:pPr algn="ctr"/>
            <a:r>
              <a:rPr kumimoji="1" lang="ja-JP" altLang="en-US" sz="3200" b="1" dirty="0" smtClean="0">
                <a:ln w="3175" cmpd="sng">
                  <a:noFill/>
                </a:ln>
                <a:effectLst>
                  <a:outerShdw blurRad="50800" dist="38100" dir="2700000" algn="tl" rotWithShape="0">
                    <a:srgbClr val="FFFF99">
                      <a:alpha val="40000"/>
                    </a:srgbClr>
                  </a:outerShdw>
                </a:effectLst>
              </a:rPr>
              <a:t>中間赤外観測装置用</a:t>
            </a:r>
            <a:r>
              <a:rPr kumimoji="1" lang="en-US" altLang="ja-JP" sz="3200" b="1" dirty="0" smtClean="0">
                <a:ln w="3175" cmpd="sng">
                  <a:noFill/>
                </a:ln>
                <a:effectLst>
                  <a:outerShdw blurRad="50800" dist="38100" dir="2700000" algn="tl" rotWithShape="0">
                    <a:srgbClr val="FFFF99">
                      <a:alpha val="40000"/>
                    </a:srgbClr>
                  </a:outerShdw>
                </a:effectLst>
              </a:rPr>
              <a:t/>
            </a:r>
            <a:br>
              <a:rPr kumimoji="1" lang="en-US" altLang="ja-JP" sz="3200" b="1" dirty="0" smtClean="0">
                <a:ln w="3175" cmpd="sng">
                  <a:noFill/>
                </a:ln>
                <a:effectLst>
                  <a:outerShdw blurRad="50800" dist="38100" dir="2700000" algn="tl" rotWithShape="0">
                    <a:srgbClr val="FFFF99">
                      <a:alpha val="40000"/>
                    </a:srgbClr>
                  </a:outerShdw>
                </a:effectLst>
              </a:rPr>
            </a:br>
            <a:r>
              <a:rPr lang="ja-JP" altLang="en-US" sz="3200" b="1" dirty="0" smtClean="0">
                <a:ln w="3175" cmpd="sng">
                  <a:noFill/>
                </a:ln>
                <a:effectLst>
                  <a:outerShdw blurRad="50800" dist="38100" dir="2700000" algn="tl" rotWithShape="0">
                    <a:srgbClr val="FFFF99">
                      <a:alpha val="40000"/>
                    </a:srgbClr>
                  </a:outerShdw>
                </a:effectLst>
              </a:rPr>
              <a:t>極低温バッファ回路のための</a:t>
            </a:r>
            <a:r>
              <a:rPr lang="en-US" altLang="ja-JP" sz="3200" b="1" dirty="0" smtClean="0">
                <a:ln w="3175" cmpd="sng">
                  <a:noFill/>
                </a:ln>
                <a:effectLst>
                  <a:outerShdw blurRad="50800" dist="38100" dir="2700000" algn="tl" rotWithShape="0">
                    <a:srgbClr val="FFFF99">
                      <a:alpha val="40000"/>
                    </a:srgbClr>
                  </a:outerShdw>
                </a:effectLst>
              </a:rPr>
              <a:t/>
            </a:r>
            <a:br>
              <a:rPr lang="en-US" altLang="ja-JP" sz="3200" b="1" dirty="0" smtClean="0">
                <a:ln w="3175" cmpd="sng">
                  <a:noFill/>
                </a:ln>
                <a:effectLst>
                  <a:outerShdw blurRad="50800" dist="38100" dir="2700000" algn="tl" rotWithShape="0">
                    <a:srgbClr val="FFFF99">
                      <a:alpha val="40000"/>
                    </a:srgbClr>
                  </a:outerShdw>
                </a:effectLst>
              </a:rPr>
            </a:br>
            <a:r>
              <a:rPr lang="ja-JP" altLang="en-US" sz="3200" b="1" dirty="0" smtClean="0">
                <a:ln w="3175" cmpd="sng">
                  <a:noFill/>
                </a:ln>
                <a:effectLst>
                  <a:outerShdw blurRad="50800" dist="38100" dir="2700000" algn="tl" rotWithShape="0">
                    <a:srgbClr val="FFFF99">
                      <a:alpha val="40000"/>
                    </a:srgbClr>
                  </a:outerShdw>
                </a:effectLst>
              </a:rPr>
              <a:t>汎用</a:t>
            </a:r>
            <a:r>
              <a:rPr lang="en-US" altLang="ja-JP" sz="3200" b="1" dirty="0" smtClean="0">
                <a:ln w="3175" cmpd="sng">
                  <a:noFill/>
                </a:ln>
                <a:effectLst>
                  <a:outerShdw blurRad="50800" dist="38100" dir="2700000" algn="tl" rotWithShape="0">
                    <a:srgbClr val="FFFF99">
                      <a:alpha val="40000"/>
                    </a:srgbClr>
                  </a:outerShdw>
                </a:effectLst>
              </a:rPr>
              <a:t>FET</a:t>
            </a:r>
            <a:r>
              <a:rPr lang="ja-JP" altLang="en-US" sz="3200" b="1" dirty="0" smtClean="0">
                <a:ln w="3175" cmpd="sng">
                  <a:noFill/>
                </a:ln>
                <a:effectLst>
                  <a:outerShdw blurRad="50800" dist="38100" dir="2700000" algn="tl" rotWithShape="0">
                    <a:srgbClr val="FFFF99">
                      <a:alpha val="40000"/>
                    </a:srgbClr>
                  </a:outerShdw>
                </a:effectLst>
              </a:rPr>
              <a:t>の特性検査</a:t>
            </a:r>
            <a:endParaRPr kumimoji="1" lang="ja-JP" altLang="en-US" sz="3200" b="1" dirty="0">
              <a:ln w="3175" cmpd="sng">
                <a:noFill/>
              </a:ln>
              <a:effectLst>
                <a:outerShdw blurRad="50800" dist="38100" dir="2700000" algn="tl" rotWithShape="0">
                  <a:srgbClr val="FFFF99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70324" y="4541160"/>
            <a:ext cx="6165353" cy="1048080"/>
          </a:xfrm>
        </p:spPr>
        <p:txBody>
          <a:bodyPr>
            <a:normAutofit/>
          </a:bodyPr>
          <a:lstStyle/>
          <a:p>
            <a:r>
              <a:rPr lang="ja-JP" altLang="en-US" sz="2400" b="1" dirty="0" smtClean="0">
                <a:ln>
                  <a:noFill/>
                </a:ln>
                <a:solidFill>
                  <a:schemeClr val="tx1"/>
                </a:solidFill>
              </a:rPr>
              <a:t>岡田一志</a:t>
            </a:r>
            <a:r>
              <a:rPr lang="ja-JP" altLang="en-US" sz="2400" dirty="0" smtClean="0">
                <a:ln>
                  <a:noFill/>
                </a:ln>
                <a:solidFill>
                  <a:schemeClr val="tx1"/>
                </a:solidFill>
              </a:rPr>
              <a:t>、宮田隆志、酒向重行、上塚貴史、中村友彦、浅野健太朗、内山瑞穂</a:t>
            </a:r>
            <a:r>
              <a:rPr lang="en-US" altLang="ja-JP" sz="2400" dirty="0" smtClean="0">
                <a:ln>
                  <a:noFill/>
                </a:ln>
                <a:solidFill>
                  <a:schemeClr val="tx1"/>
                </a:solidFill>
              </a:rPr>
              <a:t>(</a:t>
            </a:r>
            <a:r>
              <a:rPr lang="ja-JP" altLang="en-US" sz="2400" dirty="0" smtClean="0">
                <a:ln>
                  <a:noFill/>
                </a:ln>
                <a:solidFill>
                  <a:schemeClr val="tx1"/>
                </a:solidFill>
              </a:rPr>
              <a:t>東京大学</a:t>
            </a:r>
            <a:r>
              <a:rPr lang="en-US" altLang="ja-JP" sz="2400" dirty="0" smtClean="0">
                <a:ln>
                  <a:noFill/>
                </a:ln>
                <a:solidFill>
                  <a:schemeClr val="tx1"/>
                </a:solidFill>
              </a:rPr>
              <a:t>)</a:t>
            </a:r>
            <a:r>
              <a:rPr lang="ja-JP" altLang="en-US" sz="2400" dirty="0" smtClean="0">
                <a:ln>
                  <a:noFill/>
                </a:ln>
                <a:solidFill>
                  <a:schemeClr val="tx1"/>
                </a:solidFill>
              </a:rPr>
              <a:t> </a:t>
            </a:r>
          </a:p>
          <a:p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03817" y="931367"/>
            <a:ext cx="76976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4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P7</a:t>
            </a:r>
            <a:endParaRPr kumimoji="1" lang="ja-JP" altLang="en-US" sz="44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0512" y="640904"/>
            <a:ext cx="8640960" cy="1131912"/>
          </a:xfrm>
        </p:spPr>
        <p:txBody>
          <a:bodyPr>
            <a:noAutofit/>
          </a:bodyPr>
          <a:lstStyle/>
          <a:p>
            <a:r>
              <a:rPr lang="ja-JP" altLang="en-US" sz="4000" b="1" dirty="0" smtClean="0"/>
              <a:t>低温プリアンプのための</a:t>
            </a:r>
            <a:r>
              <a:rPr lang="en-US" altLang="ja-JP" sz="4000" b="1" dirty="0" err="1" smtClean="0"/>
              <a:t>GaAs</a:t>
            </a:r>
            <a:r>
              <a:rPr lang="en-US" altLang="ja-JP" sz="4000" b="1" dirty="0" smtClean="0"/>
              <a:t> FET</a:t>
            </a:r>
            <a:endParaRPr kumimoji="1" lang="ja-JP" altLang="en-US" sz="4000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848544" y="1844824"/>
            <a:ext cx="7917329" cy="4464496"/>
          </a:xfrm>
        </p:spPr>
        <p:txBody>
          <a:bodyPr>
            <a:normAutofit/>
          </a:bodyPr>
          <a:lstStyle/>
          <a:p>
            <a:r>
              <a:rPr lang="ja-JP" altLang="en-US" sz="2800" dirty="0" smtClean="0"/>
              <a:t>大規模化が進む中間赤外線観測</a:t>
            </a:r>
            <a:r>
              <a:rPr lang="ja-JP" altLang="en-US" sz="2800" dirty="0" smtClean="0"/>
              <a:t>装置</a:t>
            </a:r>
            <a:endParaRPr lang="en-US" altLang="ja-JP" dirty="0" smtClean="0"/>
          </a:p>
          <a:p>
            <a:endParaRPr kumimoji="1" lang="en-US" altLang="ja-JP" sz="800" dirty="0" smtClean="0"/>
          </a:p>
          <a:p>
            <a:r>
              <a:rPr lang="en-US" altLang="ja-JP" sz="2800" dirty="0" smtClean="0"/>
              <a:t>4</a:t>
            </a:r>
            <a:r>
              <a:rPr lang="ja-JP" altLang="en-US" sz="2800" dirty="0" smtClean="0"/>
              <a:t>～</a:t>
            </a:r>
            <a:r>
              <a:rPr lang="en-US" altLang="ja-JP" sz="2800" dirty="0" smtClean="0"/>
              <a:t>20K</a:t>
            </a:r>
            <a:r>
              <a:rPr lang="ja-JP" altLang="en-US" sz="2800" dirty="0" smtClean="0"/>
              <a:t>程度の極低温で動作する低温プリアンプの必要性に</a:t>
            </a:r>
            <a:r>
              <a:rPr lang="ja-JP" altLang="en-US" sz="2800" dirty="0" smtClean="0"/>
              <a:t>せまられる</a:t>
            </a:r>
            <a:endParaRPr lang="en-US" altLang="ja-JP" sz="2800" dirty="0" smtClean="0"/>
          </a:p>
          <a:p>
            <a:endParaRPr lang="en-US" altLang="ja-JP" sz="800" dirty="0" smtClean="0"/>
          </a:p>
          <a:p>
            <a:r>
              <a:rPr lang="ja-JP" altLang="en-US" sz="2800" dirty="0" smtClean="0"/>
              <a:t>極低温</a:t>
            </a:r>
            <a:r>
              <a:rPr lang="ja-JP" altLang="en-US" sz="2800" dirty="0" smtClean="0"/>
              <a:t>で</a:t>
            </a:r>
            <a:r>
              <a:rPr lang="ja-JP" altLang="en-US" dirty="0" smtClean="0"/>
              <a:t>（安定）</a:t>
            </a:r>
            <a:r>
              <a:rPr lang="ja-JP" altLang="en-US" sz="2800" dirty="0" smtClean="0"/>
              <a:t>動作</a:t>
            </a:r>
            <a:r>
              <a:rPr lang="ja-JP" altLang="en-US" sz="2800" dirty="0" smtClean="0"/>
              <a:t>されるとされている</a:t>
            </a:r>
            <a:r>
              <a:rPr lang="en-US" altLang="ja-JP" sz="2800" dirty="0" err="1" smtClean="0"/>
              <a:t>GaAs</a:t>
            </a:r>
            <a:r>
              <a:rPr lang="en-US" altLang="ja-JP" sz="2800" dirty="0" smtClean="0"/>
              <a:t> FET</a:t>
            </a:r>
            <a:r>
              <a:rPr lang="ja-JP" altLang="en-US" sz="2800" dirty="0" smtClean="0"/>
              <a:t>を</a:t>
            </a:r>
            <a:r>
              <a:rPr lang="ja-JP" altLang="en-US" sz="2800" dirty="0" smtClean="0"/>
              <a:t>使い、シンプルなプリアンプを構成したい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b="1" dirty="0" smtClean="0"/>
              <a:t>現在市販されて</a:t>
            </a:r>
            <a:r>
              <a:rPr lang="ja-JP" altLang="en-US" sz="2800" b="1" dirty="0" smtClean="0"/>
              <a:t>いる</a:t>
            </a:r>
            <a:r>
              <a:rPr lang="en-US" altLang="ja-JP" b="1" dirty="0" err="1" smtClean="0"/>
              <a:t>GaAs</a:t>
            </a:r>
            <a:r>
              <a:rPr lang="ja-JP" altLang="en-US" b="1" dirty="0" smtClean="0"/>
              <a:t> </a:t>
            </a:r>
            <a:r>
              <a:rPr lang="en-US" altLang="ja-JP" b="1" dirty="0" smtClean="0"/>
              <a:t>FET</a:t>
            </a:r>
            <a:r>
              <a:rPr lang="ja-JP" altLang="en-US" sz="2800" b="1" dirty="0" smtClean="0"/>
              <a:t>から</a:t>
            </a:r>
            <a:r>
              <a:rPr lang="ja-JP" altLang="en-US" sz="2800" b="1" dirty="0" smtClean="0"/>
              <a:t>、良好な低温特性を</a:t>
            </a:r>
            <a:r>
              <a:rPr lang="ja-JP" altLang="en-US" sz="2800" b="1" dirty="0" smtClean="0"/>
              <a:t>もつ</a:t>
            </a:r>
            <a:r>
              <a:rPr lang="ja-JP" altLang="en-US" b="1" dirty="0" smtClean="0"/>
              <a:t>もの</a:t>
            </a:r>
            <a:r>
              <a:rPr lang="ja-JP" altLang="en-US" sz="2800" b="1" dirty="0" smtClean="0"/>
              <a:t>を</a:t>
            </a:r>
            <a:r>
              <a:rPr lang="ja-JP" altLang="en-US" sz="2800" b="1" dirty="0" smtClean="0"/>
              <a:t>探す</a:t>
            </a:r>
            <a:endParaRPr lang="en-US" altLang="ja-JP" sz="28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784648" y="2708920"/>
            <a:ext cx="6756751" cy="1224136"/>
          </a:xfrm>
          <a:solidFill>
            <a:schemeClr val="bg1"/>
          </a:solidFill>
          <a:ln w="762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kumimoji="1" lang="ja-JP" altLang="en-US" sz="4000" dirty="0" smtClean="0"/>
              <a:t>詳細に関してはポスター</a:t>
            </a:r>
            <a:r>
              <a:rPr kumimoji="1" lang="en-US" altLang="ja-JP" sz="6000" b="1" dirty="0" smtClean="0"/>
              <a:t>P7</a:t>
            </a:r>
            <a:endParaRPr kumimoji="1" lang="ja-JP" altLang="en-US" sz="6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ユーザー定義 1">
      <a:dk1>
        <a:sysClr val="windowText" lastClr="000000"/>
      </a:dk1>
      <a:lt1>
        <a:sysClr val="window" lastClr="FFFFFF"/>
      </a:lt1>
      <a:dk2>
        <a:srgbClr val="5C2516"/>
      </a:dk2>
      <a:lt2>
        <a:srgbClr val="7DAA50"/>
      </a:lt2>
      <a:accent1>
        <a:srgbClr val="B94B2D"/>
      </a:accent1>
      <a:accent2>
        <a:srgbClr val="B95F91"/>
      </a:accent2>
      <a:accent3>
        <a:srgbClr val="C8AF3C"/>
      </a:accent3>
      <a:accent4>
        <a:srgbClr val="3C643C"/>
      </a:accent4>
      <a:accent5>
        <a:srgbClr val="8264AA"/>
      </a:accent5>
      <a:accent6>
        <a:srgbClr val="D29B46"/>
      </a:accent6>
      <a:hlink>
        <a:srgbClr val="0000F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124</TotalTime>
  <Words>104</Words>
  <Application>Microsoft Office PowerPoint</Application>
  <PresentationFormat>A4 210 x 297 mm</PresentationFormat>
  <Paragraphs>12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アーバン</vt:lpstr>
      <vt:lpstr>中間赤外観測装置用 極低温バッファ回路のための 汎用FETの特性検査</vt:lpstr>
      <vt:lpstr>低温プリアンプのためのGaAs FET</vt:lpstr>
      <vt:lpstr>スライド 3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中間赤外観測装置用 極低温バッファ回路のための 汎用FETの特性検査</dc:title>
  <dc:creator> </dc:creator>
  <cp:lastModifiedBy> </cp:lastModifiedBy>
  <cp:revision>23</cp:revision>
  <dcterms:created xsi:type="dcterms:W3CDTF">2012-02-22T02:20:52Z</dcterms:created>
  <dcterms:modified xsi:type="dcterms:W3CDTF">2012-02-22T05:39:57Z</dcterms:modified>
</cp:coreProperties>
</file>