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73" r:id="rId3"/>
    <p:sldId id="275" r:id="rId4"/>
    <p:sldId id="276" r:id="rId5"/>
    <p:sldId id="277" r:id="rId6"/>
    <p:sldId id="285" r:id="rId7"/>
    <p:sldId id="278" r:id="rId8"/>
    <p:sldId id="279" r:id="rId9"/>
    <p:sldId id="280" r:id="rId10"/>
    <p:sldId id="281" r:id="rId11"/>
    <p:sldId id="269" r:id="rId12"/>
    <p:sldId id="266" r:id="rId13"/>
    <p:sldId id="264" r:id="rId14"/>
    <p:sldId id="274" r:id="rId15"/>
    <p:sldId id="282" r:id="rId16"/>
    <p:sldId id="258" r:id="rId17"/>
    <p:sldId id="268" r:id="rId18"/>
    <p:sldId id="286" r:id="rId19"/>
    <p:sldId id="261" r:id="rId20"/>
    <p:sldId id="259" r:id="rId21"/>
    <p:sldId id="284" r:id="rId2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 snapToGrid="0">
      <p:cViewPr>
        <p:scale>
          <a:sx n="75" d="100"/>
          <a:sy n="75" d="100"/>
        </p:scale>
        <p:origin x="-122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C4925E-E464-45E5-A273-EC5E454CB6EF}" type="datetimeFigureOut">
              <a:rPr kumimoji="1" lang="en-US" smtClean="0"/>
              <a:pPr/>
              <a:t>2/23/2012</a:t>
            </a:fld>
            <a:endParaRPr kumimoji="1" 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2DACE9-A99D-4174-A1A4-A77D8ECF2A67}" type="slidenum">
              <a:rPr kumimoji="1" lang="en-US" smtClean="0"/>
              <a:pPr/>
              <a:t>&lt;#&gt;</a:t>
            </a:fld>
            <a:endParaRPr kumimoji="1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2DACE9-A99D-4174-A1A4-A77D8ECF2A67}" type="slidenum">
              <a:rPr kumimoji="1" lang="en-US" smtClean="0"/>
              <a:pPr/>
              <a:t>2</a:t>
            </a:fld>
            <a:endParaRPr kumimoji="1"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2D3298C-05B3-4018-A3B0-BAD2491042CB}" type="slidenum">
              <a:rPr lang="en-US"/>
              <a:pPr/>
              <a:t>5</a:t>
            </a:fld>
            <a:endParaRPr lang="en-US"/>
          </a:p>
        </p:txBody>
      </p:sp>
      <p:sp>
        <p:nvSpPr>
          <p:cNvPr id="31745" name="Text Box 1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0" y="0"/>
            <a:ext cx="1534" cy="142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83133" tIns="41567" rIns="83133" bIns="41567">
            <a:normAutofit fontScale="25000" lnSpcReduction="20000"/>
          </a:bodyPr>
          <a:lstStyle/>
          <a:p>
            <a:pPr eaLnBrk="1">
              <a:spcBef>
                <a:spcPct val="0"/>
              </a:spcBef>
            </a:pPr>
            <a:r>
              <a:rPr lang="en-US" sz="1800" dirty="0">
                <a:latin typeface="+mn-lt" charset="0"/>
                <a:ea typeface="+mn-ea" charset="0"/>
                <a:cs typeface="+mn-ea" charset="0"/>
              </a:rPr>
              <a:t>Thus, SEIT is composed of a novel shearing nulling interferometer and pupil </a:t>
            </a:r>
            <a:r>
              <a:rPr lang="en-US" sz="1800" dirty="0" err="1">
                <a:latin typeface="+mn-lt" charset="0"/>
                <a:ea typeface="+mn-ea" charset="0"/>
                <a:cs typeface="+mn-ea" charset="0"/>
              </a:rPr>
              <a:t>rempping</a:t>
            </a:r>
            <a:r>
              <a:rPr lang="en-US" sz="1800" dirty="0">
                <a:latin typeface="+mn-lt" charset="0"/>
                <a:ea typeface="+mn-ea" charset="0"/>
                <a:cs typeface="+mn-ea" charset="0"/>
              </a:rPr>
              <a:t> imager. </a:t>
            </a:r>
          </a:p>
          <a:p>
            <a:pPr eaLnBrk="1">
              <a:spcBef>
                <a:spcPct val="0"/>
              </a:spcBef>
            </a:pPr>
            <a:r>
              <a:rPr lang="en-US" sz="1800" dirty="0">
                <a:latin typeface="+mn-lt" charset="0"/>
                <a:ea typeface="+mn-ea" charset="0"/>
                <a:cs typeface="+mn-ea" charset="0"/>
              </a:rPr>
              <a:t>Here, this concept can be combined with the PFI adaptive optical system because the observing wavelength range of SEIT is not overlapped with the sensing wavelength range of the PFI AO</a:t>
            </a:r>
          </a:p>
          <a:p>
            <a:pPr eaLnBrk="1">
              <a:spcBef>
                <a:spcPct val="0"/>
              </a:spcBef>
            </a:pPr>
            <a:r>
              <a:rPr lang="en-US" sz="1800" dirty="0">
                <a:latin typeface="+mn-lt" charset="0"/>
                <a:ea typeface="+mn-ea" charset="0"/>
                <a:cs typeface="+mn-ea" charset="0"/>
              </a:rPr>
              <a:t>In addition, as discussed later, SEIT is complementary with PFI.</a:t>
            </a:r>
          </a:p>
          <a:p>
            <a:pPr eaLnBrk="1">
              <a:spcBef>
                <a:spcPct val="0"/>
              </a:spcBef>
            </a:pPr>
            <a:r>
              <a:rPr lang="en-US" sz="1800" dirty="0">
                <a:latin typeface="+mn-lt" charset="0"/>
                <a:ea typeface="+mn-ea" charset="0"/>
                <a:cs typeface="+mn-ea" charset="0"/>
              </a:rPr>
              <a:t>So, our strategy is to share the PFI AO with PFI and to develop SEIT and PFI as one instrument.</a:t>
            </a:r>
          </a:p>
          <a:p>
            <a:pPr eaLnBrk="1">
              <a:spcBef>
                <a:spcPct val="0"/>
              </a:spcBef>
            </a:pPr>
            <a:r>
              <a:rPr lang="en-US" sz="1800" dirty="0">
                <a:latin typeface="+mn-lt" charset="0"/>
                <a:ea typeface="+mn-ea" charset="0"/>
                <a:cs typeface="+mn-ea" charset="0"/>
              </a:rPr>
              <a:t>We performed a numerical simulation for the combination system of SEIT and the PFI AO.</a:t>
            </a:r>
          </a:p>
          <a:p>
            <a:pPr eaLnBrk="1">
              <a:spcBef>
                <a:spcPct val="0"/>
              </a:spcBef>
            </a:pPr>
            <a:r>
              <a:rPr lang="en-US" sz="1800" dirty="0">
                <a:latin typeface="+mn-lt" charset="0"/>
                <a:ea typeface="+mn-ea" charset="0"/>
                <a:cs typeface="+mn-ea" charset="0"/>
              </a:rPr>
              <a:t>to validate this concept and to check the detection limit. </a:t>
            </a:r>
          </a:p>
          <a:p>
            <a:pPr eaLnBrk="1">
              <a:spcBef>
                <a:spcPct val="0"/>
              </a:spcBef>
            </a:pPr>
            <a:endParaRPr lang="en-US" sz="1800" dirty="0">
              <a:latin typeface="+mn-lt" charset="0"/>
              <a:ea typeface="+mn-ea" charset="0"/>
              <a:cs typeface="+mn-ea" charset="0"/>
            </a:endParaRPr>
          </a:p>
          <a:p>
            <a:pPr eaLnBrk="1">
              <a:spcBef>
                <a:spcPct val="0"/>
              </a:spcBef>
            </a:pPr>
            <a:r>
              <a:rPr lang="en-US" sz="1800" dirty="0">
                <a:latin typeface="+mn-lt" charset="0"/>
                <a:ea typeface="+mn-ea" charset="0"/>
                <a:cs typeface="+mn-ea" charset="0"/>
              </a:rPr>
              <a:t>This is SEIT concept. </a:t>
            </a:r>
          </a:p>
          <a:p>
            <a:pPr eaLnBrk="1">
              <a:spcBef>
                <a:spcPct val="0"/>
              </a:spcBef>
            </a:pPr>
            <a:r>
              <a:rPr lang="en-US" sz="1800" dirty="0">
                <a:latin typeface="+mn-lt" charset="0"/>
                <a:ea typeface="+mn-ea" charset="0"/>
                <a:cs typeface="+mn-ea" charset="0"/>
              </a:rPr>
              <a:t>E1+E2</a:t>
            </a:r>
          </a:p>
          <a:p>
            <a:pPr eaLnBrk="1">
              <a:spcBef>
                <a:spcPct val="0"/>
              </a:spcBef>
            </a:pPr>
            <a:r>
              <a:rPr lang="en-US" sz="1800" dirty="0">
                <a:latin typeface="+mn-lt" charset="0"/>
                <a:ea typeface="+mn-ea" charset="0"/>
                <a:cs typeface="+mn-ea" charset="0"/>
              </a:rPr>
              <a:t>E1-E2</a:t>
            </a:r>
            <a:r>
              <a:rPr lang="ja-JP" altLang="en-US" sz="1800" dirty="0">
                <a:latin typeface="+mn-lt" charset="0"/>
              </a:rPr>
              <a:t>の像</a:t>
            </a:r>
          </a:p>
          <a:p>
            <a:pPr eaLnBrk="1">
              <a:spcBef>
                <a:spcPct val="0"/>
              </a:spcBef>
            </a:pPr>
            <a:endParaRPr lang="en-US" sz="1800" dirty="0">
              <a:latin typeface="+mn-lt" charset="0"/>
              <a:ea typeface="+mn-ea" charset="0"/>
              <a:cs typeface="+mn-ea" charset="0"/>
            </a:endParaRPr>
          </a:p>
          <a:p>
            <a:pPr eaLnBrk="1">
              <a:spcBef>
                <a:spcPct val="0"/>
              </a:spcBef>
            </a:pPr>
            <a:r>
              <a:rPr lang="ja-JP" altLang="en-US" sz="1800" dirty="0">
                <a:latin typeface="+mn-lt" charset="0"/>
              </a:rPr>
              <a:t>各ステップの写真を入れておく。</a:t>
            </a:r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1534" cy="142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3133" tIns="41567" rIns="83133" bIns="41567"/>
          <a:lstStyle/>
          <a:p>
            <a:pPr>
              <a:lnSpc>
                <a:spcPct val="100000"/>
              </a:lnSpc>
            </a:pPr>
            <a:fld id="{FD0F609C-D330-4915-923A-6CCF7D58BADF}" type="slidenum">
              <a:rPr lang="en-US">
                <a:solidFill>
                  <a:srgbClr val="000000"/>
                </a:solidFill>
                <a:latin typeface="+mn-lt" charset="0"/>
                <a:ea typeface="+mn-ea" charset="0"/>
                <a:cs typeface="+mn-ea" charset="0"/>
              </a:rPr>
              <a:pPr>
                <a:lnSpc>
                  <a:spcPct val="100000"/>
                </a:lnSpc>
              </a:pPr>
              <a:t>5</a:t>
            </a:fld>
            <a:endParaRPr lang="en-US">
              <a:solidFill>
                <a:srgbClr val="000000"/>
              </a:solidFill>
              <a:latin typeface="+mn-lt" charset="0"/>
              <a:ea typeface="+mn-ea" charset="0"/>
              <a:cs typeface="+mn-ea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ノート プレースホルダ 2"/>
          <p:cNvSpPr txBox="1">
            <a:spLocks noGrp="1"/>
          </p:cNvSpPr>
          <p:nvPr>
            <p:ph type="body" sz="quarter" idx="1"/>
          </p:nvPr>
        </p:nvSpPr>
        <p:spPr>
          <a:xfrm>
            <a:off x="685800" y="4343400"/>
            <a:ext cx="5486400" cy="276999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848BF-1058-44F3-A94C-25AA35D7121A}" type="datetimeFigureOut">
              <a:rPr kumimoji="1" lang="en-US" smtClean="0"/>
              <a:pPr/>
              <a:t>2/23/2012</a:t>
            </a:fld>
            <a:endParaRPr kumimoji="1" 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95ABD-ED50-4402-8348-A2719015FF84}" type="slidenum">
              <a:rPr kumimoji="1" lang="en-US" smtClean="0"/>
              <a:pPr/>
              <a:t>&lt;#&gt;</a:t>
            </a:fld>
            <a:endParaRPr kumimoji="1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848BF-1058-44F3-A94C-25AA35D7121A}" type="datetimeFigureOut">
              <a:rPr kumimoji="1" lang="en-US" smtClean="0"/>
              <a:pPr/>
              <a:t>2/23/2012</a:t>
            </a:fld>
            <a:endParaRPr kumimoji="1" 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95ABD-ED50-4402-8348-A2719015FF84}" type="slidenum">
              <a:rPr kumimoji="1" lang="en-US" smtClean="0"/>
              <a:pPr/>
              <a:t>&lt;#&gt;</a:t>
            </a:fld>
            <a:endParaRPr kumimoji="1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848BF-1058-44F3-A94C-25AA35D7121A}" type="datetimeFigureOut">
              <a:rPr kumimoji="1" lang="en-US" smtClean="0"/>
              <a:pPr/>
              <a:t>2/23/2012</a:t>
            </a:fld>
            <a:endParaRPr kumimoji="1" 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95ABD-ED50-4402-8348-A2719015FF84}" type="slidenum">
              <a:rPr kumimoji="1" lang="en-US" smtClean="0"/>
              <a:pPr/>
              <a:t>&lt;#&gt;</a:t>
            </a:fld>
            <a:endParaRPr kumimoji="1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8013" cy="1143000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848BF-1058-44F3-A94C-25AA35D7121A}" type="datetimeFigureOut">
              <a:rPr kumimoji="1" lang="en-US" smtClean="0"/>
              <a:pPr/>
              <a:t>2/23/2012</a:t>
            </a:fld>
            <a:endParaRPr kumimoji="1" 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95ABD-ED50-4402-8348-A2719015FF84}" type="slidenum">
              <a:rPr kumimoji="1" lang="en-US" smtClean="0"/>
              <a:pPr/>
              <a:t>&lt;#&gt;</a:t>
            </a:fld>
            <a:endParaRPr kumimoji="1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848BF-1058-44F3-A94C-25AA35D7121A}" type="datetimeFigureOut">
              <a:rPr kumimoji="1" lang="en-US" smtClean="0"/>
              <a:pPr/>
              <a:t>2/23/2012</a:t>
            </a:fld>
            <a:endParaRPr kumimoji="1" 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95ABD-ED50-4402-8348-A2719015FF84}" type="slidenum">
              <a:rPr kumimoji="1" lang="en-US" smtClean="0"/>
              <a:pPr/>
              <a:t>&lt;#&gt;</a:t>
            </a:fld>
            <a:endParaRPr kumimoji="1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848BF-1058-44F3-A94C-25AA35D7121A}" type="datetimeFigureOut">
              <a:rPr kumimoji="1" lang="en-US" smtClean="0"/>
              <a:pPr/>
              <a:t>2/23/2012</a:t>
            </a:fld>
            <a:endParaRPr kumimoji="1" 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95ABD-ED50-4402-8348-A2719015FF84}" type="slidenum">
              <a:rPr kumimoji="1" lang="en-US" smtClean="0"/>
              <a:pPr/>
              <a:t>&lt;#&gt;</a:t>
            </a:fld>
            <a:endParaRPr kumimoji="1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848BF-1058-44F3-A94C-25AA35D7121A}" type="datetimeFigureOut">
              <a:rPr kumimoji="1" lang="en-US" smtClean="0"/>
              <a:pPr/>
              <a:t>2/23/2012</a:t>
            </a:fld>
            <a:endParaRPr kumimoji="1" 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95ABD-ED50-4402-8348-A2719015FF84}" type="slidenum">
              <a:rPr kumimoji="1" lang="en-US" smtClean="0"/>
              <a:pPr/>
              <a:t>&lt;#&gt;</a:t>
            </a:fld>
            <a:endParaRPr kumimoji="1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848BF-1058-44F3-A94C-25AA35D7121A}" type="datetimeFigureOut">
              <a:rPr kumimoji="1" lang="en-US" smtClean="0"/>
              <a:pPr/>
              <a:t>2/23/2012</a:t>
            </a:fld>
            <a:endParaRPr kumimoji="1" 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95ABD-ED50-4402-8348-A2719015FF84}" type="slidenum">
              <a:rPr kumimoji="1" lang="en-US" smtClean="0"/>
              <a:pPr/>
              <a:t>&lt;#&gt;</a:t>
            </a:fld>
            <a:endParaRPr kumimoji="1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848BF-1058-44F3-A94C-25AA35D7121A}" type="datetimeFigureOut">
              <a:rPr kumimoji="1" lang="en-US" smtClean="0"/>
              <a:pPr/>
              <a:t>2/23/2012</a:t>
            </a:fld>
            <a:endParaRPr kumimoji="1" 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95ABD-ED50-4402-8348-A2719015FF84}" type="slidenum">
              <a:rPr kumimoji="1" lang="en-US" smtClean="0"/>
              <a:pPr/>
              <a:t>&lt;#&gt;</a:t>
            </a:fld>
            <a:endParaRPr kumimoji="1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848BF-1058-44F3-A94C-25AA35D7121A}" type="datetimeFigureOut">
              <a:rPr kumimoji="1" lang="en-US" smtClean="0"/>
              <a:pPr/>
              <a:t>2/23/2012</a:t>
            </a:fld>
            <a:endParaRPr kumimoji="1" 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95ABD-ED50-4402-8348-A2719015FF84}" type="slidenum">
              <a:rPr kumimoji="1" lang="en-US" smtClean="0"/>
              <a:pPr/>
              <a:t>&lt;#&gt;</a:t>
            </a:fld>
            <a:endParaRPr kumimoji="1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848BF-1058-44F3-A94C-25AA35D7121A}" type="datetimeFigureOut">
              <a:rPr kumimoji="1" lang="en-US" smtClean="0"/>
              <a:pPr/>
              <a:t>2/23/2012</a:t>
            </a:fld>
            <a:endParaRPr kumimoji="1" 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95ABD-ED50-4402-8348-A2719015FF84}" type="slidenum">
              <a:rPr kumimoji="1" lang="en-US" smtClean="0"/>
              <a:pPr/>
              <a:t>&lt;#&gt;</a:t>
            </a:fld>
            <a:endParaRPr kumimoji="1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3848BF-1058-44F3-A94C-25AA35D7121A}" type="datetimeFigureOut">
              <a:rPr kumimoji="1" lang="en-US" smtClean="0"/>
              <a:pPr/>
              <a:t>2/23/2012</a:t>
            </a:fld>
            <a:endParaRPr kumimoji="1" 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95ABD-ED50-4402-8348-A2719015FF84}" type="slidenum">
              <a:rPr kumimoji="1" lang="en-US" smtClean="0"/>
              <a:pPr/>
              <a:t>&lt;#&gt;</a:t>
            </a:fld>
            <a:endParaRPr kumimoji="1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gif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10" Type="http://schemas.openxmlformats.org/officeDocument/2006/relationships/image" Target="../media/image17.png"/><Relationship Id="rId4" Type="http://schemas.openxmlformats.org/officeDocument/2006/relationships/image" Target="../media/image24.png"/><Relationship Id="rId9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947527" y="458602"/>
            <a:ext cx="7556877" cy="15081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3200" dirty="0" smtClean="0"/>
              <a:t>SEIT(Second Earth Imager for TMT)</a:t>
            </a:r>
          </a:p>
          <a:p>
            <a:pPr algn="ctr"/>
            <a:r>
              <a:rPr lang="ja-JP" altLang="en-US" sz="3200" dirty="0" smtClean="0"/>
              <a:t>実現に向けた要素技術の開発</a:t>
            </a:r>
            <a:endParaRPr lang="en-US" altLang="ja-JP" sz="3200" dirty="0" smtClean="0"/>
          </a:p>
          <a:p>
            <a:pPr algn="ctr"/>
            <a:r>
              <a:rPr lang="ja-JP" altLang="en-US" sz="2800" dirty="0" smtClean="0"/>
              <a:t>～</a:t>
            </a:r>
            <a:r>
              <a:rPr lang="en-US" altLang="ja-JP" sz="2800" dirty="0" smtClean="0"/>
              <a:t>Null</a:t>
            </a:r>
            <a:r>
              <a:rPr lang="ja-JP" altLang="en-US" sz="2800" dirty="0" smtClean="0"/>
              <a:t>型コロナグラフ＋干渉計撮像法について～</a:t>
            </a:r>
            <a:endParaRPr lang="en-US" altLang="ja-JP" sz="28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-457200" y="5686046"/>
            <a:ext cx="10655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小谷隆行（</a:t>
            </a:r>
            <a:r>
              <a:rPr kumimoji="1" lang="en-US" altLang="ja-JP" dirty="0" smtClean="0"/>
              <a:t>ISAS/JAXA)</a:t>
            </a:r>
            <a:r>
              <a:rPr kumimoji="1" lang="ja-JP" altLang="en-US" dirty="0" err="1" smtClean="0"/>
              <a:t>、</a:t>
            </a:r>
            <a:r>
              <a:rPr kumimoji="1" lang="ja-JP" altLang="en-US" dirty="0" smtClean="0"/>
              <a:t>松尾太郎</a:t>
            </a: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京大</a:t>
            </a:r>
            <a:r>
              <a:rPr kumimoji="1" lang="en-US" altLang="ja-JP" dirty="0" smtClean="0"/>
              <a:t>)</a:t>
            </a:r>
            <a:r>
              <a:rPr kumimoji="1" lang="ja-JP" altLang="en-US" dirty="0" err="1" smtClean="0"/>
              <a:t>、</a:t>
            </a:r>
            <a:r>
              <a:rPr kumimoji="1" lang="ja-JP" altLang="en-US" dirty="0" smtClean="0"/>
              <a:t>村上</a:t>
            </a:r>
            <a:r>
              <a:rPr lang="ja-JP" altLang="en-US" dirty="0" smtClean="0"/>
              <a:t>尚史</a:t>
            </a:r>
            <a:r>
              <a:rPr lang="en-US" altLang="ja-JP" dirty="0" smtClean="0"/>
              <a:t>(</a:t>
            </a:r>
            <a:r>
              <a:rPr lang="ja-JP" altLang="en-US" dirty="0" smtClean="0"/>
              <a:t>北大</a:t>
            </a:r>
            <a:r>
              <a:rPr lang="en-US" altLang="ja-JP" dirty="0" smtClean="0"/>
              <a:t>)</a:t>
            </a:r>
            <a:r>
              <a:rPr kumimoji="1" lang="ja-JP" altLang="en-US" dirty="0" err="1" smtClean="0"/>
              <a:t>、</a:t>
            </a:r>
            <a:r>
              <a:rPr kumimoji="1" lang="ja-JP" altLang="en-US" dirty="0" smtClean="0"/>
              <a:t>田村元秀</a:t>
            </a:r>
            <a:r>
              <a:rPr kumimoji="1" lang="en-US" altLang="ja-JP" dirty="0" smtClean="0"/>
              <a:t>(NAOJ)</a:t>
            </a:r>
          </a:p>
          <a:p>
            <a:pPr algn="ctr"/>
            <a:endParaRPr kumimoji="1"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8044" y="2180319"/>
            <a:ext cx="4877470" cy="3237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87830" y="2725965"/>
            <a:ext cx="8228013" cy="1143000"/>
          </a:xfrm>
        </p:spPr>
        <p:txBody>
          <a:bodyPr>
            <a:noAutofit/>
          </a:bodyPr>
          <a:lstStyle/>
          <a:p>
            <a:r>
              <a:rPr lang="en-US" altLang="ja-JP" sz="2800" dirty="0" smtClean="0"/>
              <a:t>Pupil Remapping</a:t>
            </a:r>
            <a:br>
              <a:rPr lang="en-US" altLang="ja-JP" sz="2800" dirty="0" smtClean="0"/>
            </a:br>
            <a:r>
              <a:rPr lang="ja-JP" altLang="en-US" sz="2800" dirty="0" smtClean="0"/>
              <a:t>波面センシング＋高コントラスト干渉計イメージング</a:t>
            </a:r>
            <a:endParaRPr kumimoji="1"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82179"/>
            <a:ext cx="2843213" cy="2890837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ffectLst/>
        </p:spPr>
      </p:pic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1694" y="740916"/>
            <a:ext cx="4106863" cy="273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6" name="テキスト ボックス 5"/>
          <p:cNvSpPr txBox="1"/>
          <p:nvPr/>
        </p:nvSpPr>
        <p:spPr>
          <a:xfrm>
            <a:off x="3571100" y="1844824"/>
            <a:ext cx="785818" cy="488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dirty="0" smtClean="0"/>
              <a:t>≒</a:t>
            </a:r>
            <a:endParaRPr kumimoji="1" lang="ja-JP" altLang="en-US" sz="4400" dirty="0"/>
          </a:p>
        </p:txBody>
      </p:sp>
      <p:grpSp>
        <p:nvGrpSpPr>
          <p:cNvPr id="7" name="グループ化 6"/>
          <p:cNvGrpSpPr/>
          <p:nvPr/>
        </p:nvGrpSpPr>
        <p:grpSpPr>
          <a:xfrm>
            <a:off x="755576" y="3633499"/>
            <a:ext cx="3067420" cy="2531805"/>
            <a:chOff x="2349500" y="1254125"/>
            <a:chExt cx="6791325" cy="5605463"/>
          </a:xfrm>
        </p:grpSpPr>
        <p:sp>
          <p:nvSpPr>
            <p:cNvPr id="8" name="Oval 1"/>
            <p:cNvSpPr>
              <a:spLocks noChangeArrowheads="1"/>
            </p:cNvSpPr>
            <p:nvPr/>
          </p:nvSpPr>
          <p:spPr bwMode="auto">
            <a:xfrm>
              <a:off x="2433638" y="2598738"/>
              <a:ext cx="5041900" cy="393700"/>
            </a:xfrm>
            <a:prstGeom prst="ellipse">
              <a:avLst/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ea typeface="ＭＳ Ｐゴシック" charset="-128"/>
              </a:endParaRPr>
            </a:p>
          </p:txBody>
        </p:sp>
        <p:sp>
          <p:nvSpPr>
            <p:cNvPr id="9" name="Rectangle 2"/>
            <p:cNvSpPr>
              <a:spLocks noChangeArrowheads="1"/>
            </p:cNvSpPr>
            <p:nvPr/>
          </p:nvSpPr>
          <p:spPr bwMode="auto">
            <a:xfrm>
              <a:off x="2349500" y="2246313"/>
              <a:ext cx="5238750" cy="165100"/>
            </a:xfrm>
            <a:prstGeom prst="rect">
              <a:avLst/>
            </a:prstGeom>
            <a:solidFill>
              <a:srgbClr val="000000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ea typeface="ＭＳ Ｐゴシック" charset="-128"/>
              </a:endParaRPr>
            </a:p>
          </p:txBody>
        </p:sp>
        <p:sp>
          <p:nvSpPr>
            <p:cNvPr id="10" name="Rectangle 3"/>
            <p:cNvSpPr>
              <a:spLocks noChangeArrowheads="1"/>
            </p:cNvSpPr>
            <p:nvPr/>
          </p:nvSpPr>
          <p:spPr bwMode="auto">
            <a:xfrm>
              <a:off x="6305550" y="2143125"/>
              <a:ext cx="434975" cy="35242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ea typeface="ＭＳ Ｐゴシック" charset="-128"/>
              </a:endParaRPr>
            </a:p>
          </p:txBody>
        </p:sp>
        <p:sp>
          <p:nvSpPr>
            <p:cNvPr id="11" name="Rectangle 4"/>
            <p:cNvSpPr>
              <a:spLocks noChangeArrowheads="1"/>
            </p:cNvSpPr>
            <p:nvPr/>
          </p:nvSpPr>
          <p:spPr bwMode="auto">
            <a:xfrm>
              <a:off x="3189288" y="2143125"/>
              <a:ext cx="434975" cy="352425"/>
            </a:xfrm>
            <a:prstGeom prst="rect">
              <a:avLst/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>
                <a:ea typeface="ＭＳ Ｐゴシック" charset="-128"/>
              </a:endParaRPr>
            </a:p>
          </p:txBody>
        </p:sp>
        <p:sp>
          <p:nvSpPr>
            <p:cNvPr id="12" name="Line 5"/>
            <p:cNvSpPr>
              <a:spLocks noChangeShapeType="1"/>
            </p:cNvSpPr>
            <p:nvPr/>
          </p:nvSpPr>
          <p:spPr bwMode="auto">
            <a:xfrm>
              <a:off x="3189288" y="1293813"/>
              <a:ext cx="1587" cy="151130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ja-JP" altLang="en-US"/>
            </a:p>
          </p:txBody>
        </p:sp>
        <p:sp>
          <p:nvSpPr>
            <p:cNvPr id="13" name="Line 6"/>
            <p:cNvSpPr>
              <a:spLocks noChangeShapeType="1"/>
            </p:cNvSpPr>
            <p:nvPr/>
          </p:nvSpPr>
          <p:spPr bwMode="auto">
            <a:xfrm>
              <a:off x="3622675" y="1293813"/>
              <a:ext cx="1588" cy="151130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ja-JP" altLang="en-US"/>
            </a:p>
          </p:txBody>
        </p:sp>
        <p:sp>
          <p:nvSpPr>
            <p:cNvPr id="14" name="Line 7"/>
            <p:cNvSpPr>
              <a:spLocks noChangeShapeType="1"/>
            </p:cNvSpPr>
            <p:nvPr/>
          </p:nvSpPr>
          <p:spPr bwMode="auto">
            <a:xfrm>
              <a:off x="6294438" y="1254125"/>
              <a:ext cx="1587" cy="1592263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ja-JP" altLang="en-US"/>
            </a:p>
          </p:txBody>
        </p:sp>
        <p:sp>
          <p:nvSpPr>
            <p:cNvPr id="15" name="Line 8"/>
            <p:cNvSpPr>
              <a:spLocks noChangeShapeType="1"/>
            </p:cNvSpPr>
            <p:nvPr/>
          </p:nvSpPr>
          <p:spPr bwMode="auto">
            <a:xfrm>
              <a:off x="6729413" y="1254125"/>
              <a:ext cx="1587" cy="1592263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ja-JP" altLang="en-US"/>
            </a:p>
          </p:txBody>
        </p:sp>
        <p:sp>
          <p:nvSpPr>
            <p:cNvPr id="16" name="Line 9"/>
            <p:cNvSpPr>
              <a:spLocks noChangeShapeType="1"/>
            </p:cNvSpPr>
            <p:nvPr/>
          </p:nvSpPr>
          <p:spPr bwMode="auto">
            <a:xfrm>
              <a:off x="3189288" y="2784475"/>
              <a:ext cx="1708150" cy="249555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ja-JP" altLang="en-US"/>
            </a:p>
          </p:txBody>
        </p:sp>
        <p:sp>
          <p:nvSpPr>
            <p:cNvPr id="18" name="Line 11"/>
            <p:cNvSpPr>
              <a:spLocks noChangeShapeType="1"/>
            </p:cNvSpPr>
            <p:nvPr/>
          </p:nvSpPr>
          <p:spPr bwMode="auto">
            <a:xfrm>
              <a:off x="3603625" y="2786063"/>
              <a:ext cx="1304925" cy="2505075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ja-JP" altLang="en-US"/>
            </a:p>
          </p:txBody>
        </p:sp>
        <p:sp>
          <p:nvSpPr>
            <p:cNvPr id="19" name="Line 12"/>
            <p:cNvSpPr>
              <a:spLocks noChangeShapeType="1"/>
            </p:cNvSpPr>
            <p:nvPr/>
          </p:nvSpPr>
          <p:spPr bwMode="auto">
            <a:xfrm flipH="1">
              <a:off x="4906963" y="2836863"/>
              <a:ext cx="1844675" cy="2443162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ja-JP" altLang="en-US"/>
            </a:p>
          </p:txBody>
        </p:sp>
        <p:sp>
          <p:nvSpPr>
            <p:cNvPr id="20" name="Line 13"/>
            <p:cNvSpPr>
              <a:spLocks noChangeShapeType="1"/>
            </p:cNvSpPr>
            <p:nvPr/>
          </p:nvSpPr>
          <p:spPr bwMode="auto">
            <a:xfrm flipH="1">
              <a:off x="4913313" y="2805113"/>
              <a:ext cx="1392237" cy="2433637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/>
            <a:lstStyle/>
            <a:p>
              <a:endParaRPr lang="ja-JP" altLang="en-US"/>
            </a:p>
          </p:txBody>
        </p:sp>
        <p:sp>
          <p:nvSpPr>
            <p:cNvPr id="21" name="Line 14"/>
            <p:cNvSpPr>
              <a:spLocks noChangeShapeType="1"/>
            </p:cNvSpPr>
            <p:nvPr/>
          </p:nvSpPr>
          <p:spPr bwMode="auto">
            <a:xfrm>
              <a:off x="2532063" y="5284788"/>
              <a:ext cx="5099050" cy="1587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pic>
          <p:nvPicPr>
            <p:cNvPr id="22" name="Picture 1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13225" y="5314950"/>
              <a:ext cx="1436688" cy="15446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23" name="Text Box 16"/>
            <p:cNvSpPr txBox="1">
              <a:spLocks noChangeArrowheads="1"/>
            </p:cNvSpPr>
            <p:nvPr/>
          </p:nvSpPr>
          <p:spPr bwMode="auto">
            <a:xfrm>
              <a:off x="7742238" y="2673350"/>
              <a:ext cx="1398587" cy="3651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5000" rIns="90000" bIns="45000"/>
            <a:lstStyle/>
            <a:p>
              <a:pPr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4" name="Text Box 17"/>
            <p:cNvSpPr txBox="1">
              <a:spLocks noChangeArrowheads="1"/>
            </p:cNvSpPr>
            <p:nvPr/>
          </p:nvSpPr>
          <p:spPr bwMode="auto">
            <a:xfrm>
              <a:off x="7742238" y="2151063"/>
              <a:ext cx="1398587" cy="36512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5000" rIns="90000" bIns="45000"/>
            <a:lstStyle/>
            <a:p>
              <a:pPr>
                <a:lnSpc>
                  <a:spcPct val="100000"/>
                </a:lnSpc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25" name="タイトル 1"/>
          <p:cNvSpPr>
            <a:spLocks noGrp="1"/>
          </p:cNvSpPr>
          <p:nvPr>
            <p:ph type="title"/>
          </p:nvPr>
        </p:nvSpPr>
        <p:spPr>
          <a:xfrm>
            <a:off x="518864" y="-1622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ja-JP" altLang="en-US" dirty="0" smtClean="0"/>
              <a:t>瞳再配置（</a:t>
            </a:r>
            <a:r>
              <a:rPr lang="en-US" altLang="ja-JP" dirty="0" smtClean="0"/>
              <a:t>Pupil Remapping)</a:t>
            </a:r>
            <a:r>
              <a:rPr lang="ja-JP" altLang="en-US" dirty="0" smtClean="0"/>
              <a:t>とは？</a:t>
            </a:r>
            <a:endParaRPr kumimoji="1" lang="en-US" dirty="0"/>
          </a:p>
        </p:txBody>
      </p:sp>
      <p:sp>
        <p:nvSpPr>
          <p:cNvPr id="26" name="コンテンツ プレースホルダ 2"/>
          <p:cNvSpPr>
            <a:spLocks noGrp="1"/>
          </p:cNvSpPr>
          <p:nvPr>
            <p:ph idx="1"/>
          </p:nvPr>
        </p:nvSpPr>
        <p:spPr>
          <a:xfrm>
            <a:off x="3275856" y="3717032"/>
            <a:ext cx="5724128" cy="165618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n"/>
            </a:pPr>
            <a:r>
              <a:rPr kumimoji="1" lang="ja-JP" altLang="en-US" sz="2000" dirty="0" smtClean="0"/>
              <a:t>干渉計撮像技術を用いた高コントラスト撮像方法</a:t>
            </a:r>
            <a:endParaRPr kumimoji="1" lang="en-US" altLang="ja-JP" sz="2000" dirty="0" smtClean="0"/>
          </a:p>
          <a:p>
            <a:pPr>
              <a:buFont typeface="Wingdings" pitchFamily="2" charset="2"/>
              <a:buChar char="n"/>
            </a:pPr>
            <a:r>
              <a:rPr lang="ja-JP" altLang="en-US" sz="2000" dirty="0" smtClean="0"/>
              <a:t>天体の</a:t>
            </a:r>
            <a:r>
              <a:rPr lang="en-US" altLang="ja-JP" sz="2000" dirty="0" smtClean="0"/>
              <a:t>Visibility</a:t>
            </a:r>
            <a:r>
              <a:rPr lang="ja-JP" altLang="en-US" sz="2000" dirty="0" smtClean="0"/>
              <a:t>を測定し、元の像を再生</a:t>
            </a:r>
            <a:endParaRPr kumimoji="1" lang="en-US" altLang="ja-JP" sz="2000" dirty="0" smtClean="0"/>
          </a:p>
          <a:p>
            <a:pPr>
              <a:buFont typeface="Wingdings" pitchFamily="2" charset="2"/>
              <a:buChar char="n"/>
            </a:pPr>
            <a:r>
              <a:rPr lang="ja-JP" altLang="en-US" sz="2000" dirty="0" smtClean="0"/>
              <a:t>高角</a:t>
            </a:r>
            <a:r>
              <a:rPr lang="ja-JP" altLang="en-US" sz="2000" dirty="0"/>
              <a:t>分解</a:t>
            </a:r>
            <a:r>
              <a:rPr lang="ja-JP" altLang="en-US" sz="2000" dirty="0" smtClean="0"/>
              <a:t>能観測に優れる</a:t>
            </a:r>
            <a:endParaRPr lang="en-US" altLang="ja-JP" sz="2000" dirty="0" smtClean="0"/>
          </a:p>
          <a:p>
            <a:pPr>
              <a:buNone/>
            </a:pPr>
            <a:r>
              <a:rPr lang="ja-JP" altLang="en-US" sz="2000" dirty="0" smtClean="0"/>
              <a:t>　　＝小さな</a:t>
            </a:r>
            <a:r>
              <a:rPr lang="en-US" altLang="ja-JP" sz="2000" dirty="0" smtClean="0"/>
              <a:t>Inner Working Angle</a:t>
            </a:r>
            <a:r>
              <a:rPr lang="ja-JP" altLang="en-US" sz="2000" dirty="0" smtClean="0"/>
              <a:t>　</a:t>
            </a:r>
            <a:r>
              <a:rPr lang="en-US" altLang="ja-JP" sz="2000" dirty="0" smtClean="0"/>
              <a:t>(</a:t>
            </a:r>
            <a:r>
              <a:rPr lang="ja-JP" altLang="en-US" sz="2000" dirty="0" smtClean="0"/>
              <a:t>～ </a:t>
            </a:r>
            <a:r>
              <a:rPr lang="en-US" altLang="ja-JP" sz="2000" dirty="0" smtClean="0"/>
              <a:t>λ/D)</a:t>
            </a:r>
          </a:p>
          <a:p>
            <a:endParaRPr kumimoji="1" lang="en-US" sz="2000" dirty="0"/>
          </a:p>
        </p:txBody>
      </p:sp>
      <p:pic>
        <p:nvPicPr>
          <p:cNvPr id="2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5445224"/>
            <a:ext cx="1048676" cy="10486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3" name="右矢印 32"/>
          <p:cNvSpPr/>
          <p:nvPr/>
        </p:nvSpPr>
        <p:spPr>
          <a:xfrm>
            <a:off x="2411760" y="5946093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1462589" y="630932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干渉縞</a:t>
            </a:r>
            <a:endParaRPr kumimoji="1" lang="en-US" dirty="0"/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3275856" y="646172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像再生</a:t>
            </a:r>
            <a:endParaRPr kumimoji="1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ja-JP" altLang="en-US" dirty="0" smtClean="0"/>
              <a:t>瞳再配置（</a:t>
            </a:r>
            <a:r>
              <a:rPr lang="en-US" altLang="ja-JP" dirty="0" smtClean="0"/>
              <a:t>Pupil Remapping)</a:t>
            </a:r>
            <a:r>
              <a:rPr lang="ja-JP" altLang="en-US" dirty="0"/>
              <a:t>とは？</a:t>
            </a:r>
            <a:endParaRPr kumimoji="1" 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63641" y="1124745"/>
            <a:ext cx="8680359" cy="2664296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n"/>
            </a:pPr>
            <a:r>
              <a:rPr kumimoji="1" lang="ja-JP" altLang="en-US" sz="2800" dirty="0" smtClean="0"/>
              <a:t>シングルモード光ファイバーを利用した瞳再配置</a:t>
            </a:r>
            <a:endParaRPr kumimoji="1" lang="en-US" altLang="ja-JP" sz="2800" dirty="0" smtClean="0"/>
          </a:p>
          <a:p>
            <a:pPr>
              <a:buFont typeface="Wingdings" pitchFamily="2" charset="2"/>
              <a:buChar char="n"/>
            </a:pPr>
            <a:r>
              <a:rPr lang="ja-JP" altLang="en-US" sz="2800" dirty="0" smtClean="0"/>
              <a:t>瞳再配置により</a:t>
            </a:r>
            <a:endParaRPr lang="en-US" altLang="ja-JP" sz="2800" dirty="0" smtClean="0"/>
          </a:p>
          <a:p>
            <a:pPr lvl="1"/>
            <a:r>
              <a:rPr lang="ja-JP" altLang="en-US" sz="2000" dirty="0" smtClean="0"/>
              <a:t>望遠鏡瞳を複数に分割して、それぞれを干渉計用の望遠鏡として用いる</a:t>
            </a:r>
            <a:endParaRPr lang="en-US" altLang="ja-JP" sz="2000" dirty="0" smtClean="0"/>
          </a:p>
          <a:p>
            <a:pPr lvl="1"/>
            <a:r>
              <a:rPr lang="ja-JP" altLang="en-US" sz="2000" dirty="0" smtClean="0"/>
              <a:t>全開口を利用可能⇒高感度＋基線数の飛躍的な増加</a:t>
            </a:r>
            <a:endParaRPr lang="en-US" altLang="ja-JP" sz="2000" dirty="0" smtClean="0"/>
          </a:p>
          <a:p>
            <a:pPr lvl="1"/>
            <a:r>
              <a:rPr lang="ja-JP" altLang="en-US" sz="2000" dirty="0" smtClean="0"/>
              <a:t>シングルモードファイバーによる波面乱れの除去</a:t>
            </a:r>
            <a:endParaRPr lang="en-US" altLang="ja-JP" sz="2000" dirty="0" smtClean="0"/>
          </a:p>
          <a:p>
            <a:pPr lvl="1"/>
            <a:r>
              <a:rPr lang="ja-JP" altLang="en-US" sz="2000" dirty="0"/>
              <a:t>基線数が劇的に</a:t>
            </a:r>
            <a:r>
              <a:rPr lang="ja-JP" altLang="en-US" sz="2000" dirty="0" smtClean="0"/>
              <a:t>増加、</a:t>
            </a:r>
            <a:r>
              <a:rPr lang="en-US" altLang="ja-JP" sz="2000" dirty="0" smtClean="0"/>
              <a:t>Redundant</a:t>
            </a:r>
            <a:r>
              <a:rPr lang="ja-JP" altLang="en-US" sz="2000" dirty="0" smtClean="0"/>
              <a:t>な基線多数　⇒　高コントラスト</a:t>
            </a:r>
            <a:endParaRPr kumimoji="1" lang="en-US" altLang="ja-JP" sz="2000" dirty="0" smtClean="0"/>
          </a:p>
          <a:p>
            <a:pPr lvl="2"/>
            <a:r>
              <a:rPr kumimoji="1" lang="ja-JP" altLang="en-US" sz="1600" dirty="0" smtClean="0"/>
              <a:t>観測量の数（全ての基線の数）＞未知数の数（ユニークな基線の数＋大気位相誤差）</a:t>
            </a:r>
            <a:endParaRPr kumimoji="1" lang="en-US" altLang="ja-JP" sz="1600" dirty="0" smtClean="0"/>
          </a:p>
          <a:p>
            <a:endParaRPr kumimoji="1" lang="en-US" sz="2800" dirty="0"/>
          </a:p>
        </p:txBody>
      </p:sp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140571" y="3717032"/>
            <a:ext cx="8951913" cy="2901950"/>
            <a:chOff x="156" y="723"/>
            <a:chExt cx="6217" cy="2015"/>
          </a:xfrm>
        </p:grpSpPr>
        <p:sp>
          <p:nvSpPr>
            <p:cNvPr id="5" name="AutoShape 2"/>
            <p:cNvSpPr>
              <a:spLocks noChangeArrowheads="1"/>
            </p:cNvSpPr>
            <p:nvPr/>
          </p:nvSpPr>
          <p:spPr bwMode="auto">
            <a:xfrm>
              <a:off x="156" y="723"/>
              <a:ext cx="6194" cy="2015"/>
            </a:xfrm>
            <a:prstGeom prst="roundRect">
              <a:avLst>
                <a:gd name="adj" fmla="val 46"/>
              </a:avLst>
            </a:prstGeom>
            <a:solidFill>
              <a:srgbClr val="FFFFFF"/>
            </a:solidFill>
            <a:ln w="360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78" y="914"/>
              <a:ext cx="3028" cy="151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02" y="876"/>
              <a:ext cx="2262" cy="150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grpSp>
          <p:nvGrpSpPr>
            <p:cNvPr id="8" name="Group 5"/>
            <p:cNvGrpSpPr>
              <a:grpSpLocks/>
            </p:cNvGrpSpPr>
            <p:nvPr/>
          </p:nvGrpSpPr>
          <p:grpSpPr bwMode="auto">
            <a:xfrm>
              <a:off x="4055" y="1322"/>
              <a:ext cx="119" cy="780"/>
              <a:chOff x="4055" y="1322"/>
              <a:chExt cx="119" cy="780"/>
            </a:xfrm>
          </p:grpSpPr>
          <p:sp>
            <p:nvSpPr>
              <p:cNvPr id="19" name="Line 6"/>
              <p:cNvSpPr>
                <a:spLocks noChangeShapeType="1"/>
              </p:cNvSpPr>
              <p:nvPr/>
            </p:nvSpPr>
            <p:spPr bwMode="auto">
              <a:xfrm>
                <a:off x="4115" y="1437"/>
                <a:ext cx="1" cy="115"/>
              </a:xfrm>
              <a:prstGeom prst="line">
                <a:avLst/>
              </a:prstGeom>
              <a:noFill/>
              <a:ln w="360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Line 7"/>
              <p:cNvSpPr>
                <a:spLocks noChangeShapeType="1"/>
              </p:cNvSpPr>
              <p:nvPr/>
            </p:nvSpPr>
            <p:spPr bwMode="auto">
              <a:xfrm>
                <a:off x="4174" y="1322"/>
                <a:ext cx="1" cy="115"/>
              </a:xfrm>
              <a:prstGeom prst="line">
                <a:avLst/>
              </a:prstGeom>
              <a:noFill/>
              <a:ln w="360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8"/>
              <p:cNvSpPr>
                <a:spLocks noChangeShapeType="1"/>
              </p:cNvSpPr>
              <p:nvPr/>
            </p:nvSpPr>
            <p:spPr bwMode="auto">
              <a:xfrm>
                <a:off x="4115" y="1552"/>
                <a:ext cx="1" cy="115"/>
              </a:xfrm>
              <a:prstGeom prst="line">
                <a:avLst/>
              </a:prstGeom>
              <a:noFill/>
              <a:ln w="360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9"/>
              <p:cNvSpPr>
                <a:spLocks noChangeShapeType="1"/>
              </p:cNvSpPr>
              <p:nvPr/>
            </p:nvSpPr>
            <p:spPr bwMode="auto">
              <a:xfrm>
                <a:off x="4174" y="1666"/>
                <a:ext cx="1" cy="115"/>
              </a:xfrm>
              <a:prstGeom prst="line">
                <a:avLst/>
              </a:prstGeom>
              <a:noFill/>
              <a:ln w="360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10"/>
              <p:cNvSpPr>
                <a:spLocks noChangeShapeType="1"/>
              </p:cNvSpPr>
              <p:nvPr/>
            </p:nvSpPr>
            <p:spPr bwMode="auto">
              <a:xfrm>
                <a:off x="4115" y="1782"/>
                <a:ext cx="1" cy="115"/>
              </a:xfrm>
              <a:prstGeom prst="line">
                <a:avLst/>
              </a:prstGeom>
              <a:noFill/>
              <a:ln w="360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11"/>
              <p:cNvSpPr>
                <a:spLocks noChangeShapeType="1"/>
              </p:cNvSpPr>
              <p:nvPr/>
            </p:nvSpPr>
            <p:spPr bwMode="auto">
              <a:xfrm>
                <a:off x="4055" y="1896"/>
                <a:ext cx="1" cy="115"/>
              </a:xfrm>
              <a:prstGeom prst="line">
                <a:avLst/>
              </a:prstGeom>
              <a:noFill/>
              <a:ln w="360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12"/>
              <p:cNvSpPr>
                <a:spLocks noChangeShapeType="1"/>
              </p:cNvSpPr>
              <p:nvPr/>
            </p:nvSpPr>
            <p:spPr bwMode="auto">
              <a:xfrm>
                <a:off x="4115" y="1988"/>
                <a:ext cx="1" cy="115"/>
              </a:xfrm>
              <a:prstGeom prst="line">
                <a:avLst/>
              </a:prstGeom>
              <a:noFill/>
              <a:ln w="360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" name="Text Box 13"/>
            <p:cNvSpPr txBox="1">
              <a:spLocks noChangeArrowheads="1"/>
            </p:cNvSpPr>
            <p:nvPr/>
          </p:nvSpPr>
          <p:spPr bwMode="auto">
            <a:xfrm>
              <a:off x="668" y="2216"/>
              <a:ext cx="3362" cy="3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5000" rIns="90000" bIns="45000">
              <a:spAutoFit/>
            </a:bodyPr>
            <a:lstStyle/>
            <a:p>
              <a:pPr>
                <a:lnSpc>
                  <a:spcPct val="83000"/>
                </a:lnSpc>
                <a:buSzPct val="45000"/>
                <a:tabLst>
                  <a:tab pos="654050" algn="l"/>
                  <a:tab pos="1311275" algn="l"/>
                  <a:tab pos="1966913" algn="l"/>
                  <a:tab pos="2624138" algn="l"/>
                  <a:tab pos="3281363" algn="l"/>
                  <a:tab pos="3937000" algn="l"/>
                </a:tabLst>
              </a:pPr>
              <a:r>
                <a:rPr lang="en-GB" altLang="ja-JP">
                  <a:solidFill>
                    <a:srgbClr val="000000"/>
                  </a:solidFill>
                  <a:latin typeface="Times New Roman" charset="0"/>
                </a:rPr>
                <a:t/>
              </a:r>
              <a:br>
                <a:rPr lang="en-GB" altLang="ja-JP">
                  <a:solidFill>
                    <a:srgbClr val="000000"/>
                  </a:solidFill>
                  <a:latin typeface="Times New Roman" charset="0"/>
                </a:rPr>
              </a:br>
              <a:r>
                <a:rPr lang="en-GB" altLang="ja-JP">
                  <a:solidFill>
                    <a:srgbClr val="000000"/>
                  </a:solidFill>
                  <a:latin typeface="Times New Roman" charset="0"/>
                </a:rPr>
                <a:t>Redundant Configuration + Corrugated Wavefront</a:t>
              </a:r>
            </a:p>
          </p:txBody>
        </p:sp>
        <p:sp>
          <p:nvSpPr>
            <p:cNvPr id="10" name="Text Box 14"/>
            <p:cNvSpPr txBox="1">
              <a:spLocks noChangeArrowheads="1"/>
            </p:cNvSpPr>
            <p:nvPr/>
          </p:nvSpPr>
          <p:spPr bwMode="auto">
            <a:xfrm>
              <a:off x="4274" y="2170"/>
              <a:ext cx="2099" cy="55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5000" rIns="90000" bIns="45000">
              <a:spAutoFit/>
            </a:bodyPr>
            <a:lstStyle/>
            <a:p>
              <a:pPr>
                <a:lnSpc>
                  <a:spcPct val="83000"/>
                </a:lnSpc>
                <a:buSzPct val="45000"/>
                <a:tabLst>
                  <a:tab pos="654050" algn="l"/>
                  <a:tab pos="1311275" algn="l"/>
                  <a:tab pos="1966913" algn="l"/>
                  <a:tab pos="2624138" algn="l"/>
                </a:tabLst>
              </a:pPr>
              <a:r>
                <a:rPr lang="en-GB" altLang="ja-JP">
                  <a:solidFill>
                    <a:srgbClr val="000000"/>
                  </a:solidFill>
                  <a:latin typeface="Times New Roman" charset="0"/>
                </a:rPr>
                <a:t/>
              </a:r>
              <a:br>
                <a:rPr lang="en-GB" altLang="ja-JP">
                  <a:solidFill>
                    <a:srgbClr val="000000"/>
                  </a:solidFill>
                  <a:latin typeface="Times New Roman" charset="0"/>
                </a:rPr>
              </a:br>
              <a:r>
                <a:rPr lang="en-GB" altLang="ja-JP">
                  <a:solidFill>
                    <a:srgbClr val="000000"/>
                  </a:solidFill>
                  <a:latin typeface="Times New Roman" charset="0"/>
                </a:rPr>
                <a:t>Non-Redundant Configuration </a:t>
              </a:r>
            </a:p>
            <a:p>
              <a:pPr>
                <a:lnSpc>
                  <a:spcPct val="85000"/>
                </a:lnSpc>
                <a:buSzPct val="45000"/>
                <a:tabLst>
                  <a:tab pos="654050" algn="l"/>
                  <a:tab pos="1311275" algn="l"/>
                  <a:tab pos="1966913" algn="l"/>
                  <a:tab pos="2624138" algn="l"/>
                </a:tabLst>
              </a:pPr>
              <a:r>
                <a:rPr lang="en-GB" altLang="ja-JP">
                  <a:solidFill>
                    <a:srgbClr val="000000"/>
                  </a:solidFill>
                  <a:latin typeface="Times New Roman" charset="0"/>
                </a:rPr>
                <a:t>+ Spatially Filtered Wavefront </a:t>
              </a:r>
            </a:p>
          </p:txBody>
        </p:sp>
        <p:sp>
          <p:nvSpPr>
            <p:cNvPr id="11" name="Line 15"/>
            <p:cNvSpPr>
              <a:spLocks noChangeShapeType="1"/>
            </p:cNvSpPr>
            <p:nvPr/>
          </p:nvSpPr>
          <p:spPr bwMode="auto">
            <a:xfrm>
              <a:off x="6121" y="1377"/>
              <a:ext cx="1" cy="751"/>
            </a:xfrm>
            <a:prstGeom prst="line">
              <a:avLst/>
            </a:prstGeom>
            <a:noFill/>
            <a:ln w="360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AutoShape 16"/>
            <p:cNvSpPr>
              <a:spLocks noChangeArrowheads="1"/>
            </p:cNvSpPr>
            <p:nvPr/>
          </p:nvSpPr>
          <p:spPr bwMode="auto">
            <a:xfrm>
              <a:off x="5704" y="1627"/>
              <a:ext cx="238" cy="188"/>
            </a:xfrm>
            <a:prstGeom prst="rightArrow">
              <a:avLst>
                <a:gd name="adj1" fmla="val 61500"/>
                <a:gd name="adj2" fmla="val 56183"/>
              </a:avLst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" name="Text Box 17"/>
            <p:cNvSpPr txBox="1">
              <a:spLocks noChangeArrowheads="1"/>
            </p:cNvSpPr>
            <p:nvPr/>
          </p:nvSpPr>
          <p:spPr bwMode="auto">
            <a:xfrm>
              <a:off x="2994" y="1055"/>
              <a:ext cx="809" cy="33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5000" rIns="90000" bIns="45000">
              <a:spAutoFit/>
            </a:bodyPr>
            <a:lstStyle/>
            <a:p>
              <a:pPr>
                <a:lnSpc>
                  <a:spcPct val="83000"/>
                </a:lnSpc>
                <a:buSzPct val="45000"/>
                <a:tabLst>
                  <a:tab pos="654050" algn="l"/>
                </a:tabLst>
              </a:pPr>
              <a:r>
                <a:rPr lang="en-GB" altLang="ja-JP" sz="1500">
                  <a:solidFill>
                    <a:srgbClr val="000000"/>
                  </a:solidFill>
                  <a:latin typeface="Times New Roman" charset="0"/>
                </a:rPr>
                <a:t>Single-mode </a:t>
              </a:r>
            </a:p>
            <a:p>
              <a:pPr>
                <a:lnSpc>
                  <a:spcPct val="85000"/>
                </a:lnSpc>
                <a:buSzPct val="45000"/>
                <a:tabLst>
                  <a:tab pos="654050" algn="l"/>
                </a:tabLst>
              </a:pPr>
              <a:r>
                <a:rPr lang="en-GB" altLang="ja-JP" sz="1500">
                  <a:solidFill>
                    <a:srgbClr val="000000"/>
                  </a:solidFill>
                  <a:latin typeface="Times New Roman" charset="0"/>
                </a:rPr>
                <a:t>  fibers</a:t>
              </a:r>
            </a:p>
          </p:txBody>
        </p:sp>
        <p:sp>
          <p:nvSpPr>
            <p:cNvPr id="14" name="Text Box 18"/>
            <p:cNvSpPr txBox="1">
              <a:spLocks noChangeArrowheads="1"/>
            </p:cNvSpPr>
            <p:nvPr/>
          </p:nvSpPr>
          <p:spPr bwMode="auto">
            <a:xfrm>
              <a:off x="2000" y="767"/>
              <a:ext cx="827" cy="20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5000" rIns="90000" bIns="45000">
              <a:spAutoFit/>
            </a:bodyPr>
            <a:lstStyle/>
            <a:p>
              <a:pPr>
                <a:lnSpc>
                  <a:spcPct val="83000"/>
                </a:lnSpc>
                <a:buSzPct val="45000"/>
                <a:tabLst>
                  <a:tab pos="654050" algn="l"/>
                </a:tabLst>
              </a:pPr>
              <a:r>
                <a:rPr lang="en-GB" altLang="ja-JP" sz="1500">
                  <a:solidFill>
                    <a:srgbClr val="000000"/>
                  </a:solidFill>
                  <a:latin typeface="Times New Roman" charset="0"/>
                </a:rPr>
                <a:t>Lenslet array</a:t>
              </a:r>
            </a:p>
          </p:txBody>
        </p:sp>
        <p:sp>
          <p:nvSpPr>
            <p:cNvPr id="15" name="Freeform 19"/>
            <p:cNvSpPr>
              <a:spLocks noChangeArrowheads="1"/>
            </p:cNvSpPr>
            <p:nvPr/>
          </p:nvSpPr>
          <p:spPr bwMode="auto">
            <a:xfrm>
              <a:off x="1601" y="1344"/>
              <a:ext cx="188" cy="857"/>
            </a:xfrm>
            <a:custGeom>
              <a:avLst/>
              <a:gdLst>
                <a:gd name="T0" fmla="*/ 133 w 829"/>
                <a:gd name="T1" fmla="*/ 0 h 3775"/>
                <a:gd name="T2" fmla="*/ 90 w 829"/>
                <a:gd name="T3" fmla="*/ 153 h 3775"/>
                <a:gd name="T4" fmla="*/ 85 w 829"/>
                <a:gd name="T5" fmla="*/ 306 h 3775"/>
                <a:gd name="T6" fmla="*/ 75 w 829"/>
                <a:gd name="T7" fmla="*/ 459 h 3775"/>
                <a:gd name="T8" fmla="*/ 51 w 829"/>
                <a:gd name="T9" fmla="*/ 587 h 3775"/>
                <a:gd name="T10" fmla="*/ 66 w 829"/>
                <a:gd name="T11" fmla="*/ 740 h 3775"/>
                <a:gd name="T12" fmla="*/ 80 w 829"/>
                <a:gd name="T13" fmla="*/ 791 h 3775"/>
                <a:gd name="T14" fmla="*/ 95 w 829"/>
                <a:gd name="T15" fmla="*/ 842 h 3775"/>
                <a:gd name="T16" fmla="*/ 100 w 829"/>
                <a:gd name="T17" fmla="*/ 857 h 37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29"/>
                <a:gd name="T28" fmla="*/ 0 h 3775"/>
                <a:gd name="T29" fmla="*/ 829 w 829"/>
                <a:gd name="T30" fmla="*/ 3775 h 377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29" h="3775">
                  <a:moveTo>
                    <a:pt x="588" y="0"/>
                  </a:moveTo>
                  <a:cubicBezTo>
                    <a:pt x="828" y="240"/>
                    <a:pt x="540" y="522"/>
                    <a:pt x="396" y="674"/>
                  </a:cubicBezTo>
                  <a:cubicBezTo>
                    <a:pt x="201" y="880"/>
                    <a:pt x="224" y="1190"/>
                    <a:pt x="374" y="1348"/>
                  </a:cubicBezTo>
                  <a:cubicBezTo>
                    <a:pt x="605" y="1591"/>
                    <a:pt x="340" y="1806"/>
                    <a:pt x="332" y="2023"/>
                  </a:cubicBezTo>
                  <a:cubicBezTo>
                    <a:pt x="325" y="2199"/>
                    <a:pt x="588" y="2466"/>
                    <a:pt x="225" y="2584"/>
                  </a:cubicBezTo>
                  <a:cubicBezTo>
                    <a:pt x="0" y="2656"/>
                    <a:pt x="40" y="3123"/>
                    <a:pt x="290" y="3258"/>
                  </a:cubicBezTo>
                  <a:lnTo>
                    <a:pt x="354" y="3483"/>
                  </a:lnTo>
                  <a:lnTo>
                    <a:pt x="417" y="3707"/>
                  </a:lnTo>
                  <a:lnTo>
                    <a:pt x="439" y="3774"/>
                  </a:lnTo>
                </a:path>
              </a:pathLst>
            </a:custGeom>
            <a:noFill/>
            <a:ln w="360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6" name="Line 20"/>
            <p:cNvSpPr>
              <a:spLocks noChangeShapeType="1"/>
            </p:cNvSpPr>
            <p:nvPr/>
          </p:nvSpPr>
          <p:spPr bwMode="auto">
            <a:xfrm>
              <a:off x="1953" y="992"/>
              <a:ext cx="1" cy="13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21"/>
            <p:cNvSpPr>
              <a:spLocks noChangeShapeType="1"/>
            </p:cNvSpPr>
            <p:nvPr/>
          </p:nvSpPr>
          <p:spPr bwMode="auto">
            <a:xfrm flipH="1">
              <a:off x="3848" y="880"/>
              <a:ext cx="7" cy="19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22"/>
            <p:cNvSpPr>
              <a:spLocks noChangeShapeType="1"/>
            </p:cNvSpPr>
            <p:nvPr/>
          </p:nvSpPr>
          <p:spPr bwMode="auto">
            <a:xfrm>
              <a:off x="2892" y="881"/>
              <a:ext cx="965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ja-JP" altLang="en-US" dirty="0" smtClean="0"/>
              <a:t>瞳再配置法の改良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kumimoji="1" lang="ja-JP" altLang="en-US" sz="3100" dirty="0" smtClean="0"/>
              <a:t>これまでの瞳再配置法の問題点</a:t>
            </a:r>
            <a:endParaRPr kumimoji="1" lang="en-US" sz="3100" dirty="0"/>
          </a:p>
        </p:txBody>
      </p:sp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84583" y="1484784"/>
            <a:ext cx="8951913" cy="2901950"/>
            <a:chOff x="156" y="723"/>
            <a:chExt cx="6217" cy="2015"/>
          </a:xfrm>
        </p:grpSpPr>
        <p:sp>
          <p:nvSpPr>
            <p:cNvPr id="5" name="AutoShape 2"/>
            <p:cNvSpPr>
              <a:spLocks noChangeArrowheads="1"/>
            </p:cNvSpPr>
            <p:nvPr/>
          </p:nvSpPr>
          <p:spPr bwMode="auto">
            <a:xfrm>
              <a:off x="156" y="723"/>
              <a:ext cx="6194" cy="2015"/>
            </a:xfrm>
            <a:prstGeom prst="roundRect">
              <a:avLst>
                <a:gd name="adj" fmla="val 46"/>
              </a:avLst>
            </a:prstGeom>
            <a:solidFill>
              <a:srgbClr val="FFFFFF"/>
            </a:solidFill>
            <a:ln w="360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78" y="914"/>
              <a:ext cx="3028" cy="151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02" y="876"/>
              <a:ext cx="2262" cy="150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grpSp>
          <p:nvGrpSpPr>
            <p:cNvPr id="8" name="Group 5"/>
            <p:cNvGrpSpPr>
              <a:grpSpLocks/>
            </p:cNvGrpSpPr>
            <p:nvPr/>
          </p:nvGrpSpPr>
          <p:grpSpPr bwMode="auto">
            <a:xfrm>
              <a:off x="4055" y="1322"/>
              <a:ext cx="119" cy="780"/>
              <a:chOff x="4055" y="1322"/>
              <a:chExt cx="119" cy="780"/>
            </a:xfrm>
          </p:grpSpPr>
          <p:sp>
            <p:nvSpPr>
              <p:cNvPr id="19" name="Line 6"/>
              <p:cNvSpPr>
                <a:spLocks noChangeShapeType="1"/>
              </p:cNvSpPr>
              <p:nvPr/>
            </p:nvSpPr>
            <p:spPr bwMode="auto">
              <a:xfrm>
                <a:off x="4115" y="1437"/>
                <a:ext cx="1" cy="115"/>
              </a:xfrm>
              <a:prstGeom prst="line">
                <a:avLst/>
              </a:prstGeom>
              <a:noFill/>
              <a:ln w="360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Line 7"/>
              <p:cNvSpPr>
                <a:spLocks noChangeShapeType="1"/>
              </p:cNvSpPr>
              <p:nvPr/>
            </p:nvSpPr>
            <p:spPr bwMode="auto">
              <a:xfrm>
                <a:off x="4174" y="1322"/>
                <a:ext cx="1" cy="115"/>
              </a:xfrm>
              <a:prstGeom prst="line">
                <a:avLst/>
              </a:prstGeom>
              <a:noFill/>
              <a:ln w="360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8"/>
              <p:cNvSpPr>
                <a:spLocks noChangeShapeType="1"/>
              </p:cNvSpPr>
              <p:nvPr/>
            </p:nvSpPr>
            <p:spPr bwMode="auto">
              <a:xfrm>
                <a:off x="4115" y="1552"/>
                <a:ext cx="1" cy="115"/>
              </a:xfrm>
              <a:prstGeom prst="line">
                <a:avLst/>
              </a:prstGeom>
              <a:noFill/>
              <a:ln w="360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9"/>
              <p:cNvSpPr>
                <a:spLocks noChangeShapeType="1"/>
              </p:cNvSpPr>
              <p:nvPr/>
            </p:nvSpPr>
            <p:spPr bwMode="auto">
              <a:xfrm>
                <a:off x="4174" y="1666"/>
                <a:ext cx="1" cy="115"/>
              </a:xfrm>
              <a:prstGeom prst="line">
                <a:avLst/>
              </a:prstGeom>
              <a:noFill/>
              <a:ln w="360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10"/>
              <p:cNvSpPr>
                <a:spLocks noChangeShapeType="1"/>
              </p:cNvSpPr>
              <p:nvPr/>
            </p:nvSpPr>
            <p:spPr bwMode="auto">
              <a:xfrm>
                <a:off x="4115" y="1782"/>
                <a:ext cx="1" cy="115"/>
              </a:xfrm>
              <a:prstGeom prst="line">
                <a:avLst/>
              </a:prstGeom>
              <a:noFill/>
              <a:ln w="360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11"/>
              <p:cNvSpPr>
                <a:spLocks noChangeShapeType="1"/>
              </p:cNvSpPr>
              <p:nvPr/>
            </p:nvSpPr>
            <p:spPr bwMode="auto">
              <a:xfrm>
                <a:off x="4055" y="1896"/>
                <a:ext cx="1" cy="115"/>
              </a:xfrm>
              <a:prstGeom prst="line">
                <a:avLst/>
              </a:prstGeom>
              <a:noFill/>
              <a:ln w="360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12"/>
              <p:cNvSpPr>
                <a:spLocks noChangeShapeType="1"/>
              </p:cNvSpPr>
              <p:nvPr/>
            </p:nvSpPr>
            <p:spPr bwMode="auto">
              <a:xfrm>
                <a:off x="4115" y="1988"/>
                <a:ext cx="1" cy="115"/>
              </a:xfrm>
              <a:prstGeom prst="line">
                <a:avLst/>
              </a:prstGeom>
              <a:noFill/>
              <a:ln w="360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" name="Text Box 13"/>
            <p:cNvSpPr txBox="1">
              <a:spLocks noChangeArrowheads="1"/>
            </p:cNvSpPr>
            <p:nvPr/>
          </p:nvSpPr>
          <p:spPr bwMode="auto">
            <a:xfrm>
              <a:off x="668" y="2216"/>
              <a:ext cx="3362" cy="3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5000" rIns="90000" bIns="45000">
              <a:spAutoFit/>
            </a:bodyPr>
            <a:lstStyle/>
            <a:p>
              <a:pPr>
                <a:lnSpc>
                  <a:spcPct val="83000"/>
                </a:lnSpc>
                <a:buSzPct val="45000"/>
                <a:tabLst>
                  <a:tab pos="654050" algn="l"/>
                  <a:tab pos="1311275" algn="l"/>
                  <a:tab pos="1966913" algn="l"/>
                  <a:tab pos="2624138" algn="l"/>
                  <a:tab pos="3281363" algn="l"/>
                  <a:tab pos="3937000" algn="l"/>
                </a:tabLst>
              </a:pPr>
              <a:r>
                <a:rPr lang="en-GB" altLang="ja-JP">
                  <a:solidFill>
                    <a:srgbClr val="000000"/>
                  </a:solidFill>
                  <a:latin typeface="Times New Roman" charset="0"/>
                </a:rPr>
                <a:t/>
              </a:r>
              <a:br>
                <a:rPr lang="en-GB" altLang="ja-JP">
                  <a:solidFill>
                    <a:srgbClr val="000000"/>
                  </a:solidFill>
                  <a:latin typeface="Times New Roman" charset="0"/>
                </a:rPr>
              </a:br>
              <a:r>
                <a:rPr lang="en-GB" altLang="ja-JP">
                  <a:solidFill>
                    <a:srgbClr val="000000"/>
                  </a:solidFill>
                  <a:latin typeface="Times New Roman" charset="0"/>
                </a:rPr>
                <a:t>Redundant Configuration + Corrugated Wavefront</a:t>
              </a:r>
            </a:p>
          </p:txBody>
        </p:sp>
        <p:sp>
          <p:nvSpPr>
            <p:cNvPr id="10" name="Text Box 14"/>
            <p:cNvSpPr txBox="1">
              <a:spLocks noChangeArrowheads="1"/>
            </p:cNvSpPr>
            <p:nvPr/>
          </p:nvSpPr>
          <p:spPr bwMode="auto">
            <a:xfrm>
              <a:off x="4274" y="2170"/>
              <a:ext cx="2099" cy="55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5000" rIns="90000" bIns="45000">
              <a:spAutoFit/>
            </a:bodyPr>
            <a:lstStyle/>
            <a:p>
              <a:pPr>
                <a:lnSpc>
                  <a:spcPct val="83000"/>
                </a:lnSpc>
                <a:buSzPct val="45000"/>
                <a:tabLst>
                  <a:tab pos="654050" algn="l"/>
                  <a:tab pos="1311275" algn="l"/>
                  <a:tab pos="1966913" algn="l"/>
                  <a:tab pos="2624138" algn="l"/>
                </a:tabLst>
              </a:pPr>
              <a:r>
                <a:rPr lang="en-GB" altLang="ja-JP">
                  <a:solidFill>
                    <a:srgbClr val="000000"/>
                  </a:solidFill>
                  <a:latin typeface="Times New Roman" charset="0"/>
                </a:rPr>
                <a:t/>
              </a:r>
              <a:br>
                <a:rPr lang="en-GB" altLang="ja-JP">
                  <a:solidFill>
                    <a:srgbClr val="000000"/>
                  </a:solidFill>
                  <a:latin typeface="Times New Roman" charset="0"/>
                </a:rPr>
              </a:br>
              <a:r>
                <a:rPr lang="en-GB" altLang="ja-JP">
                  <a:solidFill>
                    <a:srgbClr val="000000"/>
                  </a:solidFill>
                  <a:latin typeface="Times New Roman" charset="0"/>
                </a:rPr>
                <a:t>Non-Redundant Configuration </a:t>
              </a:r>
            </a:p>
            <a:p>
              <a:pPr>
                <a:lnSpc>
                  <a:spcPct val="85000"/>
                </a:lnSpc>
                <a:buSzPct val="45000"/>
                <a:tabLst>
                  <a:tab pos="654050" algn="l"/>
                  <a:tab pos="1311275" algn="l"/>
                  <a:tab pos="1966913" algn="l"/>
                  <a:tab pos="2624138" algn="l"/>
                </a:tabLst>
              </a:pPr>
              <a:r>
                <a:rPr lang="en-GB" altLang="ja-JP">
                  <a:solidFill>
                    <a:srgbClr val="000000"/>
                  </a:solidFill>
                  <a:latin typeface="Times New Roman" charset="0"/>
                </a:rPr>
                <a:t>+ Spatially Filtered Wavefront </a:t>
              </a:r>
            </a:p>
          </p:txBody>
        </p:sp>
        <p:sp>
          <p:nvSpPr>
            <p:cNvPr id="11" name="Line 15"/>
            <p:cNvSpPr>
              <a:spLocks noChangeShapeType="1"/>
            </p:cNvSpPr>
            <p:nvPr/>
          </p:nvSpPr>
          <p:spPr bwMode="auto">
            <a:xfrm>
              <a:off x="6121" y="1377"/>
              <a:ext cx="1" cy="751"/>
            </a:xfrm>
            <a:prstGeom prst="line">
              <a:avLst/>
            </a:prstGeom>
            <a:noFill/>
            <a:ln w="360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AutoShape 16"/>
            <p:cNvSpPr>
              <a:spLocks noChangeArrowheads="1"/>
            </p:cNvSpPr>
            <p:nvPr/>
          </p:nvSpPr>
          <p:spPr bwMode="auto">
            <a:xfrm>
              <a:off x="5704" y="1627"/>
              <a:ext cx="238" cy="188"/>
            </a:xfrm>
            <a:prstGeom prst="rightArrow">
              <a:avLst>
                <a:gd name="adj1" fmla="val 61500"/>
                <a:gd name="adj2" fmla="val 56183"/>
              </a:avLst>
            </a:prstGeom>
            <a:solidFill>
              <a:srgbClr val="99CCFF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3" name="Text Box 17"/>
            <p:cNvSpPr txBox="1">
              <a:spLocks noChangeArrowheads="1"/>
            </p:cNvSpPr>
            <p:nvPr/>
          </p:nvSpPr>
          <p:spPr bwMode="auto">
            <a:xfrm>
              <a:off x="2994" y="1055"/>
              <a:ext cx="809" cy="33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5000" rIns="90000" bIns="45000">
              <a:spAutoFit/>
            </a:bodyPr>
            <a:lstStyle/>
            <a:p>
              <a:pPr>
                <a:lnSpc>
                  <a:spcPct val="83000"/>
                </a:lnSpc>
                <a:buSzPct val="45000"/>
                <a:tabLst>
                  <a:tab pos="654050" algn="l"/>
                </a:tabLst>
              </a:pPr>
              <a:r>
                <a:rPr lang="en-GB" altLang="ja-JP" sz="1500">
                  <a:solidFill>
                    <a:srgbClr val="000000"/>
                  </a:solidFill>
                  <a:latin typeface="Times New Roman" charset="0"/>
                </a:rPr>
                <a:t>Single-mode </a:t>
              </a:r>
            </a:p>
            <a:p>
              <a:pPr>
                <a:lnSpc>
                  <a:spcPct val="85000"/>
                </a:lnSpc>
                <a:buSzPct val="45000"/>
                <a:tabLst>
                  <a:tab pos="654050" algn="l"/>
                </a:tabLst>
              </a:pPr>
              <a:r>
                <a:rPr lang="en-GB" altLang="ja-JP" sz="1500">
                  <a:solidFill>
                    <a:srgbClr val="000000"/>
                  </a:solidFill>
                  <a:latin typeface="Times New Roman" charset="0"/>
                </a:rPr>
                <a:t>  fibers</a:t>
              </a:r>
            </a:p>
          </p:txBody>
        </p:sp>
        <p:sp>
          <p:nvSpPr>
            <p:cNvPr id="14" name="Text Box 18"/>
            <p:cNvSpPr txBox="1">
              <a:spLocks noChangeArrowheads="1"/>
            </p:cNvSpPr>
            <p:nvPr/>
          </p:nvSpPr>
          <p:spPr bwMode="auto">
            <a:xfrm>
              <a:off x="2000" y="767"/>
              <a:ext cx="827" cy="20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5000" rIns="90000" bIns="45000">
              <a:spAutoFit/>
            </a:bodyPr>
            <a:lstStyle/>
            <a:p>
              <a:pPr>
                <a:lnSpc>
                  <a:spcPct val="83000"/>
                </a:lnSpc>
                <a:buSzPct val="45000"/>
                <a:tabLst>
                  <a:tab pos="654050" algn="l"/>
                </a:tabLst>
              </a:pPr>
              <a:r>
                <a:rPr lang="en-GB" altLang="ja-JP" sz="1500">
                  <a:solidFill>
                    <a:srgbClr val="000000"/>
                  </a:solidFill>
                  <a:latin typeface="Times New Roman" charset="0"/>
                </a:rPr>
                <a:t>Lenslet array</a:t>
              </a:r>
            </a:p>
          </p:txBody>
        </p:sp>
        <p:sp>
          <p:nvSpPr>
            <p:cNvPr id="15" name="Freeform 19"/>
            <p:cNvSpPr>
              <a:spLocks noChangeArrowheads="1"/>
            </p:cNvSpPr>
            <p:nvPr/>
          </p:nvSpPr>
          <p:spPr bwMode="auto">
            <a:xfrm>
              <a:off x="1601" y="1344"/>
              <a:ext cx="188" cy="857"/>
            </a:xfrm>
            <a:custGeom>
              <a:avLst/>
              <a:gdLst>
                <a:gd name="T0" fmla="*/ 133 w 829"/>
                <a:gd name="T1" fmla="*/ 0 h 3775"/>
                <a:gd name="T2" fmla="*/ 90 w 829"/>
                <a:gd name="T3" fmla="*/ 153 h 3775"/>
                <a:gd name="T4" fmla="*/ 85 w 829"/>
                <a:gd name="T5" fmla="*/ 306 h 3775"/>
                <a:gd name="T6" fmla="*/ 75 w 829"/>
                <a:gd name="T7" fmla="*/ 459 h 3775"/>
                <a:gd name="T8" fmla="*/ 51 w 829"/>
                <a:gd name="T9" fmla="*/ 587 h 3775"/>
                <a:gd name="T10" fmla="*/ 66 w 829"/>
                <a:gd name="T11" fmla="*/ 740 h 3775"/>
                <a:gd name="T12" fmla="*/ 80 w 829"/>
                <a:gd name="T13" fmla="*/ 791 h 3775"/>
                <a:gd name="T14" fmla="*/ 95 w 829"/>
                <a:gd name="T15" fmla="*/ 842 h 3775"/>
                <a:gd name="T16" fmla="*/ 100 w 829"/>
                <a:gd name="T17" fmla="*/ 857 h 37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29"/>
                <a:gd name="T28" fmla="*/ 0 h 3775"/>
                <a:gd name="T29" fmla="*/ 829 w 829"/>
                <a:gd name="T30" fmla="*/ 3775 h 377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29" h="3775">
                  <a:moveTo>
                    <a:pt x="588" y="0"/>
                  </a:moveTo>
                  <a:cubicBezTo>
                    <a:pt x="828" y="240"/>
                    <a:pt x="540" y="522"/>
                    <a:pt x="396" y="674"/>
                  </a:cubicBezTo>
                  <a:cubicBezTo>
                    <a:pt x="201" y="880"/>
                    <a:pt x="224" y="1190"/>
                    <a:pt x="374" y="1348"/>
                  </a:cubicBezTo>
                  <a:cubicBezTo>
                    <a:pt x="605" y="1591"/>
                    <a:pt x="340" y="1806"/>
                    <a:pt x="332" y="2023"/>
                  </a:cubicBezTo>
                  <a:cubicBezTo>
                    <a:pt x="325" y="2199"/>
                    <a:pt x="588" y="2466"/>
                    <a:pt x="225" y="2584"/>
                  </a:cubicBezTo>
                  <a:cubicBezTo>
                    <a:pt x="0" y="2656"/>
                    <a:pt x="40" y="3123"/>
                    <a:pt x="290" y="3258"/>
                  </a:cubicBezTo>
                  <a:lnTo>
                    <a:pt x="354" y="3483"/>
                  </a:lnTo>
                  <a:lnTo>
                    <a:pt x="417" y="3707"/>
                  </a:lnTo>
                  <a:lnTo>
                    <a:pt x="439" y="3774"/>
                  </a:lnTo>
                </a:path>
              </a:pathLst>
            </a:custGeom>
            <a:noFill/>
            <a:ln w="360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6" name="Line 20"/>
            <p:cNvSpPr>
              <a:spLocks noChangeShapeType="1"/>
            </p:cNvSpPr>
            <p:nvPr/>
          </p:nvSpPr>
          <p:spPr bwMode="auto">
            <a:xfrm>
              <a:off x="1953" y="992"/>
              <a:ext cx="1" cy="135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21"/>
            <p:cNvSpPr>
              <a:spLocks noChangeShapeType="1"/>
            </p:cNvSpPr>
            <p:nvPr/>
          </p:nvSpPr>
          <p:spPr bwMode="auto">
            <a:xfrm flipH="1">
              <a:off x="3848" y="880"/>
              <a:ext cx="7" cy="198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22"/>
            <p:cNvSpPr>
              <a:spLocks noChangeShapeType="1"/>
            </p:cNvSpPr>
            <p:nvPr/>
          </p:nvSpPr>
          <p:spPr bwMode="auto">
            <a:xfrm>
              <a:off x="2892" y="881"/>
              <a:ext cx="965" cy="1"/>
            </a:xfrm>
            <a:prstGeom prst="line">
              <a:avLst/>
            </a:prstGeom>
            <a:noFill/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" name="コンテンツ プレースホルダ 2"/>
          <p:cNvSpPr>
            <a:spLocks noGrp="1"/>
          </p:cNvSpPr>
          <p:nvPr>
            <p:ph idx="1"/>
          </p:nvPr>
        </p:nvSpPr>
        <p:spPr>
          <a:xfrm>
            <a:off x="590872" y="4797152"/>
            <a:ext cx="8229600" cy="178631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n"/>
            </a:pPr>
            <a:r>
              <a:rPr lang="ja-JP" altLang="en-US" sz="2000" b="1" dirty="0" smtClean="0">
                <a:solidFill>
                  <a:srgbClr val="FF0000"/>
                </a:solidFill>
              </a:rPr>
              <a:t>多くの開口からの光を効率よく干渉させることがポイント</a:t>
            </a:r>
            <a:endParaRPr lang="en-US" altLang="ja-JP" sz="2000" b="1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n"/>
            </a:pPr>
            <a:r>
              <a:rPr lang="ja-JP" altLang="en-US" sz="2000" dirty="0" smtClean="0"/>
              <a:t>ファイバーアレイでは</a:t>
            </a:r>
            <a:r>
              <a:rPr lang="ja-JP" altLang="en-US" sz="2000" dirty="0"/>
              <a:t>、</a:t>
            </a:r>
            <a:r>
              <a:rPr lang="en-US" altLang="ja-JP" sz="2000" dirty="0" smtClean="0"/>
              <a:t>SEIT</a:t>
            </a:r>
            <a:r>
              <a:rPr lang="ja-JP" altLang="en-US" sz="2000" dirty="0" smtClean="0"/>
              <a:t>に必要な</a:t>
            </a:r>
            <a:r>
              <a:rPr lang="en-US" altLang="ja-JP" sz="2000" dirty="0" smtClean="0"/>
              <a:t>100</a:t>
            </a:r>
            <a:r>
              <a:rPr lang="ja-JP" altLang="en-US" sz="2000" dirty="0" smtClean="0"/>
              <a:t>近い瞳分割数への対応が困難</a:t>
            </a:r>
            <a:endParaRPr lang="en-US" altLang="ja-JP" sz="2000" dirty="0"/>
          </a:p>
          <a:p>
            <a:pPr lvl="1">
              <a:buFont typeface="Wingdings" pitchFamily="2" charset="2"/>
              <a:buChar char="n"/>
            </a:pPr>
            <a:r>
              <a:rPr lang="ja-JP" altLang="en-US" sz="1600" dirty="0" smtClean="0"/>
              <a:t>現在では１８分割が限界、</a:t>
            </a:r>
            <a:r>
              <a:rPr lang="en-US" altLang="ja-JP" sz="1600" dirty="0" smtClean="0"/>
              <a:t>100</a:t>
            </a:r>
            <a:r>
              <a:rPr lang="ja-JP" altLang="en-US" sz="1600" dirty="0" smtClean="0"/>
              <a:t>分割への目途が立たない</a:t>
            </a:r>
            <a:endParaRPr lang="en-US" altLang="ja-JP" sz="1600" dirty="0" smtClean="0"/>
          </a:p>
          <a:p>
            <a:pPr>
              <a:buFont typeface="Wingdings" pitchFamily="2" charset="2"/>
              <a:buChar char="n"/>
            </a:pPr>
            <a:r>
              <a:rPr lang="ja-JP" altLang="en-US" sz="2000" dirty="0" smtClean="0"/>
              <a:t>複雑かつ大規模な光学系</a:t>
            </a:r>
            <a:endParaRPr lang="en-US" altLang="ja-JP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 smtClean="0"/>
              <a:t>新しい瞳再配置法：１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Integrated Optics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86228" y="1498600"/>
            <a:ext cx="8229600" cy="4525963"/>
          </a:xfrm>
        </p:spPr>
        <p:txBody>
          <a:bodyPr>
            <a:normAutofit/>
          </a:bodyPr>
          <a:lstStyle/>
          <a:p>
            <a:r>
              <a:rPr kumimoji="1" lang="ja-JP" altLang="en-US" sz="2400" dirty="0" smtClean="0"/>
              <a:t>光通信で用いられる</a:t>
            </a:r>
            <a:r>
              <a:rPr kumimoji="1" lang="ja-JP" altLang="en-US" sz="2400" dirty="0" smtClean="0">
                <a:solidFill>
                  <a:srgbClr val="FF0000"/>
                </a:solidFill>
              </a:rPr>
              <a:t>光集積回路</a:t>
            </a:r>
            <a:r>
              <a:rPr kumimoji="1" lang="ja-JP" altLang="en-US" sz="2400" dirty="0" smtClean="0"/>
              <a:t>を用いて、干渉計光学系</a:t>
            </a:r>
            <a:r>
              <a:rPr lang="ja-JP" altLang="en-US" sz="2400" dirty="0" smtClean="0"/>
              <a:t>（ビーム分岐・結合・位相シフトなど）を</a:t>
            </a:r>
            <a:r>
              <a:rPr lang="en-US" altLang="ja-JP" sz="2400" dirty="0" smtClean="0"/>
              <a:t>one-chip</a:t>
            </a:r>
            <a:r>
              <a:rPr lang="ja-JP" altLang="en-US" sz="2400" dirty="0" smtClean="0"/>
              <a:t>で実現</a:t>
            </a:r>
            <a:endParaRPr lang="en-US" altLang="ja-JP" sz="2400" dirty="0" smtClean="0"/>
          </a:p>
          <a:p>
            <a:r>
              <a:rPr lang="ja-JP" altLang="en-US" sz="2400" dirty="0" smtClean="0"/>
              <a:t>シリコン基板上に導波路回路を形成</a:t>
            </a:r>
            <a:endParaRPr lang="en-US" altLang="ja-JP" sz="2400" dirty="0" smtClean="0"/>
          </a:p>
          <a:p>
            <a:r>
              <a:rPr lang="ja-JP" altLang="en-US" sz="2400" dirty="0" smtClean="0"/>
              <a:t>コンパクト・複雑な光学系への対応が容易</a:t>
            </a:r>
            <a:endParaRPr lang="en-US" altLang="ja-JP" sz="2400" dirty="0" smtClean="0"/>
          </a:p>
          <a:p>
            <a:r>
              <a:rPr lang="ja-JP" altLang="en-US" sz="2400" dirty="0" smtClean="0"/>
              <a:t>可動部がなく、光が干渉した状態で出てくるので極めて安定</a:t>
            </a:r>
            <a:endParaRPr lang="en-US" altLang="ja-JP" sz="2400" dirty="0" smtClean="0"/>
          </a:p>
          <a:p>
            <a:endParaRPr lang="en-US" altLang="ja-JP" sz="2400" dirty="0" smtClean="0"/>
          </a:p>
          <a:p>
            <a:endParaRPr kumimoji="1" lang="ja-JP" altLang="en-US" sz="24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465" y="3697181"/>
            <a:ext cx="4320426" cy="2729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7714" y="4017450"/>
            <a:ext cx="4180223" cy="1919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テキスト ボックス 34"/>
          <p:cNvSpPr txBox="1"/>
          <p:nvPr/>
        </p:nvSpPr>
        <p:spPr>
          <a:xfrm>
            <a:off x="2202294" y="6439441"/>
            <a:ext cx="4689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NTT</a:t>
            </a:r>
            <a:r>
              <a:rPr kumimoji="1" lang="ja-JP" altLang="en-US" dirty="0" smtClean="0"/>
              <a:t>エレクトロニクス</a:t>
            </a:r>
            <a:r>
              <a:rPr lang="ja-JP" altLang="en-US" dirty="0" smtClean="0"/>
              <a:t>社</a:t>
            </a:r>
            <a:r>
              <a:rPr kumimoji="1" lang="ja-JP" altLang="en-US" dirty="0" smtClean="0"/>
              <a:t>製</a:t>
            </a:r>
            <a:r>
              <a:rPr kumimoji="1" lang="en-US" altLang="ja-JP" dirty="0" smtClean="0"/>
              <a:t>18</a:t>
            </a:r>
            <a:r>
              <a:rPr kumimoji="1" lang="ja-JP" altLang="en-US" dirty="0" smtClean="0"/>
              <a:t>ビームコンバイナー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331640" y="3573016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瞳</a:t>
            </a:r>
            <a:r>
              <a:rPr lang="ja-JP" altLang="en-US" sz="2400" dirty="0"/>
              <a:t>面</a:t>
            </a:r>
            <a:endParaRPr kumimoji="1" lang="en-US" sz="2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259936" y="3289681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焦点面</a:t>
            </a:r>
            <a:endParaRPr kumimoji="1" lang="en-US" sz="2400" dirty="0"/>
          </a:p>
        </p:txBody>
      </p:sp>
      <p:grpSp>
        <p:nvGrpSpPr>
          <p:cNvPr id="4" name="グループ化 3"/>
          <p:cNvGrpSpPr/>
          <p:nvPr/>
        </p:nvGrpSpPr>
        <p:grpSpPr>
          <a:xfrm>
            <a:off x="899592" y="4077072"/>
            <a:ext cx="1728192" cy="1584176"/>
            <a:chOff x="1237016" y="1851349"/>
            <a:chExt cx="3045708" cy="2901476"/>
          </a:xfrm>
          <a:solidFill>
            <a:schemeClr val="bg1"/>
          </a:solidFill>
        </p:grpSpPr>
        <p:sp>
          <p:nvSpPr>
            <p:cNvPr id="5" name="六角形 4"/>
            <p:cNvSpPr/>
            <p:nvPr/>
          </p:nvSpPr>
          <p:spPr>
            <a:xfrm rot="5400000">
              <a:off x="3381772" y="3089873"/>
              <a:ext cx="501176" cy="432048"/>
            </a:xfrm>
            <a:prstGeom prst="hexago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en-US"/>
            </a:p>
          </p:txBody>
        </p:sp>
        <p:sp>
          <p:nvSpPr>
            <p:cNvPr id="6" name="六角形 5"/>
            <p:cNvSpPr/>
            <p:nvPr/>
          </p:nvSpPr>
          <p:spPr>
            <a:xfrm rot="5400000">
              <a:off x="2741692" y="2693633"/>
              <a:ext cx="501176" cy="432048"/>
            </a:xfrm>
            <a:prstGeom prst="hexago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2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/>
            </a:p>
          </p:txBody>
        </p:sp>
        <p:sp>
          <p:nvSpPr>
            <p:cNvPr id="7" name="六角形 6"/>
            <p:cNvSpPr/>
            <p:nvPr/>
          </p:nvSpPr>
          <p:spPr>
            <a:xfrm rot="5400000">
              <a:off x="3168412" y="3486113"/>
              <a:ext cx="501176" cy="432048"/>
            </a:xfrm>
            <a:prstGeom prst="hexago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2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/>
            </a:p>
          </p:txBody>
        </p:sp>
        <p:sp>
          <p:nvSpPr>
            <p:cNvPr id="8" name="六角形 7"/>
            <p:cNvSpPr/>
            <p:nvPr/>
          </p:nvSpPr>
          <p:spPr>
            <a:xfrm rot="5400000">
              <a:off x="2947432" y="3874733"/>
              <a:ext cx="501176" cy="432048"/>
            </a:xfrm>
            <a:prstGeom prst="hexago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en-US"/>
            </a:p>
          </p:txBody>
        </p:sp>
        <p:sp>
          <p:nvSpPr>
            <p:cNvPr id="9" name="六角形 8"/>
            <p:cNvSpPr/>
            <p:nvPr/>
          </p:nvSpPr>
          <p:spPr>
            <a:xfrm rot="5400000">
              <a:off x="2505472" y="3882353"/>
              <a:ext cx="501176" cy="432048"/>
            </a:xfrm>
            <a:prstGeom prst="hexago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/>
            </a:p>
          </p:txBody>
        </p:sp>
        <p:sp>
          <p:nvSpPr>
            <p:cNvPr id="10" name="六角形 9"/>
            <p:cNvSpPr/>
            <p:nvPr/>
          </p:nvSpPr>
          <p:spPr>
            <a:xfrm rot="5400000">
              <a:off x="1857772" y="3493733"/>
              <a:ext cx="501176" cy="432048"/>
            </a:xfrm>
            <a:prstGeom prst="hexago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2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/>
            </a:p>
          </p:txBody>
        </p:sp>
        <p:sp>
          <p:nvSpPr>
            <p:cNvPr id="11" name="六角形 10"/>
            <p:cNvSpPr/>
            <p:nvPr/>
          </p:nvSpPr>
          <p:spPr>
            <a:xfrm rot="5400000">
              <a:off x="2071132" y="3889973"/>
              <a:ext cx="501176" cy="432048"/>
            </a:xfrm>
            <a:prstGeom prst="hexago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en-US"/>
            </a:p>
          </p:txBody>
        </p:sp>
        <p:sp>
          <p:nvSpPr>
            <p:cNvPr id="12" name="六角形 11"/>
            <p:cNvSpPr/>
            <p:nvPr/>
          </p:nvSpPr>
          <p:spPr>
            <a:xfrm rot="5400000">
              <a:off x="1636792" y="3089873"/>
              <a:ext cx="501176" cy="432048"/>
            </a:xfrm>
            <a:prstGeom prst="hexago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en-US"/>
            </a:p>
          </p:txBody>
        </p:sp>
        <p:sp>
          <p:nvSpPr>
            <p:cNvPr id="13" name="六角形 12"/>
            <p:cNvSpPr/>
            <p:nvPr/>
          </p:nvSpPr>
          <p:spPr>
            <a:xfrm rot="5400000">
              <a:off x="2520712" y="2297393"/>
              <a:ext cx="501176" cy="432048"/>
            </a:xfrm>
            <a:prstGeom prst="hexago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2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/>
            </a:p>
          </p:txBody>
        </p:sp>
        <p:sp>
          <p:nvSpPr>
            <p:cNvPr id="14" name="六角形 13"/>
            <p:cNvSpPr/>
            <p:nvPr/>
          </p:nvSpPr>
          <p:spPr>
            <a:xfrm rot="5400000">
              <a:off x="2955052" y="2297393"/>
              <a:ext cx="501176" cy="432048"/>
            </a:xfrm>
            <a:prstGeom prst="hexago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en-US"/>
            </a:p>
          </p:txBody>
        </p:sp>
        <p:sp>
          <p:nvSpPr>
            <p:cNvPr id="15" name="六角形 14"/>
            <p:cNvSpPr/>
            <p:nvPr/>
          </p:nvSpPr>
          <p:spPr>
            <a:xfrm rot="5400000">
              <a:off x="2093992" y="2297393"/>
              <a:ext cx="501176" cy="432048"/>
            </a:xfrm>
            <a:prstGeom prst="hexago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en-US"/>
            </a:p>
          </p:txBody>
        </p:sp>
        <p:sp>
          <p:nvSpPr>
            <p:cNvPr id="16" name="六角形 15"/>
            <p:cNvSpPr/>
            <p:nvPr/>
          </p:nvSpPr>
          <p:spPr>
            <a:xfrm rot="5400000">
              <a:off x="1202452" y="3089873"/>
              <a:ext cx="501176" cy="432048"/>
            </a:xfrm>
            <a:prstGeom prst="hexago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/>
            </a:p>
          </p:txBody>
        </p:sp>
        <p:sp>
          <p:nvSpPr>
            <p:cNvPr id="17" name="六角形 16"/>
            <p:cNvSpPr/>
            <p:nvPr/>
          </p:nvSpPr>
          <p:spPr>
            <a:xfrm rot="5400000">
              <a:off x="3816112" y="3082253"/>
              <a:ext cx="501176" cy="432048"/>
            </a:xfrm>
            <a:prstGeom prst="hexago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/>
            </a:p>
          </p:txBody>
        </p:sp>
        <p:sp>
          <p:nvSpPr>
            <p:cNvPr id="18" name="六角形 17"/>
            <p:cNvSpPr/>
            <p:nvPr/>
          </p:nvSpPr>
          <p:spPr>
            <a:xfrm rot="5400000">
              <a:off x="1423432" y="3486113"/>
              <a:ext cx="501176" cy="432048"/>
            </a:xfrm>
            <a:prstGeom prst="hexago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en-US"/>
            </a:p>
          </p:txBody>
        </p:sp>
        <p:sp>
          <p:nvSpPr>
            <p:cNvPr id="19" name="六角形 18"/>
            <p:cNvSpPr/>
            <p:nvPr/>
          </p:nvSpPr>
          <p:spPr>
            <a:xfrm rot="5400000">
              <a:off x="1438672" y="2693633"/>
              <a:ext cx="501176" cy="432048"/>
            </a:xfrm>
            <a:prstGeom prst="hexago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/>
            </a:p>
          </p:txBody>
        </p:sp>
        <p:sp>
          <p:nvSpPr>
            <p:cNvPr id="20" name="六角形 19"/>
            <p:cNvSpPr/>
            <p:nvPr/>
          </p:nvSpPr>
          <p:spPr>
            <a:xfrm rot="5400000">
              <a:off x="1636792" y="3889973"/>
              <a:ext cx="501176" cy="432048"/>
            </a:xfrm>
            <a:prstGeom prst="hexago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en-US"/>
            </a:p>
          </p:txBody>
        </p:sp>
        <p:sp>
          <p:nvSpPr>
            <p:cNvPr id="21" name="六角形 20"/>
            <p:cNvSpPr/>
            <p:nvPr/>
          </p:nvSpPr>
          <p:spPr>
            <a:xfrm rot="5400000">
              <a:off x="1652032" y="2289773"/>
              <a:ext cx="501176" cy="432048"/>
            </a:xfrm>
            <a:prstGeom prst="hexago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/>
            </a:p>
          </p:txBody>
        </p:sp>
        <p:sp>
          <p:nvSpPr>
            <p:cNvPr id="22" name="六角形 21"/>
            <p:cNvSpPr/>
            <p:nvPr/>
          </p:nvSpPr>
          <p:spPr>
            <a:xfrm rot="5400000">
              <a:off x="3595132" y="2678393"/>
              <a:ext cx="501176" cy="432048"/>
            </a:xfrm>
            <a:prstGeom prst="hexago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/>
            </a:p>
          </p:txBody>
        </p:sp>
        <p:sp>
          <p:nvSpPr>
            <p:cNvPr id="23" name="六角形 22"/>
            <p:cNvSpPr/>
            <p:nvPr/>
          </p:nvSpPr>
          <p:spPr>
            <a:xfrm rot="5400000">
              <a:off x="3595132" y="3493733"/>
              <a:ext cx="501176" cy="432048"/>
            </a:xfrm>
            <a:prstGeom prst="hexago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en-US"/>
            </a:p>
          </p:txBody>
        </p:sp>
        <p:sp>
          <p:nvSpPr>
            <p:cNvPr id="24" name="六角形 23"/>
            <p:cNvSpPr/>
            <p:nvPr/>
          </p:nvSpPr>
          <p:spPr>
            <a:xfrm rot="5400000">
              <a:off x="3358912" y="3889973"/>
              <a:ext cx="501176" cy="432048"/>
            </a:xfrm>
            <a:prstGeom prst="hexago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en-US"/>
            </a:p>
          </p:txBody>
        </p:sp>
        <p:sp>
          <p:nvSpPr>
            <p:cNvPr id="25" name="六角形 24"/>
            <p:cNvSpPr/>
            <p:nvPr/>
          </p:nvSpPr>
          <p:spPr>
            <a:xfrm rot="5400000">
              <a:off x="3381772" y="2282153"/>
              <a:ext cx="501176" cy="432048"/>
            </a:xfrm>
            <a:prstGeom prst="hexago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/>
            </a:p>
          </p:txBody>
        </p:sp>
        <p:sp>
          <p:nvSpPr>
            <p:cNvPr id="26" name="六角形 25"/>
            <p:cNvSpPr/>
            <p:nvPr/>
          </p:nvSpPr>
          <p:spPr>
            <a:xfrm rot="5400000">
              <a:off x="3145552" y="4278593"/>
              <a:ext cx="501176" cy="432048"/>
            </a:xfrm>
            <a:prstGeom prst="hexago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/>
            </a:p>
          </p:txBody>
        </p:sp>
        <p:sp>
          <p:nvSpPr>
            <p:cNvPr id="27" name="六角形 26"/>
            <p:cNvSpPr/>
            <p:nvPr/>
          </p:nvSpPr>
          <p:spPr>
            <a:xfrm rot="5400000">
              <a:off x="2718832" y="4278593"/>
              <a:ext cx="501176" cy="432048"/>
            </a:xfrm>
            <a:prstGeom prst="hexago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/>
            </a:p>
          </p:txBody>
        </p:sp>
        <p:sp>
          <p:nvSpPr>
            <p:cNvPr id="28" name="六角形 27"/>
            <p:cNvSpPr/>
            <p:nvPr/>
          </p:nvSpPr>
          <p:spPr>
            <a:xfrm rot="5400000">
              <a:off x="2292112" y="4278593"/>
              <a:ext cx="501176" cy="432048"/>
            </a:xfrm>
            <a:prstGeom prst="hexago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/>
            </a:p>
          </p:txBody>
        </p:sp>
        <p:sp>
          <p:nvSpPr>
            <p:cNvPr id="29" name="六角形 28"/>
            <p:cNvSpPr/>
            <p:nvPr/>
          </p:nvSpPr>
          <p:spPr>
            <a:xfrm rot="5400000">
              <a:off x="1865392" y="4286213"/>
              <a:ext cx="501176" cy="432048"/>
            </a:xfrm>
            <a:prstGeom prst="hexago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/>
            </a:p>
          </p:txBody>
        </p:sp>
        <p:sp>
          <p:nvSpPr>
            <p:cNvPr id="30" name="六角形 29"/>
            <p:cNvSpPr/>
            <p:nvPr/>
          </p:nvSpPr>
          <p:spPr>
            <a:xfrm rot="5400000">
              <a:off x="3160792" y="1885913"/>
              <a:ext cx="501176" cy="432048"/>
            </a:xfrm>
            <a:prstGeom prst="hexago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/>
            </a:p>
          </p:txBody>
        </p:sp>
        <p:sp>
          <p:nvSpPr>
            <p:cNvPr id="31" name="六角形 30"/>
            <p:cNvSpPr/>
            <p:nvPr/>
          </p:nvSpPr>
          <p:spPr>
            <a:xfrm rot="5400000">
              <a:off x="2741692" y="1893533"/>
              <a:ext cx="501176" cy="432048"/>
            </a:xfrm>
            <a:prstGeom prst="hexago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en-US"/>
            </a:p>
          </p:txBody>
        </p:sp>
        <p:sp>
          <p:nvSpPr>
            <p:cNvPr id="32" name="六角形 31"/>
            <p:cNvSpPr/>
            <p:nvPr/>
          </p:nvSpPr>
          <p:spPr>
            <a:xfrm rot="5400000">
              <a:off x="2314972" y="1901153"/>
              <a:ext cx="501176" cy="432048"/>
            </a:xfrm>
            <a:prstGeom prst="hexago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en-US"/>
            </a:p>
          </p:txBody>
        </p:sp>
        <p:sp>
          <p:nvSpPr>
            <p:cNvPr id="33" name="六角形 32"/>
            <p:cNvSpPr/>
            <p:nvPr/>
          </p:nvSpPr>
          <p:spPr>
            <a:xfrm rot="5400000">
              <a:off x="2067322" y="3103208"/>
              <a:ext cx="501176" cy="432048"/>
            </a:xfrm>
            <a:prstGeom prst="hexago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2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/>
            </a:p>
          </p:txBody>
        </p:sp>
        <p:sp>
          <p:nvSpPr>
            <p:cNvPr id="34" name="六角形 33"/>
            <p:cNvSpPr/>
            <p:nvPr/>
          </p:nvSpPr>
          <p:spPr>
            <a:xfrm rot="5400000">
              <a:off x="2730262" y="3486113"/>
              <a:ext cx="501176" cy="432048"/>
            </a:xfrm>
            <a:prstGeom prst="hexago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002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/>
            </a:p>
          </p:txBody>
        </p:sp>
        <p:sp>
          <p:nvSpPr>
            <p:cNvPr id="35" name="六角形 34"/>
            <p:cNvSpPr/>
            <p:nvPr/>
          </p:nvSpPr>
          <p:spPr>
            <a:xfrm rot="5400000">
              <a:off x="2295922" y="3491828"/>
              <a:ext cx="501176" cy="432048"/>
            </a:xfrm>
            <a:prstGeom prst="hexago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/>
            </a:p>
          </p:txBody>
        </p:sp>
        <p:sp>
          <p:nvSpPr>
            <p:cNvPr id="36" name="六角形 35"/>
            <p:cNvSpPr/>
            <p:nvPr/>
          </p:nvSpPr>
          <p:spPr>
            <a:xfrm rot="5400000">
              <a:off x="1876822" y="2701253"/>
              <a:ext cx="501176" cy="432048"/>
            </a:xfrm>
            <a:prstGeom prst="hexago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/>
            </a:p>
          </p:txBody>
        </p:sp>
        <p:sp>
          <p:nvSpPr>
            <p:cNvPr id="37" name="六角形 36"/>
            <p:cNvSpPr/>
            <p:nvPr/>
          </p:nvSpPr>
          <p:spPr>
            <a:xfrm rot="5400000">
              <a:off x="2314972" y="2691728"/>
              <a:ext cx="501176" cy="432048"/>
            </a:xfrm>
            <a:prstGeom prst="hexago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/>
            </a:p>
          </p:txBody>
        </p:sp>
        <p:sp>
          <p:nvSpPr>
            <p:cNvPr id="38" name="六角形 37"/>
            <p:cNvSpPr/>
            <p:nvPr/>
          </p:nvSpPr>
          <p:spPr>
            <a:xfrm rot="5400000">
              <a:off x="3162697" y="2701253"/>
              <a:ext cx="501176" cy="432048"/>
            </a:xfrm>
            <a:prstGeom prst="hexago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/>
            </a:p>
          </p:txBody>
        </p:sp>
        <p:sp>
          <p:nvSpPr>
            <p:cNvPr id="39" name="六角形 38"/>
            <p:cNvSpPr/>
            <p:nvPr/>
          </p:nvSpPr>
          <p:spPr>
            <a:xfrm rot="5400000">
              <a:off x="2943622" y="3091778"/>
              <a:ext cx="501176" cy="432048"/>
            </a:xfrm>
            <a:prstGeom prst="hexago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/>
            </a:p>
          </p:txBody>
        </p:sp>
        <p:sp>
          <p:nvSpPr>
            <p:cNvPr id="40" name="六角形 39"/>
            <p:cNvSpPr/>
            <p:nvPr/>
          </p:nvSpPr>
          <p:spPr>
            <a:xfrm rot="5400000">
              <a:off x="1857772" y="1893533"/>
              <a:ext cx="501176" cy="432048"/>
            </a:xfrm>
            <a:prstGeom prst="hexagon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/>
            </a:p>
          </p:txBody>
        </p:sp>
      </p:grpSp>
      <p:cxnSp>
        <p:nvCxnSpPr>
          <p:cNvPr id="51" name="直線コネクタ 50"/>
          <p:cNvCxnSpPr>
            <a:stCxn id="31" idx="3"/>
          </p:cNvCxnSpPr>
          <p:nvPr/>
        </p:nvCxnSpPr>
        <p:spPr>
          <a:xfrm>
            <a:off x="1895562" y="4081233"/>
            <a:ext cx="40445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/>
          <p:cNvCxnSpPr>
            <a:stCxn id="27" idx="0"/>
          </p:cNvCxnSpPr>
          <p:nvPr/>
        </p:nvCxnSpPr>
        <p:spPr>
          <a:xfrm>
            <a:off x="1882591" y="5657088"/>
            <a:ext cx="40575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円/楕円 52"/>
          <p:cNvSpPr/>
          <p:nvPr/>
        </p:nvSpPr>
        <p:spPr>
          <a:xfrm>
            <a:off x="5796136" y="4005064"/>
            <a:ext cx="288032" cy="1728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  <p:cxnSp>
        <p:nvCxnSpPr>
          <p:cNvPr id="56" name="直線コネクタ 55"/>
          <p:cNvCxnSpPr>
            <a:stCxn id="53" idx="0"/>
          </p:cNvCxnSpPr>
          <p:nvPr/>
        </p:nvCxnSpPr>
        <p:spPr>
          <a:xfrm>
            <a:off x="5940152" y="4005064"/>
            <a:ext cx="1008112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コネクタ 57"/>
          <p:cNvCxnSpPr>
            <a:endCxn id="53" idx="4"/>
          </p:cNvCxnSpPr>
          <p:nvPr/>
        </p:nvCxnSpPr>
        <p:spPr>
          <a:xfrm flipH="1">
            <a:off x="5940152" y="4869160"/>
            <a:ext cx="1008112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9130" y="492590"/>
            <a:ext cx="3676395" cy="18409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0668" y="446445"/>
            <a:ext cx="2746369" cy="182517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49" name="Group 5"/>
          <p:cNvGrpSpPr>
            <a:grpSpLocks/>
          </p:cNvGrpSpPr>
          <p:nvPr/>
        </p:nvGrpSpPr>
        <p:grpSpPr bwMode="auto">
          <a:xfrm>
            <a:off x="5633497" y="988047"/>
            <a:ext cx="144482" cy="947198"/>
            <a:chOff x="4055" y="1322"/>
            <a:chExt cx="119" cy="780"/>
          </a:xfrm>
        </p:grpSpPr>
        <p:sp>
          <p:nvSpPr>
            <p:cNvPr id="79" name="Line 6"/>
            <p:cNvSpPr>
              <a:spLocks noChangeShapeType="1"/>
            </p:cNvSpPr>
            <p:nvPr/>
          </p:nvSpPr>
          <p:spPr bwMode="auto">
            <a:xfrm>
              <a:off x="4115" y="1437"/>
              <a:ext cx="1" cy="115"/>
            </a:xfrm>
            <a:prstGeom prst="line">
              <a:avLst/>
            </a:prstGeom>
            <a:noFill/>
            <a:ln w="360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Line 7"/>
            <p:cNvSpPr>
              <a:spLocks noChangeShapeType="1"/>
            </p:cNvSpPr>
            <p:nvPr/>
          </p:nvSpPr>
          <p:spPr bwMode="auto">
            <a:xfrm>
              <a:off x="4174" y="1322"/>
              <a:ext cx="1" cy="115"/>
            </a:xfrm>
            <a:prstGeom prst="line">
              <a:avLst/>
            </a:prstGeom>
            <a:noFill/>
            <a:ln w="360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Line 8"/>
            <p:cNvSpPr>
              <a:spLocks noChangeShapeType="1"/>
            </p:cNvSpPr>
            <p:nvPr/>
          </p:nvSpPr>
          <p:spPr bwMode="auto">
            <a:xfrm>
              <a:off x="4115" y="1552"/>
              <a:ext cx="1" cy="115"/>
            </a:xfrm>
            <a:prstGeom prst="line">
              <a:avLst/>
            </a:prstGeom>
            <a:noFill/>
            <a:ln w="360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Line 9"/>
            <p:cNvSpPr>
              <a:spLocks noChangeShapeType="1"/>
            </p:cNvSpPr>
            <p:nvPr/>
          </p:nvSpPr>
          <p:spPr bwMode="auto">
            <a:xfrm>
              <a:off x="4174" y="1666"/>
              <a:ext cx="1" cy="115"/>
            </a:xfrm>
            <a:prstGeom prst="line">
              <a:avLst/>
            </a:prstGeom>
            <a:noFill/>
            <a:ln w="360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Line 10"/>
            <p:cNvSpPr>
              <a:spLocks noChangeShapeType="1"/>
            </p:cNvSpPr>
            <p:nvPr/>
          </p:nvSpPr>
          <p:spPr bwMode="auto">
            <a:xfrm>
              <a:off x="4115" y="1782"/>
              <a:ext cx="1" cy="115"/>
            </a:xfrm>
            <a:prstGeom prst="line">
              <a:avLst/>
            </a:prstGeom>
            <a:noFill/>
            <a:ln w="360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Line 11"/>
            <p:cNvSpPr>
              <a:spLocks noChangeShapeType="1"/>
            </p:cNvSpPr>
            <p:nvPr/>
          </p:nvSpPr>
          <p:spPr bwMode="auto">
            <a:xfrm>
              <a:off x="4055" y="1896"/>
              <a:ext cx="1" cy="115"/>
            </a:xfrm>
            <a:prstGeom prst="line">
              <a:avLst/>
            </a:prstGeom>
            <a:noFill/>
            <a:ln w="360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Line 12"/>
            <p:cNvSpPr>
              <a:spLocks noChangeShapeType="1"/>
            </p:cNvSpPr>
            <p:nvPr/>
          </p:nvSpPr>
          <p:spPr bwMode="auto">
            <a:xfrm>
              <a:off x="4115" y="1988"/>
              <a:ext cx="1" cy="115"/>
            </a:xfrm>
            <a:prstGeom prst="line">
              <a:avLst/>
            </a:prstGeom>
            <a:noFill/>
            <a:ln w="360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9" name="Text Box 13"/>
          <p:cNvSpPr txBox="1">
            <a:spLocks noChangeArrowheads="1"/>
          </p:cNvSpPr>
          <p:nvPr/>
        </p:nvSpPr>
        <p:spPr bwMode="auto">
          <a:xfrm>
            <a:off x="1521228" y="2073682"/>
            <a:ext cx="3806148" cy="44854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>
              <a:lnSpc>
                <a:spcPct val="83000"/>
              </a:lnSpc>
              <a:buSzPct val="45000"/>
              <a:tabLst>
                <a:tab pos="654050" algn="l"/>
                <a:tab pos="1311275" algn="l"/>
                <a:tab pos="1966913" algn="l"/>
                <a:tab pos="2624138" algn="l"/>
                <a:tab pos="3281363" algn="l"/>
                <a:tab pos="3937000" algn="l"/>
              </a:tabLst>
            </a:pPr>
            <a:r>
              <a:rPr lang="en-GB" altLang="ja-JP" sz="1400" dirty="0">
                <a:solidFill>
                  <a:srgbClr val="000000"/>
                </a:solidFill>
                <a:latin typeface="Times New Roman" charset="0"/>
              </a:rPr>
              <a:t/>
            </a:r>
            <a:br>
              <a:rPr lang="en-GB" altLang="ja-JP" sz="1400" dirty="0">
                <a:solidFill>
                  <a:srgbClr val="000000"/>
                </a:solidFill>
                <a:latin typeface="Times New Roman" charset="0"/>
              </a:rPr>
            </a:br>
            <a:r>
              <a:rPr lang="en-GB" altLang="ja-JP" sz="1400" dirty="0">
                <a:solidFill>
                  <a:srgbClr val="000000"/>
                </a:solidFill>
                <a:latin typeface="Times New Roman" charset="0"/>
              </a:rPr>
              <a:t>Redundant Configuration + Corrugated Wavefront</a:t>
            </a:r>
          </a:p>
        </p:txBody>
      </p:sp>
      <p:sp>
        <p:nvSpPr>
          <p:cNvPr id="70" name="Text Box 14"/>
          <p:cNvSpPr txBox="1">
            <a:spLocks noChangeArrowheads="1"/>
          </p:cNvSpPr>
          <p:nvPr/>
        </p:nvSpPr>
        <p:spPr bwMode="auto">
          <a:xfrm>
            <a:off x="5899392" y="2017822"/>
            <a:ext cx="2425962" cy="63166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>
              <a:lnSpc>
                <a:spcPct val="83000"/>
              </a:lnSpc>
              <a:buSzPct val="45000"/>
              <a:tabLst>
                <a:tab pos="654050" algn="l"/>
                <a:tab pos="1311275" algn="l"/>
                <a:tab pos="1966913" algn="l"/>
                <a:tab pos="2624138" algn="l"/>
              </a:tabLst>
            </a:pPr>
            <a:r>
              <a:rPr lang="en-GB" altLang="ja-JP" sz="1400" dirty="0">
                <a:solidFill>
                  <a:srgbClr val="000000"/>
                </a:solidFill>
                <a:latin typeface="Times New Roman" charset="0"/>
              </a:rPr>
              <a:t/>
            </a:r>
            <a:br>
              <a:rPr lang="en-GB" altLang="ja-JP" sz="1400" dirty="0">
                <a:solidFill>
                  <a:srgbClr val="000000"/>
                </a:solidFill>
                <a:latin typeface="Times New Roman" charset="0"/>
              </a:rPr>
            </a:br>
            <a:r>
              <a:rPr lang="en-GB" altLang="ja-JP" sz="1400" dirty="0">
                <a:solidFill>
                  <a:srgbClr val="000000"/>
                </a:solidFill>
                <a:latin typeface="Times New Roman" charset="0"/>
              </a:rPr>
              <a:t>Non-Redundant Configuration </a:t>
            </a:r>
          </a:p>
          <a:p>
            <a:pPr>
              <a:lnSpc>
                <a:spcPct val="85000"/>
              </a:lnSpc>
              <a:buSzPct val="45000"/>
              <a:tabLst>
                <a:tab pos="654050" algn="l"/>
                <a:tab pos="1311275" algn="l"/>
                <a:tab pos="1966913" algn="l"/>
                <a:tab pos="2624138" algn="l"/>
              </a:tabLst>
            </a:pPr>
            <a:r>
              <a:rPr lang="en-GB" altLang="ja-JP" sz="1400" dirty="0">
                <a:solidFill>
                  <a:srgbClr val="000000"/>
                </a:solidFill>
                <a:latin typeface="Times New Roman" charset="0"/>
              </a:rPr>
              <a:t>+ Spatially Filtered Wavefront </a:t>
            </a:r>
          </a:p>
        </p:txBody>
      </p:sp>
      <p:sp>
        <p:nvSpPr>
          <p:cNvPr id="71" name="Line 15"/>
          <p:cNvSpPr>
            <a:spLocks noChangeShapeType="1"/>
          </p:cNvSpPr>
          <p:nvPr/>
        </p:nvSpPr>
        <p:spPr bwMode="auto">
          <a:xfrm>
            <a:off x="8141895" y="1054837"/>
            <a:ext cx="1214" cy="911982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" name="AutoShape 16"/>
          <p:cNvSpPr>
            <a:spLocks noChangeArrowheads="1"/>
          </p:cNvSpPr>
          <p:nvPr/>
        </p:nvSpPr>
        <p:spPr bwMode="auto">
          <a:xfrm>
            <a:off x="7635602" y="1358426"/>
            <a:ext cx="288964" cy="228299"/>
          </a:xfrm>
          <a:prstGeom prst="rightArrow">
            <a:avLst>
              <a:gd name="adj1" fmla="val 61500"/>
              <a:gd name="adj2" fmla="val 56183"/>
            </a:avLst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3" name="Text Box 17"/>
          <p:cNvSpPr txBox="1">
            <a:spLocks noChangeArrowheads="1"/>
          </p:cNvSpPr>
          <p:nvPr/>
        </p:nvSpPr>
        <p:spPr bwMode="auto">
          <a:xfrm>
            <a:off x="4345302" y="663814"/>
            <a:ext cx="1008907" cy="40109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>
              <a:lnSpc>
                <a:spcPct val="83000"/>
              </a:lnSpc>
              <a:buSzPct val="45000"/>
              <a:tabLst>
                <a:tab pos="654050" algn="l"/>
              </a:tabLst>
            </a:pPr>
            <a:r>
              <a:rPr lang="en-GB" altLang="ja-JP" sz="1200" dirty="0">
                <a:solidFill>
                  <a:srgbClr val="000000"/>
                </a:solidFill>
                <a:latin typeface="Times New Roman" charset="0"/>
              </a:rPr>
              <a:t>Single-mode </a:t>
            </a:r>
          </a:p>
          <a:p>
            <a:pPr>
              <a:lnSpc>
                <a:spcPct val="85000"/>
              </a:lnSpc>
              <a:buSzPct val="45000"/>
              <a:tabLst>
                <a:tab pos="654050" algn="l"/>
              </a:tabLst>
            </a:pPr>
            <a:r>
              <a:rPr lang="en-GB" altLang="ja-JP" sz="1200" dirty="0">
                <a:solidFill>
                  <a:srgbClr val="000000"/>
                </a:solidFill>
                <a:latin typeface="Times New Roman" charset="0"/>
              </a:rPr>
              <a:t>  fibers</a:t>
            </a:r>
          </a:p>
        </p:txBody>
      </p:sp>
      <p:sp>
        <p:nvSpPr>
          <p:cNvPr id="74" name="Text Box 18"/>
          <p:cNvSpPr txBox="1">
            <a:spLocks noChangeArrowheads="1"/>
          </p:cNvSpPr>
          <p:nvPr/>
        </p:nvSpPr>
        <p:spPr bwMode="auto">
          <a:xfrm>
            <a:off x="3138453" y="314080"/>
            <a:ext cx="992877" cy="24412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>
              <a:lnSpc>
                <a:spcPct val="83000"/>
              </a:lnSpc>
              <a:buSzPct val="45000"/>
              <a:tabLst>
                <a:tab pos="654050" algn="l"/>
              </a:tabLst>
            </a:pPr>
            <a:r>
              <a:rPr lang="en-GB" altLang="ja-JP" sz="1200" dirty="0">
                <a:solidFill>
                  <a:srgbClr val="000000"/>
                </a:solidFill>
                <a:latin typeface="Times New Roman" charset="0"/>
              </a:rPr>
              <a:t>Lenslet array</a:t>
            </a:r>
          </a:p>
        </p:txBody>
      </p:sp>
      <p:sp>
        <p:nvSpPr>
          <p:cNvPr id="75" name="Freeform 19"/>
          <p:cNvSpPr>
            <a:spLocks noChangeArrowheads="1"/>
          </p:cNvSpPr>
          <p:nvPr/>
        </p:nvSpPr>
        <p:spPr bwMode="auto">
          <a:xfrm>
            <a:off x="2654014" y="1014763"/>
            <a:ext cx="228257" cy="1040703"/>
          </a:xfrm>
          <a:custGeom>
            <a:avLst/>
            <a:gdLst>
              <a:gd name="T0" fmla="*/ 133 w 829"/>
              <a:gd name="T1" fmla="*/ 0 h 3775"/>
              <a:gd name="T2" fmla="*/ 90 w 829"/>
              <a:gd name="T3" fmla="*/ 153 h 3775"/>
              <a:gd name="T4" fmla="*/ 85 w 829"/>
              <a:gd name="T5" fmla="*/ 306 h 3775"/>
              <a:gd name="T6" fmla="*/ 75 w 829"/>
              <a:gd name="T7" fmla="*/ 459 h 3775"/>
              <a:gd name="T8" fmla="*/ 51 w 829"/>
              <a:gd name="T9" fmla="*/ 587 h 3775"/>
              <a:gd name="T10" fmla="*/ 66 w 829"/>
              <a:gd name="T11" fmla="*/ 740 h 3775"/>
              <a:gd name="T12" fmla="*/ 80 w 829"/>
              <a:gd name="T13" fmla="*/ 791 h 3775"/>
              <a:gd name="T14" fmla="*/ 95 w 829"/>
              <a:gd name="T15" fmla="*/ 842 h 3775"/>
              <a:gd name="T16" fmla="*/ 100 w 829"/>
              <a:gd name="T17" fmla="*/ 857 h 377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29"/>
              <a:gd name="T28" fmla="*/ 0 h 3775"/>
              <a:gd name="T29" fmla="*/ 829 w 829"/>
              <a:gd name="T30" fmla="*/ 3775 h 377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29" h="3775">
                <a:moveTo>
                  <a:pt x="588" y="0"/>
                </a:moveTo>
                <a:cubicBezTo>
                  <a:pt x="828" y="240"/>
                  <a:pt x="540" y="522"/>
                  <a:pt x="396" y="674"/>
                </a:cubicBezTo>
                <a:cubicBezTo>
                  <a:pt x="201" y="880"/>
                  <a:pt x="224" y="1190"/>
                  <a:pt x="374" y="1348"/>
                </a:cubicBezTo>
                <a:cubicBezTo>
                  <a:pt x="605" y="1591"/>
                  <a:pt x="340" y="1806"/>
                  <a:pt x="332" y="2023"/>
                </a:cubicBezTo>
                <a:cubicBezTo>
                  <a:pt x="325" y="2199"/>
                  <a:pt x="588" y="2466"/>
                  <a:pt x="225" y="2584"/>
                </a:cubicBezTo>
                <a:cubicBezTo>
                  <a:pt x="0" y="2656"/>
                  <a:pt x="40" y="3123"/>
                  <a:pt x="290" y="3258"/>
                </a:cubicBezTo>
                <a:lnTo>
                  <a:pt x="354" y="3483"/>
                </a:lnTo>
                <a:lnTo>
                  <a:pt x="417" y="3707"/>
                </a:lnTo>
                <a:lnTo>
                  <a:pt x="439" y="3774"/>
                </a:lnTo>
              </a:path>
            </a:pathLst>
          </a:custGeom>
          <a:noFill/>
          <a:ln w="360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6" name="Line 20"/>
          <p:cNvSpPr>
            <a:spLocks noChangeShapeType="1"/>
          </p:cNvSpPr>
          <p:nvPr/>
        </p:nvSpPr>
        <p:spPr bwMode="auto">
          <a:xfrm>
            <a:off x="3081389" y="587310"/>
            <a:ext cx="1214" cy="163938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7" name="Line 21"/>
          <p:cNvSpPr>
            <a:spLocks noChangeShapeType="1"/>
          </p:cNvSpPr>
          <p:nvPr/>
        </p:nvSpPr>
        <p:spPr bwMode="auto">
          <a:xfrm flipH="1">
            <a:off x="5382171" y="451302"/>
            <a:ext cx="8499" cy="240443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8" name="Line 22"/>
          <p:cNvSpPr>
            <a:spLocks noChangeShapeType="1"/>
          </p:cNvSpPr>
          <p:nvPr/>
        </p:nvSpPr>
        <p:spPr bwMode="auto">
          <a:xfrm>
            <a:off x="4221460" y="452516"/>
            <a:ext cx="1171638" cy="1214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" name="テキスト ボックス 92"/>
          <p:cNvSpPr txBox="1"/>
          <p:nvPr/>
        </p:nvSpPr>
        <p:spPr>
          <a:xfrm>
            <a:off x="611560" y="6021288"/>
            <a:ext cx="1296144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2800" dirty="0"/>
              <a:t>新方式</a:t>
            </a:r>
            <a:endParaRPr kumimoji="1" lang="en-US" sz="2800" dirty="0"/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539552" y="2708920"/>
            <a:ext cx="1296144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2800" dirty="0" smtClean="0"/>
              <a:t>旧方式</a:t>
            </a:r>
            <a:endParaRPr kumimoji="1" lang="en-US" sz="2800" dirty="0"/>
          </a:p>
        </p:txBody>
      </p:sp>
      <p:sp>
        <p:nvSpPr>
          <p:cNvPr id="86" name="テキスト ボックス 85"/>
          <p:cNvSpPr txBox="1"/>
          <p:nvPr/>
        </p:nvSpPr>
        <p:spPr>
          <a:xfrm>
            <a:off x="2154788" y="6165304"/>
            <a:ext cx="2621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 smtClean="0">
                <a:solidFill>
                  <a:srgbClr val="FF0000"/>
                </a:solidFill>
              </a:rPr>
              <a:t>劇的にシンプルな光学系</a:t>
            </a:r>
            <a:endParaRPr kumimoji="1" lang="en-US" b="1" dirty="0">
              <a:solidFill>
                <a:srgbClr val="FF0000"/>
              </a:solidFill>
            </a:endParaRPr>
          </a:p>
        </p:txBody>
      </p:sp>
      <p:pic>
        <p:nvPicPr>
          <p:cNvPr id="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86075" y="3970813"/>
            <a:ext cx="2789647" cy="1762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4596" y="3997146"/>
            <a:ext cx="179838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" name="テキスト ボックス 87"/>
          <p:cNvSpPr txBox="1"/>
          <p:nvPr/>
        </p:nvSpPr>
        <p:spPr>
          <a:xfrm>
            <a:off x="5469596" y="6115395"/>
            <a:ext cx="3674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/>
              <a:t>光は全て干渉した状態で出力される</a:t>
            </a:r>
            <a:endParaRPr kumimoji="1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 smtClean="0"/>
              <a:t>新しい瞳再配置法２</a:t>
            </a:r>
            <a:r>
              <a:rPr kumimoji="1" lang="en-US" altLang="ja-JP" dirty="0" smtClean="0"/>
              <a:t/>
            </a:r>
            <a:br>
              <a:rPr kumimoji="1" lang="en-US" altLang="ja-JP" dirty="0" smtClean="0"/>
            </a:br>
            <a:r>
              <a:rPr kumimoji="1" lang="en-US" dirty="0" smtClean="0"/>
              <a:t>Smart Pupil Remapping</a:t>
            </a:r>
            <a:endParaRPr kumimoji="1" lang="en-US" dirty="0"/>
          </a:p>
        </p:txBody>
      </p:sp>
      <p:sp>
        <p:nvSpPr>
          <p:cNvPr id="81" name="テキスト ボックス 80"/>
          <p:cNvSpPr txBox="1"/>
          <p:nvPr/>
        </p:nvSpPr>
        <p:spPr>
          <a:xfrm>
            <a:off x="1043608" y="4581128"/>
            <a:ext cx="36724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6x6 Non-redundant array</a:t>
            </a:r>
          </a:p>
          <a:p>
            <a:r>
              <a:rPr kumimoji="1" lang="en-US" altLang="ja-JP" dirty="0" smtClean="0"/>
              <a:t>Segment</a:t>
            </a:r>
            <a:r>
              <a:rPr kumimoji="1" lang="ja-JP" altLang="en-US" dirty="0" smtClean="0"/>
              <a:t>型</a:t>
            </a:r>
            <a:r>
              <a:rPr kumimoji="1" lang="en-US" altLang="ja-JP" dirty="0" smtClean="0"/>
              <a:t>DM</a:t>
            </a:r>
            <a:r>
              <a:rPr lang="ja-JP" altLang="en-US" dirty="0"/>
              <a:t>により</a:t>
            </a:r>
            <a:r>
              <a:rPr kumimoji="1" lang="ja-JP" altLang="en-US" dirty="0" smtClean="0"/>
              <a:t>各色で異なる傾きを持たせる</a:t>
            </a:r>
            <a:endParaRPr kumimoji="1" lang="en-US" dirty="0"/>
          </a:p>
        </p:txBody>
      </p:sp>
      <p:sp>
        <p:nvSpPr>
          <p:cNvPr id="82" name="テキスト ボックス 81"/>
          <p:cNvSpPr txBox="1"/>
          <p:nvPr/>
        </p:nvSpPr>
        <p:spPr>
          <a:xfrm>
            <a:off x="2051720" y="1412776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瞳</a:t>
            </a:r>
            <a:r>
              <a:rPr lang="ja-JP" altLang="en-US" sz="2400" dirty="0"/>
              <a:t>面</a:t>
            </a:r>
            <a:endParaRPr kumimoji="1" lang="en-US" sz="2400" dirty="0"/>
          </a:p>
        </p:txBody>
      </p:sp>
      <p:sp>
        <p:nvSpPr>
          <p:cNvPr id="83" name="テキスト ボックス 82"/>
          <p:cNvSpPr txBox="1"/>
          <p:nvPr/>
        </p:nvSpPr>
        <p:spPr>
          <a:xfrm>
            <a:off x="6012160" y="1412776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焦点面</a:t>
            </a:r>
            <a:endParaRPr kumimoji="1" lang="en-US" sz="2400" dirty="0"/>
          </a:p>
        </p:txBody>
      </p:sp>
      <p:grpSp>
        <p:nvGrpSpPr>
          <p:cNvPr id="86" name="グループ化 85"/>
          <p:cNvGrpSpPr/>
          <p:nvPr/>
        </p:nvGrpSpPr>
        <p:grpSpPr>
          <a:xfrm>
            <a:off x="1403648" y="2276872"/>
            <a:ext cx="2336363" cy="2225723"/>
            <a:chOff x="1237016" y="1851349"/>
            <a:chExt cx="3045708" cy="2901476"/>
          </a:xfrm>
        </p:grpSpPr>
        <p:sp>
          <p:nvSpPr>
            <p:cNvPr id="87" name="六角形 86"/>
            <p:cNvSpPr/>
            <p:nvPr/>
          </p:nvSpPr>
          <p:spPr>
            <a:xfrm rot="5400000">
              <a:off x="3381772" y="3089873"/>
              <a:ext cx="501176" cy="432048"/>
            </a:xfrm>
            <a:prstGeom prst="hexagon">
              <a:avLst/>
            </a:prstGeom>
            <a:solidFill>
              <a:srgbClr val="00B050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en-US"/>
            </a:p>
          </p:txBody>
        </p:sp>
        <p:sp>
          <p:nvSpPr>
            <p:cNvPr id="88" name="六角形 87"/>
            <p:cNvSpPr/>
            <p:nvPr/>
          </p:nvSpPr>
          <p:spPr>
            <a:xfrm rot="5400000">
              <a:off x="2741692" y="2693633"/>
              <a:ext cx="501176" cy="432048"/>
            </a:xfrm>
            <a:prstGeom prst="hexagon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002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/>
            </a:p>
          </p:txBody>
        </p:sp>
        <p:sp>
          <p:nvSpPr>
            <p:cNvPr id="89" name="六角形 88"/>
            <p:cNvSpPr/>
            <p:nvPr/>
          </p:nvSpPr>
          <p:spPr>
            <a:xfrm rot="5400000">
              <a:off x="3168412" y="3486113"/>
              <a:ext cx="501176" cy="432048"/>
            </a:xfrm>
            <a:prstGeom prst="hexagon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002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/>
            </a:p>
          </p:txBody>
        </p:sp>
        <p:sp>
          <p:nvSpPr>
            <p:cNvPr id="90" name="六角形 89"/>
            <p:cNvSpPr/>
            <p:nvPr/>
          </p:nvSpPr>
          <p:spPr>
            <a:xfrm rot="5400000">
              <a:off x="2947432" y="3874733"/>
              <a:ext cx="501176" cy="432048"/>
            </a:xfrm>
            <a:prstGeom prst="hexagon">
              <a:avLst/>
            </a:prstGeom>
            <a:solidFill>
              <a:srgbClr val="FFFF00"/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en-US"/>
            </a:p>
          </p:txBody>
        </p:sp>
        <p:sp>
          <p:nvSpPr>
            <p:cNvPr id="91" name="六角形 90"/>
            <p:cNvSpPr/>
            <p:nvPr/>
          </p:nvSpPr>
          <p:spPr>
            <a:xfrm rot="5400000">
              <a:off x="2505472" y="3882353"/>
              <a:ext cx="501176" cy="432048"/>
            </a:xfrm>
            <a:prstGeom prst="hexagon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/>
            </a:p>
          </p:txBody>
        </p:sp>
        <p:sp>
          <p:nvSpPr>
            <p:cNvPr id="92" name="六角形 91"/>
            <p:cNvSpPr/>
            <p:nvPr/>
          </p:nvSpPr>
          <p:spPr>
            <a:xfrm rot="5400000">
              <a:off x="1857772" y="3493733"/>
              <a:ext cx="501176" cy="432048"/>
            </a:xfrm>
            <a:prstGeom prst="hexagon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002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/>
            </a:p>
          </p:txBody>
        </p:sp>
        <p:sp>
          <p:nvSpPr>
            <p:cNvPr id="93" name="六角形 92"/>
            <p:cNvSpPr/>
            <p:nvPr/>
          </p:nvSpPr>
          <p:spPr>
            <a:xfrm rot="5400000">
              <a:off x="2071132" y="3889973"/>
              <a:ext cx="501176" cy="432048"/>
            </a:xfrm>
            <a:prstGeom prst="hexagon">
              <a:avLst/>
            </a:prstGeom>
            <a:solidFill>
              <a:srgbClr val="00B050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en-US"/>
            </a:p>
          </p:txBody>
        </p:sp>
        <p:sp>
          <p:nvSpPr>
            <p:cNvPr id="94" name="六角形 93"/>
            <p:cNvSpPr/>
            <p:nvPr/>
          </p:nvSpPr>
          <p:spPr>
            <a:xfrm rot="5400000">
              <a:off x="1636792" y="3089873"/>
              <a:ext cx="501176" cy="432048"/>
            </a:xfrm>
            <a:prstGeom prst="hexagon">
              <a:avLst/>
            </a:prstGeom>
            <a:solidFill>
              <a:srgbClr val="FFFF00"/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en-US"/>
            </a:p>
          </p:txBody>
        </p:sp>
        <p:sp>
          <p:nvSpPr>
            <p:cNvPr id="95" name="六角形 94"/>
            <p:cNvSpPr/>
            <p:nvPr/>
          </p:nvSpPr>
          <p:spPr>
            <a:xfrm rot="5400000">
              <a:off x="2520712" y="2297393"/>
              <a:ext cx="501176" cy="432048"/>
            </a:xfrm>
            <a:prstGeom prst="hexagon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002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/>
            </a:p>
          </p:txBody>
        </p:sp>
        <p:sp>
          <p:nvSpPr>
            <p:cNvPr id="96" name="六角形 95"/>
            <p:cNvSpPr/>
            <p:nvPr/>
          </p:nvSpPr>
          <p:spPr>
            <a:xfrm rot="5400000">
              <a:off x="2955052" y="2297393"/>
              <a:ext cx="501176" cy="432048"/>
            </a:xfrm>
            <a:prstGeom prst="hexagon">
              <a:avLst/>
            </a:prstGeom>
            <a:solidFill>
              <a:srgbClr val="FFFF00"/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en-US"/>
            </a:p>
          </p:txBody>
        </p:sp>
        <p:sp>
          <p:nvSpPr>
            <p:cNvPr id="97" name="六角形 96"/>
            <p:cNvSpPr/>
            <p:nvPr/>
          </p:nvSpPr>
          <p:spPr>
            <a:xfrm rot="5400000">
              <a:off x="2093992" y="2297393"/>
              <a:ext cx="501176" cy="432048"/>
            </a:xfrm>
            <a:prstGeom prst="hexagon">
              <a:avLst/>
            </a:prstGeom>
            <a:solidFill>
              <a:srgbClr val="00B050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en-US"/>
            </a:p>
          </p:txBody>
        </p:sp>
        <p:sp>
          <p:nvSpPr>
            <p:cNvPr id="98" name="六角形 97"/>
            <p:cNvSpPr/>
            <p:nvPr/>
          </p:nvSpPr>
          <p:spPr>
            <a:xfrm rot="5400000">
              <a:off x="1202452" y="3089873"/>
              <a:ext cx="501176" cy="432048"/>
            </a:xfrm>
            <a:prstGeom prst="hexagon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/>
            </a:p>
          </p:txBody>
        </p:sp>
        <p:sp>
          <p:nvSpPr>
            <p:cNvPr id="99" name="六角形 98"/>
            <p:cNvSpPr/>
            <p:nvPr/>
          </p:nvSpPr>
          <p:spPr>
            <a:xfrm rot="5400000">
              <a:off x="3816112" y="3082253"/>
              <a:ext cx="501176" cy="432048"/>
            </a:xfrm>
            <a:prstGeom prst="hexagon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/>
            </a:p>
          </p:txBody>
        </p:sp>
        <p:sp>
          <p:nvSpPr>
            <p:cNvPr id="100" name="六角形 99"/>
            <p:cNvSpPr/>
            <p:nvPr/>
          </p:nvSpPr>
          <p:spPr>
            <a:xfrm rot="5400000">
              <a:off x="1423432" y="3486113"/>
              <a:ext cx="501176" cy="432048"/>
            </a:xfrm>
            <a:prstGeom prst="hexagon">
              <a:avLst/>
            </a:prstGeom>
            <a:solidFill>
              <a:srgbClr val="00B050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en-US"/>
            </a:p>
          </p:txBody>
        </p:sp>
        <p:sp>
          <p:nvSpPr>
            <p:cNvPr id="101" name="六角形 100"/>
            <p:cNvSpPr/>
            <p:nvPr/>
          </p:nvSpPr>
          <p:spPr>
            <a:xfrm rot="5400000">
              <a:off x="1438672" y="2693633"/>
              <a:ext cx="501176" cy="432048"/>
            </a:xfrm>
            <a:prstGeom prst="hexagon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/>
            </a:p>
          </p:txBody>
        </p:sp>
        <p:sp>
          <p:nvSpPr>
            <p:cNvPr id="102" name="六角形 101"/>
            <p:cNvSpPr/>
            <p:nvPr/>
          </p:nvSpPr>
          <p:spPr>
            <a:xfrm rot="5400000">
              <a:off x="1636792" y="3889973"/>
              <a:ext cx="501176" cy="432048"/>
            </a:xfrm>
            <a:prstGeom prst="hexagon">
              <a:avLst/>
            </a:prstGeom>
            <a:solidFill>
              <a:srgbClr val="FFFF00"/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en-US"/>
            </a:p>
          </p:txBody>
        </p:sp>
        <p:sp>
          <p:nvSpPr>
            <p:cNvPr id="103" name="六角形 102"/>
            <p:cNvSpPr/>
            <p:nvPr/>
          </p:nvSpPr>
          <p:spPr>
            <a:xfrm rot="5400000">
              <a:off x="1652032" y="2289773"/>
              <a:ext cx="501176" cy="432048"/>
            </a:xfrm>
            <a:prstGeom prst="hexagon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/>
            </a:p>
          </p:txBody>
        </p:sp>
        <p:sp>
          <p:nvSpPr>
            <p:cNvPr id="104" name="六角形 103"/>
            <p:cNvSpPr/>
            <p:nvPr/>
          </p:nvSpPr>
          <p:spPr>
            <a:xfrm rot="5400000">
              <a:off x="3595132" y="2678393"/>
              <a:ext cx="501176" cy="432048"/>
            </a:xfrm>
            <a:prstGeom prst="hexagon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/>
            </a:p>
          </p:txBody>
        </p:sp>
        <p:sp>
          <p:nvSpPr>
            <p:cNvPr id="105" name="六角形 104"/>
            <p:cNvSpPr/>
            <p:nvPr/>
          </p:nvSpPr>
          <p:spPr>
            <a:xfrm rot="5400000">
              <a:off x="3595132" y="3493733"/>
              <a:ext cx="501176" cy="432048"/>
            </a:xfrm>
            <a:prstGeom prst="hexagon">
              <a:avLst/>
            </a:prstGeom>
            <a:solidFill>
              <a:srgbClr val="FFFF00"/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en-US"/>
            </a:p>
          </p:txBody>
        </p:sp>
        <p:sp>
          <p:nvSpPr>
            <p:cNvPr id="106" name="六角形 105"/>
            <p:cNvSpPr/>
            <p:nvPr/>
          </p:nvSpPr>
          <p:spPr>
            <a:xfrm rot="5400000">
              <a:off x="3358912" y="3889973"/>
              <a:ext cx="501176" cy="432048"/>
            </a:xfrm>
            <a:prstGeom prst="hexagon">
              <a:avLst/>
            </a:prstGeom>
            <a:solidFill>
              <a:srgbClr val="00B050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en-US"/>
            </a:p>
          </p:txBody>
        </p:sp>
        <p:sp>
          <p:nvSpPr>
            <p:cNvPr id="107" name="六角形 106"/>
            <p:cNvSpPr/>
            <p:nvPr/>
          </p:nvSpPr>
          <p:spPr>
            <a:xfrm rot="5400000">
              <a:off x="3381772" y="2282153"/>
              <a:ext cx="501176" cy="432048"/>
            </a:xfrm>
            <a:prstGeom prst="hexagon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/>
            </a:p>
          </p:txBody>
        </p:sp>
        <p:sp>
          <p:nvSpPr>
            <p:cNvPr id="108" name="六角形 107"/>
            <p:cNvSpPr/>
            <p:nvPr/>
          </p:nvSpPr>
          <p:spPr>
            <a:xfrm rot="5400000">
              <a:off x="3145552" y="4278593"/>
              <a:ext cx="501176" cy="432048"/>
            </a:xfrm>
            <a:prstGeom prst="hexagon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/>
            </a:p>
          </p:txBody>
        </p:sp>
        <p:sp>
          <p:nvSpPr>
            <p:cNvPr id="109" name="六角形 108"/>
            <p:cNvSpPr/>
            <p:nvPr/>
          </p:nvSpPr>
          <p:spPr>
            <a:xfrm rot="5400000">
              <a:off x="2718832" y="4278593"/>
              <a:ext cx="501176" cy="432048"/>
            </a:xfrm>
            <a:prstGeom prst="hexagon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/>
            </a:p>
          </p:txBody>
        </p:sp>
        <p:sp>
          <p:nvSpPr>
            <p:cNvPr id="110" name="六角形 109"/>
            <p:cNvSpPr/>
            <p:nvPr/>
          </p:nvSpPr>
          <p:spPr>
            <a:xfrm rot="5400000">
              <a:off x="2292112" y="4278593"/>
              <a:ext cx="501176" cy="432048"/>
            </a:xfrm>
            <a:prstGeom prst="hexagon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/>
            </a:p>
          </p:txBody>
        </p:sp>
        <p:sp>
          <p:nvSpPr>
            <p:cNvPr id="111" name="六角形 110"/>
            <p:cNvSpPr/>
            <p:nvPr/>
          </p:nvSpPr>
          <p:spPr>
            <a:xfrm rot="5400000">
              <a:off x="1865392" y="4286213"/>
              <a:ext cx="501176" cy="432048"/>
            </a:xfrm>
            <a:prstGeom prst="hexagon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/>
            </a:p>
          </p:txBody>
        </p:sp>
        <p:sp>
          <p:nvSpPr>
            <p:cNvPr id="112" name="六角形 111"/>
            <p:cNvSpPr/>
            <p:nvPr/>
          </p:nvSpPr>
          <p:spPr>
            <a:xfrm rot="5400000">
              <a:off x="3160792" y="1885913"/>
              <a:ext cx="501176" cy="432048"/>
            </a:xfrm>
            <a:prstGeom prst="hexagon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/>
            </a:p>
          </p:txBody>
        </p:sp>
        <p:sp>
          <p:nvSpPr>
            <p:cNvPr id="113" name="六角形 112"/>
            <p:cNvSpPr/>
            <p:nvPr/>
          </p:nvSpPr>
          <p:spPr>
            <a:xfrm rot="5400000">
              <a:off x="2741692" y="1893533"/>
              <a:ext cx="501176" cy="432048"/>
            </a:xfrm>
            <a:prstGeom prst="hexagon">
              <a:avLst/>
            </a:prstGeom>
            <a:solidFill>
              <a:srgbClr val="00B050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en-US"/>
            </a:p>
          </p:txBody>
        </p:sp>
        <p:sp>
          <p:nvSpPr>
            <p:cNvPr id="114" name="六角形 113"/>
            <p:cNvSpPr/>
            <p:nvPr/>
          </p:nvSpPr>
          <p:spPr>
            <a:xfrm rot="5400000">
              <a:off x="2314972" y="1901153"/>
              <a:ext cx="501176" cy="432048"/>
            </a:xfrm>
            <a:prstGeom prst="hexagon">
              <a:avLst/>
            </a:prstGeom>
            <a:solidFill>
              <a:srgbClr val="FFFF00"/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en-US"/>
            </a:p>
          </p:txBody>
        </p:sp>
        <p:sp>
          <p:nvSpPr>
            <p:cNvPr id="115" name="六角形 114"/>
            <p:cNvSpPr/>
            <p:nvPr/>
          </p:nvSpPr>
          <p:spPr>
            <a:xfrm rot="5400000">
              <a:off x="2067322" y="3103208"/>
              <a:ext cx="501176" cy="432048"/>
            </a:xfrm>
            <a:prstGeom prst="hexagon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002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/>
            </a:p>
          </p:txBody>
        </p:sp>
        <p:sp>
          <p:nvSpPr>
            <p:cNvPr id="116" name="六角形 115"/>
            <p:cNvSpPr/>
            <p:nvPr/>
          </p:nvSpPr>
          <p:spPr>
            <a:xfrm rot="5400000">
              <a:off x="2730262" y="3486113"/>
              <a:ext cx="501176" cy="432048"/>
            </a:xfrm>
            <a:prstGeom prst="hexagon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002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/>
            </a:p>
          </p:txBody>
        </p:sp>
        <p:sp>
          <p:nvSpPr>
            <p:cNvPr id="117" name="六角形 116"/>
            <p:cNvSpPr/>
            <p:nvPr/>
          </p:nvSpPr>
          <p:spPr>
            <a:xfrm rot="5400000">
              <a:off x="2295922" y="3491828"/>
              <a:ext cx="501176" cy="432048"/>
            </a:xfrm>
            <a:prstGeom prst="hexagon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/>
            </a:p>
          </p:txBody>
        </p:sp>
        <p:sp>
          <p:nvSpPr>
            <p:cNvPr id="118" name="六角形 117"/>
            <p:cNvSpPr/>
            <p:nvPr/>
          </p:nvSpPr>
          <p:spPr>
            <a:xfrm rot="5400000">
              <a:off x="1876822" y="2701253"/>
              <a:ext cx="501176" cy="432048"/>
            </a:xfrm>
            <a:prstGeom prst="hexagon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/>
            </a:p>
          </p:txBody>
        </p:sp>
        <p:sp>
          <p:nvSpPr>
            <p:cNvPr id="119" name="六角形 118"/>
            <p:cNvSpPr/>
            <p:nvPr/>
          </p:nvSpPr>
          <p:spPr>
            <a:xfrm rot="5400000">
              <a:off x="2314972" y="2691728"/>
              <a:ext cx="501176" cy="432048"/>
            </a:xfrm>
            <a:prstGeom prst="hexagon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/>
            </a:p>
          </p:txBody>
        </p:sp>
        <p:sp>
          <p:nvSpPr>
            <p:cNvPr id="120" name="六角形 119"/>
            <p:cNvSpPr/>
            <p:nvPr/>
          </p:nvSpPr>
          <p:spPr>
            <a:xfrm rot="5400000">
              <a:off x="3162697" y="2701253"/>
              <a:ext cx="501176" cy="432048"/>
            </a:xfrm>
            <a:prstGeom prst="hexagon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/>
            </a:p>
          </p:txBody>
        </p:sp>
        <p:sp>
          <p:nvSpPr>
            <p:cNvPr id="121" name="六角形 120"/>
            <p:cNvSpPr/>
            <p:nvPr/>
          </p:nvSpPr>
          <p:spPr>
            <a:xfrm rot="5400000">
              <a:off x="2943622" y="3091778"/>
              <a:ext cx="501176" cy="432048"/>
            </a:xfrm>
            <a:prstGeom prst="hexagon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/>
            </a:p>
          </p:txBody>
        </p:sp>
        <p:sp>
          <p:nvSpPr>
            <p:cNvPr id="122" name="六角形 121"/>
            <p:cNvSpPr/>
            <p:nvPr/>
          </p:nvSpPr>
          <p:spPr>
            <a:xfrm rot="5400000">
              <a:off x="1857772" y="1893533"/>
              <a:ext cx="501176" cy="432048"/>
            </a:xfrm>
            <a:prstGeom prst="hexagon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/>
            </a:p>
          </p:txBody>
        </p:sp>
      </p:grpSp>
      <p:grpSp>
        <p:nvGrpSpPr>
          <p:cNvPr id="131" name="グループ化 130"/>
          <p:cNvGrpSpPr/>
          <p:nvPr/>
        </p:nvGrpSpPr>
        <p:grpSpPr>
          <a:xfrm>
            <a:off x="5220072" y="2060848"/>
            <a:ext cx="2736304" cy="2552368"/>
            <a:chOff x="5076056" y="2276872"/>
            <a:chExt cx="3010692" cy="2808312"/>
          </a:xfrm>
        </p:grpSpPr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76056" y="2276872"/>
              <a:ext cx="3010692" cy="2808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48064" y="3140968"/>
              <a:ext cx="1008112" cy="910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24128" y="4077072"/>
              <a:ext cx="785230" cy="86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76256" y="4149080"/>
              <a:ext cx="952397" cy="86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164288" y="3212976"/>
              <a:ext cx="828091" cy="792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651134" y="2276872"/>
              <a:ext cx="875933" cy="86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804248" y="2348880"/>
              <a:ext cx="864096" cy="86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3" name="コンテンツ プレースホルダ 2"/>
          <p:cNvSpPr>
            <a:spLocks noGrp="1"/>
          </p:cNvSpPr>
          <p:nvPr>
            <p:ph idx="1"/>
          </p:nvPr>
        </p:nvSpPr>
        <p:spPr>
          <a:xfrm>
            <a:off x="72008" y="5517232"/>
            <a:ext cx="8964488" cy="1196752"/>
          </a:xfrm>
        </p:spPr>
        <p:txBody>
          <a:bodyPr>
            <a:normAutofit/>
          </a:bodyPr>
          <a:lstStyle/>
          <a:p>
            <a:pPr lvl="1">
              <a:buFont typeface="Wingdings" pitchFamily="2" charset="2"/>
              <a:buChar char="n"/>
            </a:pPr>
            <a:r>
              <a:rPr lang="en-US" altLang="ja-JP" sz="2000" dirty="0" smtClean="0"/>
              <a:t>Segment</a:t>
            </a:r>
            <a:r>
              <a:rPr lang="ja-JP" altLang="en-US" sz="2000" dirty="0" smtClean="0"/>
              <a:t>型</a:t>
            </a:r>
            <a:r>
              <a:rPr lang="en-US" altLang="ja-JP" sz="2000" dirty="0" smtClean="0"/>
              <a:t>Deformable Mirror</a:t>
            </a:r>
            <a:r>
              <a:rPr lang="ja-JP" altLang="en-US" sz="2000" dirty="0" smtClean="0"/>
              <a:t>を用いることで、光学系が劇的にシンプルに</a:t>
            </a:r>
            <a:endParaRPr lang="en-US" altLang="ja-JP" sz="2000" dirty="0" smtClean="0"/>
          </a:p>
          <a:p>
            <a:pPr lvl="1">
              <a:buFont typeface="Wingdings" pitchFamily="2" charset="2"/>
              <a:buChar char="n"/>
            </a:pPr>
            <a:r>
              <a:rPr lang="ja-JP" altLang="en-US" sz="2000" dirty="0" smtClean="0"/>
              <a:t>多分割への対応が容易（既に</a:t>
            </a:r>
            <a:r>
              <a:rPr lang="en-US" altLang="ja-JP" sz="2000" dirty="0" smtClean="0"/>
              <a:t>36</a:t>
            </a:r>
            <a:r>
              <a:rPr lang="ja-JP" altLang="en-US" sz="2000" dirty="0" smtClean="0"/>
              <a:t>分割を実現、</a:t>
            </a:r>
            <a:r>
              <a:rPr lang="en-US" altLang="ja-JP" sz="2000" dirty="0" smtClean="0"/>
              <a:t>100</a:t>
            </a:r>
            <a:r>
              <a:rPr lang="ja-JP" altLang="en-US" sz="2000" dirty="0" smtClean="0"/>
              <a:t>分割以上も可能）</a:t>
            </a:r>
            <a:endParaRPr lang="en-US" altLang="ja-JP" sz="2000" dirty="0" smtClean="0"/>
          </a:p>
          <a:p>
            <a:pPr lvl="1">
              <a:buFont typeface="Wingdings" pitchFamily="2" charset="2"/>
              <a:buChar char="n"/>
            </a:pPr>
            <a:r>
              <a:rPr lang="en-US" altLang="ja-JP" sz="2000" dirty="0" smtClean="0"/>
              <a:t>90</a:t>
            </a:r>
            <a:r>
              <a:rPr lang="ja-JP" altLang="en-US" sz="2000" dirty="0" smtClean="0"/>
              <a:t>個の観測量＞</a:t>
            </a:r>
            <a:r>
              <a:rPr lang="en-US" altLang="ja-JP" sz="2000" dirty="0" smtClean="0"/>
              <a:t>75</a:t>
            </a:r>
            <a:r>
              <a:rPr lang="ja-JP" altLang="en-US" sz="2000" dirty="0" smtClean="0"/>
              <a:t>個の未知数＝</a:t>
            </a:r>
            <a:r>
              <a:rPr lang="en-US" altLang="ja-JP" sz="2000" dirty="0" smtClean="0"/>
              <a:t>39</a:t>
            </a:r>
            <a:r>
              <a:rPr lang="ja-JP" altLang="en-US" sz="2000" dirty="0" smtClean="0"/>
              <a:t>個の</a:t>
            </a:r>
            <a:r>
              <a:rPr lang="en-US" altLang="ja-JP" sz="2000" dirty="0" smtClean="0"/>
              <a:t>Visibility</a:t>
            </a:r>
            <a:r>
              <a:rPr lang="ja-JP" altLang="en-US" sz="2000" dirty="0" smtClean="0"/>
              <a:t>＋</a:t>
            </a:r>
            <a:r>
              <a:rPr lang="en-US" altLang="ja-JP" sz="2000" dirty="0" smtClean="0"/>
              <a:t>36</a:t>
            </a:r>
            <a:r>
              <a:rPr lang="ja-JP" altLang="en-US" sz="2000" dirty="0" smtClean="0"/>
              <a:t>個の位相誤差</a:t>
            </a:r>
            <a:endParaRPr lang="en-US" altLang="ja-JP" sz="2000" dirty="0" smtClean="0"/>
          </a:p>
          <a:p>
            <a:pPr lvl="1"/>
            <a:endParaRPr lang="en-US" altLang="ja-JP" sz="2000" dirty="0" smtClean="0"/>
          </a:p>
        </p:txBody>
      </p:sp>
      <p:sp>
        <p:nvSpPr>
          <p:cNvPr id="134" name="右矢印 133"/>
          <p:cNvSpPr/>
          <p:nvPr/>
        </p:nvSpPr>
        <p:spPr>
          <a:xfrm>
            <a:off x="4114552" y="3149476"/>
            <a:ext cx="72008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  <p:pic>
        <p:nvPicPr>
          <p:cNvPr id="135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188640"/>
            <a:ext cx="149937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5" name="直線矢印コネクタ 54"/>
          <p:cNvCxnSpPr>
            <a:endCxn id="1032" idx="1"/>
          </p:cNvCxnSpPr>
          <p:nvPr/>
        </p:nvCxnSpPr>
        <p:spPr>
          <a:xfrm flipV="1">
            <a:off x="3302000" y="2453520"/>
            <a:ext cx="2440739" cy="27698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矢印コネクタ 56"/>
          <p:cNvCxnSpPr/>
          <p:nvPr/>
        </p:nvCxnSpPr>
        <p:spPr>
          <a:xfrm flipV="1">
            <a:off x="3251200" y="2628900"/>
            <a:ext cx="3721100" cy="71120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矢印コネクタ 58"/>
          <p:cNvCxnSpPr/>
          <p:nvPr/>
        </p:nvCxnSpPr>
        <p:spPr>
          <a:xfrm flipV="1">
            <a:off x="3073400" y="4279900"/>
            <a:ext cx="3962400" cy="25400"/>
          </a:xfrm>
          <a:prstGeom prst="straightConnector1">
            <a:avLst/>
          </a:prstGeom>
          <a:ln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矢印コネクタ 60"/>
          <p:cNvCxnSpPr>
            <a:endCxn id="1028" idx="1"/>
          </p:cNvCxnSpPr>
          <p:nvPr/>
        </p:nvCxnSpPr>
        <p:spPr>
          <a:xfrm>
            <a:off x="2590800" y="4013200"/>
            <a:ext cx="3218280" cy="78176"/>
          </a:xfrm>
          <a:prstGeom prst="straightConnector1">
            <a:avLst/>
          </a:prstGeom>
          <a:ln>
            <a:solidFill>
              <a:schemeClr val="tx2">
                <a:lumMod val="20000"/>
                <a:lumOff val="8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矢印コネクタ 62"/>
          <p:cNvCxnSpPr/>
          <p:nvPr/>
        </p:nvCxnSpPr>
        <p:spPr>
          <a:xfrm flipV="1">
            <a:off x="3073400" y="3314700"/>
            <a:ext cx="2463800" cy="393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矢印コネクタ 64"/>
          <p:cNvCxnSpPr>
            <a:endCxn id="1030" idx="1"/>
          </p:cNvCxnSpPr>
          <p:nvPr/>
        </p:nvCxnSpPr>
        <p:spPr>
          <a:xfrm flipV="1">
            <a:off x="2882900" y="3271586"/>
            <a:ext cx="4235087" cy="716214"/>
          </a:xfrm>
          <a:prstGeom prst="straightConnector1">
            <a:avLst/>
          </a:prstGeom>
          <a:ln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331640" y="3573016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 smtClean="0"/>
              <a:t>瞳</a:t>
            </a:r>
            <a:r>
              <a:rPr lang="ja-JP" altLang="en-US" sz="2400" dirty="0"/>
              <a:t>面</a:t>
            </a:r>
            <a:endParaRPr kumimoji="1" lang="en-US" sz="24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208420" y="3573016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/>
              <a:t>焦点面</a:t>
            </a:r>
            <a:endParaRPr kumimoji="1" lang="en-US" sz="2400" dirty="0"/>
          </a:p>
        </p:txBody>
      </p:sp>
      <p:grpSp>
        <p:nvGrpSpPr>
          <p:cNvPr id="4" name="グループ化 3"/>
          <p:cNvGrpSpPr/>
          <p:nvPr/>
        </p:nvGrpSpPr>
        <p:grpSpPr>
          <a:xfrm>
            <a:off x="899592" y="4077072"/>
            <a:ext cx="1728192" cy="1584176"/>
            <a:chOff x="1237016" y="1851349"/>
            <a:chExt cx="3045708" cy="2901476"/>
          </a:xfrm>
        </p:grpSpPr>
        <p:sp>
          <p:nvSpPr>
            <p:cNvPr id="5" name="六角形 4"/>
            <p:cNvSpPr/>
            <p:nvPr/>
          </p:nvSpPr>
          <p:spPr>
            <a:xfrm rot="5400000">
              <a:off x="3381772" y="3089873"/>
              <a:ext cx="501176" cy="432048"/>
            </a:xfrm>
            <a:prstGeom prst="hexagon">
              <a:avLst/>
            </a:prstGeom>
            <a:solidFill>
              <a:srgbClr val="00B050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en-US"/>
            </a:p>
          </p:txBody>
        </p:sp>
        <p:sp>
          <p:nvSpPr>
            <p:cNvPr id="6" name="六角形 5"/>
            <p:cNvSpPr/>
            <p:nvPr/>
          </p:nvSpPr>
          <p:spPr>
            <a:xfrm rot="5400000">
              <a:off x="2741692" y="2693633"/>
              <a:ext cx="501176" cy="432048"/>
            </a:xfrm>
            <a:prstGeom prst="hexagon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002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/>
            </a:p>
          </p:txBody>
        </p:sp>
        <p:sp>
          <p:nvSpPr>
            <p:cNvPr id="7" name="六角形 6"/>
            <p:cNvSpPr/>
            <p:nvPr/>
          </p:nvSpPr>
          <p:spPr>
            <a:xfrm rot="5400000">
              <a:off x="3168412" y="3486113"/>
              <a:ext cx="501176" cy="432048"/>
            </a:xfrm>
            <a:prstGeom prst="hexagon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002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/>
            </a:p>
          </p:txBody>
        </p:sp>
        <p:sp>
          <p:nvSpPr>
            <p:cNvPr id="8" name="六角形 7"/>
            <p:cNvSpPr/>
            <p:nvPr/>
          </p:nvSpPr>
          <p:spPr>
            <a:xfrm rot="5400000">
              <a:off x="2947432" y="3874733"/>
              <a:ext cx="501176" cy="432048"/>
            </a:xfrm>
            <a:prstGeom prst="hexagon">
              <a:avLst/>
            </a:prstGeom>
            <a:solidFill>
              <a:srgbClr val="FFFF00"/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en-US"/>
            </a:p>
          </p:txBody>
        </p:sp>
        <p:sp>
          <p:nvSpPr>
            <p:cNvPr id="9" name="六角形 8"/>
            <p:cNvSpPr/>
            <p:nvPr/>
          </p:nvSpPr>
          <p:spPr>
            <a:xfrm rot="5400000">
              <a:off x="2505472" y="3882353"/>
              <a:ext cx="501176" cy="432048"/>
            </a:xfrm>
            <a:prstGeom prst="hexagon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/>
            </a:p>
          </p:txBody>
        </p:sp>
        <p:sp>
          <p:nvSpPr>
            <p:cNvPr id="10" name="六角形 9"/>
            <p:cNvSpPr/>
            <p:nvPr/>
          </p:nvSpPr>
          <p:spPr>
            <a:xfrm rot="5400000">
              <a:off x="1857772" y="3493733"/>
              <a:ext cx="501176" cy="432048"/>
            </a:xfrm>
            <a:prstGeom prst="hexagon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002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/>
            </a:p>
          </p:txBody>
        </p:sp>
        <p:sp>
          <p:nvSpPr>
            <p:cNvPr id="11" name="六角形 10"/>
            <p:cNvSpPr/>
            <p:nvPr/>
          </p:nvSpPr>
          <p:spPr>
            <a:xfrm rot="5400000">
              <a:off x="2071132" y="3889973"/>
              <a:ext cx="501176" cy="432048"/>
            </a:xfrm>
            <a:prstGeom prst="hexagon">
              <a:avLst/>
            </a:prstGeom>
            <a:solidFill>
              <a:srgbClr val="00B050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en-US"/>
            </a:p>
          </p:txBody>
        </p:sp>
        <p:sp>
          <p:nvSpPr>
            <p:cNvPr id="12" name="六角形 11"/>
            <p:cNvSpPr/>
            <p:nvPr/>
          </p:nvSpPr>
          <p:spPr>
            <a:xfrm rot="5400000">
              <a:off x="1636792" y="3089873"/>
              <a:ext cx="501176" cy="432048"/>
            </a:xfrm>
            <a:prstGeom prst="hexagon">
              <a:avLst/>
            </a:prstGeom>
            <a:solidFill>
              <a:srgbClr val="FFFF00"/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en-US"/>
            </a:p>
          </p:txBody>
        </p:sp>
        <p:sp>
          <p:nvSpPr>
            <p:cNvPr id="13" name="六角形 12"/>
            <p:cNvSpPr/>
            <p:nvPr/>
          </p:nvSpPr>
          <p:spPr>
            <a:xfrm rot="5400000">
              <a:off x="2520712" y="2297393"/>
              <a:ext cx="501176" cy="432048"/>
            </a:xfrm>
            <a:prstGeom prst="hexagon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002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/>
            </a:p>
          </p:txBody>
        </p:sp>
        <p:sp>
          <p:nvSpPr>
            <p:cNvPr id="14" name="六角形 13"/>
            <p:cNvSpPr/>
            <p:nvPr/>
          </p:nvSpPr>
          <p:spPr>
            <a:xfrm rot="5400000">
              <a:off x="2955052" y="2297393"/>
              <a:ext cx="501176" cy="432048"/>
            </a:xfrm>
            <a:prstGeom prst="hexagon">
              <a:avLst/>
            </a:prstGeom>
            <a:solidFill>
              <a:srgbClr val="FFFF00"/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en-US"/>
            </a:p>
          </p:txBody>
        </p:sp>
        <p:sp>
          <p:nvSpPr>
            <p:cNvPr id="15" name="六角形 14"/>
            <p:cNvSpPr/>
            <p:nvPr/>
          </p:nvSpPr>
          <p:spPr>
            <a:xfrm rot="5400000">
              <a:off x="2093992" y="2297393"/>
              <a:ext cx="501176" cy="432048"/>
            </a:xfrm>
            <a:prstGeom prst="hexagon">
              <a:avLst/>
            </a:prstGeom>
            <a:solidFill>
              <a:srgbClr val="00B050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en-US"/>
            </a:p>
          </p:txBody>
        </p:sp>
        <p:sp>
          <p:nvSpPr>
            <p:cNvPr id="16" name="六角形 15"/>
            <p:cNvSpPr/>
            <p:nvPr/>
          </p:nvSpPr>
          <p:spPr>
            <a:xfrm rot="5400000">
              <a:off x="1202452" y="3089873"/>
              <a:ext cx="501176" cy="432048"/>
            </a:xfrm>
            <a:prstGeom prst="hexagon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/>
            </a:p>
          </p:txBody>
        </p:sp>
        <p:sp>
          <p:nvSpPr>
            <p:cNvPr id="17" name="六角形 16"/>
            <p:cNvSpPr/>
            <p:nvPr/>
          </p:nvSpPr>
          <p:spPr>
            <a:xfrm rot="5400000">
              <a:off x="3816112" y="3082253"/>
              <a:ext cx="501176" cy="432048"/>
            </a:xfrm>
            <a:prstGeom prst="hexagon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/>
            </a:p>
          </p:txBody>
        </p:sp>
        <p:sp>
          <p:nvSpPr>
            <p:cNvPr id="18" name="六角形 17"/>
            <p:cNvSpPr/>
            <p:nvPr/>
          </p:nvSpPr>
          <p:spPr>
            <a:xfrm rot="5400000">
              <a:off x="1423432" y="3486113"/>
              <a:ext cx="501176" cy="432048"/>
            </a:xfrm>
            <a:prstGeom prst="hexagon">
              <a:avLst/>
            </a:prstGeom>
            <a:solidFill>
              <a:srgbClr val="00B050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en-US"/>
            </a:p>
          </p:txBody>
        </p:sp>
        <p:sp>
          <p:nvSpPr>
            <p:cNvPr id="19" name="六角形 18"/>
            <p:cNvSpPr/>
            <p:nvPr/>
          </p:nvSpPr>
          <p:spPr>
            <a:xfrm rot="5400000">
              <a:off x="1438672" y="2693633"/>
              <a:ext cx="501176" cy="432048"/>
            </a:xfrm>
            <a:prstGeom prst="hexagon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/>
            </a:p>
          </p:txBody>
        </p:sp>
        <p:sp>
          <p:nvSpPr>
            <p:cNvPr id="20" name="六角形 19"/>
            <p:cNvSpPr/>
            <p:nvPr/>
          </p:nvSpPr>
          <p:spPr>
            <a:xfrm rot="5400000">
              <a:off x="1636792" y="3889973"/>
              <a:ext cx="501176" cy="432048"/>
            </a:xfrm>
            <a:prstGeom prst="hexagon">
              <a:avLst/>
            </a:prstGeom>
            <a:solidFill>
              <a:srgbClr val="FFFF00"/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en-US"/>
            </a:p>
          </p:txBody>
        </p:sp>
        <p:sp>
          <p:nvSpPr>
            <p:cNvPr id="21" name="六角形 20"/>
            <p:cNvSpPr/>
            <p:nvPr/>
          </p:nvSpPr>
          <p:spPr>
            <a:xfrm rot="5400000">
              <a:off x="1652032" y="2289773"/>
              <a:ext cx="501176" cy="432048"/>
            </a:xfrm>
            <a:prstGeom prst="hexagon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/>
            </a:p>
          </p:txBody>
        </p:sp>
        <p:sp>
          <p:nvSpPr>
            <p:cNvPr id="22" name="六角形 21"/>
            <p:cNvSpPr/>
            <p:nvPr/>
          </p:nvSpPr>
          <p:spPr>
            <a:xfrm rot="5400000">
              <a:off x="3595132" y="2678393"/>
              <a:ext cx="501176" cy="432048"/>
            </a:xfrm>
            <a:prstGeom prst="hexagon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/>
            </a:p>
          </p:txBody>
        </p:sp>
        <p:sp>
          <p:nvSpPr>
            <p:cNvPr id="23" name="六角形 22"/>
            <p:cNvSpPr/>
            <p:nvPr/>
          </p:nvSpPr>
          <p:spPr>
            <a:xfrm rot="5400000">
              <a:off x="3595132" y="3493733"/>
              <a:ext cx="501176" cy="432048"/>
            </a:xfrm>
            <a:prstGeom prst="hexagon">
              <a:avLst/>
            </a:prstGeom>
            <a:solidFill>
              <a:srgbClr val="FFFF00"/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en-US"/>
            </a:p>
          </p:txBody>
        </p:sp>
        <p:sp>
          <p:nvSpPr>
            <p:cNvPr id="24" name="六角形 23"/>
            <p:cNvSpPr/>
            <p:nvPr/>
          </p:nvSpPr>
          <p:spPr>
            <a:xfrm rot="5400000">
              <a:off x="3358912" y="3889973"/>
              <a:ext cx="501176" cy="432048"/>
            </a:xfrm>
            <a:prstGeom prst="hexagon">
              <a:avLst/>
            </a:prstGeom>
            <a:solidFill>
              <a:srgbClr val="00B050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en-US"/>
            </a:p>
          </p:txBody>
        </p:sp>
        <p:sp>
          <p:nvSpPr>
            <p:cNvPr id="25" name="六角形 24"/>
            <p:cNvSpPr/>
            <p:nvPr/>
          </p:nvSpPr>
          <p:spPr>
            <a:xfrm rot="5400000">
              <a:off x="3381772" y="2282153"/>
              <a:ext cx="501176" cy="432048"/>
            </a:xfrm>
            <a:prstGeom prst="hexagon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/>
            </a:p>
          </p:txBody>
        </p:sp>
        <p:sp>
          <p:nvSpPr>
            <p:cNvPr id="26" name="六角形 25"/>
            <p:cNvSpPr/>
            <p:nvPr/>
          </p:nvSpPr>
          <p:spPr>
            <a:xfrm rot="5400000">
              <a:off x="3145552" y="4278593"/>
              <a:ext cx="501176" cy="432048"/>
            </a:xfrm>
            <a:prstGeom prst="hexagon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/>
            </a:p>
          </p:txBody>
        </p:sp>
        <p:sp>
          <p:nvSpPr>
            <p:cNvPr id="27" name="六角形 26"/>
            <p:cNvSpPr/>
            <p:nvPr/>
          </p:nvSpPr>
          <p:spPr>
            <a:xfrm rot="5400000">
              <a:off x="2718832" y="4278593"/>
              <a:ext cx="501176" cy="432048"/>
            </a:xfrm>
            <a:prstGeom prst="hexagon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/>
            </a:p>
          </p:txBody>
        </p:sp>
        <p:sp>
          <p:nvSpPr>
            <p:cNvPr id="28" name="六角形 27"/>
            <p:cNvSpPr/>
            <p:nvPr/>
          </p:nvSpPr>
          <p:spPr>
            <a:xfrm rot="5400000">
              <a:off x="2292112" y="4278593"/>
              <a:ext cx="501176" cy="432048"/>
            </a:xfrm>
            <a:prstGeom prst="hexagon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/>
            </a:p>
          </p:txBody>
        </p:sp>
        <p:sp>
          <p:nvSpPr>
            <p:cNvPr id="29" name="六角形 28"/>
            <p:cNvSpPr/>
            <p:nvPr/>
          </p:nvSpPr>
          <p:spPr>
            <a:xfrm rot="5400000">
              <a:off x="1865392" y="4286213"/>
              <a:ext cx="501176" cy="432048"/>
            </a:xfrm>
            <a:prstGeom prst="hexagon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/>
            </a:p>
          </p:txBody>
        </p:sp>
        <p:sp>
          <p:nvSpPr>
            <p:cNvPr id="30" name="六角形 29"/>
            <p:cNvSpPr/>
            <p:nvPr/>
          </p:nvSpPr>
          <p:spPr>
            <a:xfrm rot="5400000">
              <a:off x="3160792" y="1885913"/>
              <a:ext cx="501176" cy="432048"/>
            </a:xfrm>
            <a:prstGeom prst="hexagon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/>
            </a:p>
          </p:txBody>
        </p:sp>
        <p:sp>
          <p:nvSpPr>
            <p:cNvPr id="31" name="六角形 30"/>
            <p:cNvSpPr/>
            <p:nvPr/>
          </p:nvSpPr>
          <p:spPr>
            <a:xfrm rot="5400000">
              <a:off x="2741692" y="1893533"/>
              <a:ext cx="501176" cy="432048"/>
            </a:xfrm>
            <a:prstGeom prst="hexagon">
              <a:avLst/>
            </a:prstGeom>
            <a:solidFill>
              <a:srgbClr val="00B050"/>
            </a:solidFill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en-US"/>
            </a:p>
          </p:txBody>
        </p:sp>
        <p:sp>
          <p:nvSpPr>
            <p:cNvPr id="32" name="六角形 31"/>
            <p:cNvSpPr/>
            <p:nvPr/>
          </p:nvSpPr>
          <p:spPr>
            <a:xfrm rot="5400000">
              <a:off x="2314972" y="1901153"/>
              <a:ext cx="501176" cy="432048"/>
            </a:xfrm>
            <a:prstGeom prst="hexagon">
              <a:avLst/>
            </a:prstGeom>
            <a:solidFill>
              <a:srgbClr val="FFFF00"/>
            </a:solidFill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en-US"/>
            </a:p>
          </p:txBody>
        </p:sp>
        <p:sp>
          <p:nvSpPr>
            <p:cNvPr id="33" name="六角形 32"/>
            <p:cNvSpPr/>
            <p:nvPr/>
          </p:nvSpPr>
          <p:spPr>
            <a:xfrm rot="5400000">
              <a:off x="2067322" y="3103208"/>
              <a:ext cx="501176" cy="432048"/>
            </a:xfrm>
            <a:prstGeom prst="hexagon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002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/>
            </a:p>
          </p:txBody>
        </p:sp>
        <p:sp>
          <p:nvSpPr>
            <p:cNvPr id="34" name="六角形 33"/>
            <p:cNvSpPr/>
            <p:nvPr/>
          </p:nvSpPr>
          <p:spPr>
            <a:xfrm rot="5400000">
              <a:off x="2730262" y="3486113"/>
              <a:ext cx="501176" cy="432048"/>
            </a:xfrm>
            <a:prstGeom prst="hexagon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002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/>
            </a:p>
          </p:txBody>
        </p:sp>
        <p:sp>
          <p:nvSpPr>
            <p:cNvPr id="35" name="六角形 34"/>
            <p:cNvSpPr/>
            <p:nvPr/>
          </p:nvSpPr>
          <p:spPr>
            <a:xfrm rot="5400000">
              <a:off x="2295922" y="3491828"/>
              <a:ext cx="501176" cy="432048"/>
            </a:xfrm>
            <a:prstGeom prst="hexagon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/>
            </a:p>
          </p:txBody>
        </p:sp>
        <p:sp>
          <p:nvSpPr>
            <p:cNvPr id="36" name="六角形 35"/>
            <p:cNvSpPr/>
            <p:nvPr/>
          </p:nvSpPr>
          <p:spPr>
            <a:xfrm rot="5400000">
              <a:off x="1876822" y="2701253"/>
              <a:ext cx="501176" cy="432048"/>
            </a:xfrm>
            <a:prstGeom prst="hexagon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/>
            </a:p>
          </p:txBody>
        </p:sp>
        <p:sp>
          <p:nvSpPr>
            <p:cNvPr id="37" name="六角形 36"/>
            <p:cNvSpPr/>
            <p:nvPr/>
          </p:nvSpPr>
          <p:spPr>
            <a:xfrm rot="5400000">
              <a:off x="2314972" y="2691728"/>
              <a:ext cx="501176" cy="432048"/>
            </a:xfrm>
            <a:prstGeom prst="hexagon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/>
            </a:p>
          </p:txBody>
        </p:sp>
        <p:sp>
          <p:nvSpPr>
            <p:cNvPr id="38" name="六角形 37"/>
            <p:cNvSpPr/>
            <p:nvPr/>
          </p:nvSpPr>
          <p:spPr>
            <a:xfrm rot="5400000">
              <a:off x="3162697" y="2701253"/>
              <a:ext cx="501176" cy="432048"/>
            </a:xfrm>
            <a:prstGeom prst="hexagon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/>
            </a:p>
          </p:txBody>
        </p:sp>
        <p:sp>
          <p:nvSpPr>
            <p:cNvPr id="39" name="六角形 38"/>
            <p:cNvSpPr/>
            <p:nvPr/>
          </p:nvSpPr>
          <p:spPr>
            <a:xfrm rot="5400000">
              <a:off x="2943622" y="3091778"/>
              <a:ext cx="501176" cy="432048"/>
            </a:xfrm>
            <a:prstGeom prst="hexagon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/>
            </a:p>
          </p:txBody>
        </p:sp>
        <p:sp>
          <p:nvSpPr>
            <p:cNvPr id="40" name="六角形 39"/>
            <p:cNvSpPr/>
            <p:nvPr/>
          </p:nvSpPr>
          <p:spPr>
            <a:xfrm rot="5400000">
              <a:off x="1857772" y="1893533"/>
              <a:ext cx="501176" cy="432048"/>
            </a:xfrm>
            <a:prstGeom prst="hexagon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en-US"/>
            </a:p>
          </p:txBody>
        </p:sp>
      </p:grpSp>
      <p:grpSp>
        <p:nvGrpSpPr>
          <p:cNvPr id="41" name="グループ化 40"/>
          <p:cNvGrpSpPr/>
          <p:nvPr/>
        </p:nvGrpSpPr>
        <p:grpSpPr>
          <a:xfrm>
            <a:off x="6948264" y="4077072"/>
            <a:ext cx="1655543" cy="1544256"/>
            <a:chOff x="5076056" y="2276872"/>
            <a:chExt cx="3010692" cy="2808312"/>
          </a:xfrm>
        </p:grpSpPr>
        <p:pic>
          <p:nvPicPr>
            <p:cNvPr id="42" name="Picture 1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076056" y="2276872"/>
              <a:ext cx="3010692" cy="2808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48064" y="3140968"/>
              <a:ext cx="1008112" cy="9101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24128" y="4077072"/>
              <a:ext cx="785230" cy="86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876256" y="4149080"/>
              <a:ext cx="952397" cy="86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Picture 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164288" y="3212976"/>
              <a:ext cx="828091" cy="792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" name="Picture 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651134" y="2276872"/>
              <a:ext cx="875933" cy="86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Picture 9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804248" y="2348880"/>
              <a:ext cx="864096" cy="86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51" name="直線コネクタ 50"/>
          <p:cNvCxnSpPr>
            <a:stCxn id="31" idx="3"/>
          </p:cNvCxnSpPr>
          <p:nvPr/>
        </p:nvCxnSpPr>
        <p:spPr>
          <a:xfrm>
            <a:off x="1895562" y="4081233"/>
            <a:ext cx="40445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/>
          <p:cNvCxnSpPr>
            <a:stCxn id="27" idx="0"/>
          </p:cNvCxnSpPr>
          <p:nvPr/>
        </p:nvCxnSpPr>
        <p:spPr>
          <a:xfrm>
            <a:off x="1882591" y="5657088"/>
            <a:ext cx="405756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円/楕円 52"/>
          <p:cNvSpPr/>
          <p:nvPr/>
        </p:nvSpPr>
        <p:spPr>
          <a:xfrm>
            <a:off x="5796136" y="4005064"/>
            <a:ext cx="288032" cy="1728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  <p:cxnSp>
        <p:nvCxnSpPr>
          <p:cNvPr id="56" name="直線コネクタ 55"/>
          <p:cNvCxnSpPr>
            <a:stCxn id="53" idx="0"/>
          </p:cNvCxnSpPr>
          <p:nvPr/>
        </p:nvCxnSpPr>
        <p:spPr>
          <a:xfrm>
            <a:off x="5940152" y="4005064"/>
            <a:ext cx="1008112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コネクタ 57"/>
          <p:cNvCxnSpPr>
            <a:endCxn id="53" idx="4"/>
          </p:cNvCxnSpPr>
          <p:nvPr/>
        </p:nvCxnSpPr>
        <p:spPr>
          <a:xfrm flipH="1">
            <a:off x="5940152" y="4869160"/>
            <a:ext cx="1008112" cy="8640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69130" y="492590"/>
            <a:ext cx="3676395" cy="184096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67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40668" y="446445"/>
            <a:ext cx="2746369" cy="182517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68" name="Group 5"/>
          <p:cNvGrpSpPr>
            <a:grpSpLocks/>
          </p:cNvGrpSpPr>
          <p:nvPr/>
        </p:nvGrpSpPr>
        <p:grpSpPr bwMode="auto">
          <a:xfrm>
            <a:off x="5633497" y="988047"/>
            <a:ext cx="144482" cy="947198"/>
            <a:chOff x="4055" y="1322"/>
            <a:chExt cx="119" cy="780"/>
          </a:xfrm>
        </p:grpSpPr>
        <p:sp>
          <p:nvSpPr>
            <p:cNvPr id="79" name="Line 6"/>
            <p:cNvSpPr>
              <a:spLocks noChangeShapeType="1"/>
            </p:cNvSpPr>
            <p:nvPr/>
          </p:nvSpPr>
          <p:spPr bwMode="auto">
            <a:xfrm>
              <a:off x="4115" y="1437"/>
              <a:ext cx="1" cy="115"/>
            </a:xfrm>
            <a:prstGeom prst="line">
              <a:avLst/>
            </a:prstGeom>
            <a:noFill/>
            <a:ln w="360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Line 7"/>
            <p:cNvSpPr>
              <a:spLocks noChangeShapeType="1"/>
            </p:cNvSpPr>
            <p:nvPr/>
          </p:nvSpPr>
          <p:spPr bwMode="auto">
            <a:xfrm>
              <a:off x="4174" y="1322"/>
              <a:ext cx="1" cy="115"/>
            </a:xfrm>
            <a:prstGeom prst="line">
              <a:avLst/>
            </a:prstGeom>
            <a:noFill/>
            <a:ln w="360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Line 8"/>
            <p:cNvSpPr>
              <a:spLocks noChangeShapeType="1"/>
            </p:cNvSpPr>
            <p:nvPr/>
          </p:nvSpPr>
          <p:spPr bwMode="auto">
            <a:xfrm>
              <a:off x="4115" y="1552"/>
              <a:ext cx="1" cy="115"/>
            </a:xfrm>
            <a:prstGeom prst="line">
              <a:avLst/>
            </a:prstGeom>
            <a:noFill/>
            <a:ln w="360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Line 9"/>
            <p:cNvSpPr>
              <a:spLocks noChangeShapeType="1"/>
            </p:cNvSpPr>
            <p:nvPr/>
          </p:nvSpPr>
          <p:spPr bwMode="auto">
            <a:xfrm>
              <a:off x="4174" y="1666"/>
              <a:ext cx="1" cy="115"/>
            </a:xfrm>
            <a:prstGeom prst="line">
              <a:avLst/>
            </a:prstGeom>
            <a:noFill/>
            <a:ln w="360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Line 10"/>
            <p:cNvSpPr>
              <a:spLocks noChangeShapeType="1"/>
            </p:cNvSpPr>
            <p:nvPr/>
          </p:nvSpPr>
          <p:spPr bwMode="auto">
            <a:xfrm>
              <a:off x="4115" y="1782"/>
              <a:ext cx="1" cy="115"/>
            </a:xfrm>
            <a:prstGeom prst="line">
              <a:avLst/>
            </a:prstGeom>
            <a:noFill/>
            <a:ln w="360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Line 11"/>
            <p:cNvSpPr>
              <a:spLocks noChangeShapeType="1"/>
            </p:cNvSpPr>
            <p:nvPr/>
          </p:nvSpPr>
          <p:spPr bwMode="auto">
            <a:xfrm>
              <a:off x="4055" y="1896"/>
              <a:ext cx="1" cy="115"/>
            </a:xfrm>
            <a:prstGeom prst="line">
              <a:avLst/>
            </a:prstGeom>
            <a:noFill/>
            <a:ln w="360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Line 12"/>
            <p:cNvSpPr>
              <a:spLocks noChangeShapeType="1"/>
            </p:cNvSpPr>
            <p:nvPr/>
          </p:nvSpPr>
          <p:spPr bwMode="auto">
            <a:xfrm>
              <a:off x="4115" y="1988"/>
              <a:ext cx="1" cy="115"/>
            </a:xfrm>
            <a:prstGeom prst="line">
              <a:avLst/>
            </a:prstGeom>
            <a:noFill/>
            <a:ln w="360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9" name="Text Box 13"/>
          <p:cNvSpPr txBox="1">
            <a:spLocks noChangeArrowheads="1"/>
          </p:cNvSpPr>
          <p:nvPr/>
        </p:nvSpPr>
        <p:spPr bwMode="auto">
          <a:xfrm>
            <a:off x="1521228" y="2073682"/>
            <a:ext cx="3806148" cy="44854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>
              <a:lnSpc>
                <a:spcPct val="83000"/>
              </a:lnSpc>
              <a:buSzPct val="45000"/>
              <a:tabLst>
                <a:tab pos="654050" algn="l"/>
                <a:tab pos="1311275" algn="l"/>
                <a:tab pos="1966913" algn="l"/>
                <a:tab pos="2624138" algn="l"/>
                <a:tab pos="3281363" algn="l"/>
                <a:tab pos="3937000" algn="l"/>
              </a:tabLst>
            </a:pPr>
            <a:r>
              <a:rPr lang="en-GB" altLang="ja-JP" sz="1400" dirty="0">
                <a:solidFill>
                  <a:srgbClr val="000000"/>
                </a:solidFill>
                <a:latin typeface="Times New Roman" charset="0"/>
              </a:rPr>
              <a:t/>
            </a:r>
            <a:br>
              <a:rPr lang="en-GB" altLang="ja-JP" sz="1400" dirty="0">
                <a:solidFill>
                  <a:srgbClr val="000000"/>
                </a:solidFill>
                <a:latin typeface="Times New Roman" charset="0"/>
              </a:rPr>
            </a:br>
            <a:r>
              <a:rPr lang="en-GB" altLang="ja-JP" sz="1400" dirty="0">
                <a:solidFill>
                  <a:srgbClr val="000000"/>
                </a:solidFill>
                <a:latin typeface="Times New Roman" charset="0"/>
              </a:rPr>
              <a:t>Redundant Configuration + Corrugated Wavefront</a:t>
            </a:r>
          </a:p>
        </p:txBody>
      </p:sp>
      <p:sp>
        <p:nvSpPr>
          <p:cNvPr id="70" name="Text Box 14"/>
          <p:cNvSpPr txBox="1">
            <a:spLocks noChangeArrowheads="1"/>
          </p:cNvSpPr>
          <p:nvPr/>
        </p:nvSpPr>
        <p:spPr bwMode="auto">
          <a:xfrm>
            <a:off x="5899392" y="2017822"/>
            <a:ext cx="2425962" cy="63166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>
              <a:lnSpc>
                <a:spcPct val="83000"/>
              </a:lnSpc>
              <a:buSzPct val="45000"/>
              <a:tabLst>
                <a:tab pos="654050" algn="l"/>
                <a:tab pos="1311275" algn="l"/>
                <a:tab pos="1966913" algn="l"/>
                <a:tab pos="2624138" algn="l"/>
              </a:tabLst>
            </a:pPr>
            <a:r>
              <a:rPr lang="en-GB" altLang="ja-JP" sz="1400" dirty="0">
                <a:solidFill>
                  <a:srgbClr val="000000"/>
                </a:solidFill>
                <a:latin typeface="Times New Roman" charset="0"/>
              </a:rPr>
              <a:t/>
            </a:r>
            <a:br>
              <a:rPr lang="en-GB" altLang="ja-JP" sz="1400" dirty="0">
                <a:solidFill>
                  <a:srgbClr val="000000"/>
                </a:solidFill>
                <a:latin typeface="Times New Roman" charset="0"/>
              </a:rPr>
            </a:br>
            <a:r>
              <a:rPr lang="en-GB" altLang="ja-JP" sz="1400" dirty="0">
                <a:solidFill>
                  <a:srgbClr val="000000"/>
                </a:solidFill>
                <a:latin typeface="Times New Roman" charset="0"/>
              </a:rPr>
              <a:t>Non-Redundant Configuration </a:t>
            </a:r>
          </a:p>
          <a:p>
            <a:pPr>
              <a:lnSpc>
                <a:spcPct val="85000"/>
              </a:lnSpc>
              <a:buSzPct val="45000"/>
              <a:tabLst>
                <a:tab pos="654050" algn="l"/>
                <a:tab pos="1311275" algn="l"/>
                <a:tab pos="1966913" algn="l"/>
                <a:tab pos="2624138" algn="l"/>
              </a:tabLst>
            </a:pPr>
            <a:r>
              <a:rPr lang="en-GB" altLang="ja-JP" sz="1400" dirty="0">
                <a:solidFill>
                  <a:srgbClr val="000000"/>
                </a:solidFill>
                <a:latin typeface="Times New Roman" charset="0"/>
              </a:rPr>
              <a:t>+ Spatially Filtered Wavefront </a:t>
            </a:r>
          </a:p>
        </p:txBody>
      </p:sp>
      <p:sp>
        <p:nvSpPr>
          <p:cNvPr id="71" name="Line 15"/>
          <p:cNvSpPr>
            <a:spLocks noChangeShapeType="1"/>
          </p:cNvSpPr>
          <p:nvPr/>
        </p:nvSpPr>
        <p:spPr bwMode="auto">
          <a:xfrm>
            <a:off x="8141895" y="1054837"/>
            <a:ext cx="1214" cy="911982"/>
          </a:xfrm>
          <a:prstGeom prst="line">
            <a:avLst/>
          </a:prstGeom>
          <a:noFill/>
          <a:ln w="360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2" name="AutoShape 16"/>
          <p:cNvSpPr>
            <a:spLocks noChangeArrowheads="1"/>
          </p:cNvSpPr>
          <p:nvPr/>
        </p:nvSpPr>
        <p:spPr bwMode="auto">
          <a:xfrm>
            <a:off x="7635602" y="1358426"/>
            <a:ext cx="288964" cy="228299"/>
          </a:xfrm>
          <a:prstGeom prst="rightArrow">
            <a:avLst>
              <a:gd name="adj1" fmla="val 61500"/>
              <a:gd name="adj2" fmla="val 56183"/>
            </a:avLst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3" name="Text Box 17"/>
          <p:cNvSpPr txBox="1">
            <a:spLocks noChangeArrowheads="1"/>
          </p:cNvSpPr>
          <p:nvPr/>
        </p:nvSpPr>
        <p:spPr bwMode="auto">
          <a:xfrm>
            <a:off x="4345302" y="663814"/>
            <a:ext cx="1008907" cy="40109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>
              <a:lnSpc>
                <a:spcPct val="83000"/>
              </a:lnSpc>
              <a:buSzPct val="45000"/>
              <a:tabLst>
                <a:tab pos="654050" algn="l"/>
              </a:tabLst>
            </a:pPr>
            <a:r>
              <a:rPr lang="en-GB" altLang="ja-JP" sz="1200" dirty="0">
                <a:solidFill>
                  <a:srgbClr val="000000"/>
                </a:solidFill>
                <a:latin typeface="Times New Roman" charset="0"/>
              </a:rPr>
              <a:t>Single-mode </a:t>
            </a:r>
          </a:p>
          <a:p>
            <a:pPr>
              <a:lnSpc>
                <a:spcPct val="85000"/>
              </a:lnSpc>
              <a:buSzPct val="45000"/>
              <a:tabLst>
                <a:tab pos="654050" algn="l"/>
              </a:tabLst>
            </a:pPr>
            <a:r>
              <a:rPr lang="en-GB" altLang="ja-JP" sz="1200" dirty="0">
                <a:solidFill>
                  <a:srgbClr val="000000"/>
                </a:solidFill>
                <a:latin typeface="Times New Roman" charset="0"/>
              </a:rPr>
              <a:t>  fibers</a:t>
            </a:r>
          </a:p>
        </p:txBody>
      </p:sp>
      <p:sp>
        <p:nvSpPr>
          <p:cNvPr id="74" name="Text Box 18"/>
          <p:cNvSpPr txBox="1">
            <a:spLocks noChangeArrowheads="1"/>
          </p:cNvSpPr>
          <p:nvPr/>
        </p:nvSpPr>
        <p:spPr bwMode="auto">
          <a:xfrm>
            <a:off x="3138453" y="314080"/>
            <a:ext cx="992877" cy="24412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5000" rIns="90000" bIns="45000">
            <a:spAutoFit/>
          </a:bodyPr>
          <a:lstStyle/>
          <a:p>
            <a:pPr>
              <a:lnSpc>
                <a:spcPct val="83000"/>
              </a:lnSpc>
              <a:buSzPct val="45000"/>
              <a:tabLst>
                <a:tab pos="654050" algn="l"/>
              </a:tabLst>
            </a:pPr>
            <a:r>
              <a:rPr lang="en-GB" altLang="ja-JP" sz="1200" dirty="0">
                <a:solidFill>
                  <a:srgbClr val="000000"/>
                </a:solidFill>
                <a:latin typeface="Times New Roman" charset="0"/>
              </a:rPr>
              <a:t>Lenslet array</a:t>
            </a:r>
          </a:p>
        </p:txBody>
      </p:sp>
      <p:sp>
        <p:nvSpPr>
          <p:cNvPr id="75" name="Freeform 19"/>
          <p:cNvSpPr>
            <a:spLocks noChangeArrowheads="1"/>
          </p:cNvSpPr>
          <p:nvPr/>
        </p:nvSpPr>
        <p:spPr bwMode="auto">
          <a:xfrm>
            <a:off x="2654014" y="1014763"/>
            <a:ext cx="228257" cy="1040703"/>
          </a:xfrm>
          <a:custGeom>
            <a:avLst/>
            <a:gdLst>
              <a:gd name="T0" fmla="*/ 133 w 829"/>
              <a:gd name="T1" fmla="*/ 0 h 3775"/>
              <a:gd name="T2" fmla="*/ 90 w 829"/>
              <a:gd name="T3" fmla="*/ 153 h 3775"/>
              <a:gd name="T4" fmla="*/ 85 w 829"/>
              <a:gd name="T5" fmla="*/ 306 h 3775"/>
              <a:gd name="T6" fmla="*/ 75 w 829"/>
              <a:gd name="T7" fmla="*/ 459 h 3775"/>
              <a:gd name="T8" fmla="*/ 51 w 829"/>
              <a:gd name="T9" fmla="*/ 587 h 3775"/>
              <a:gd name="T10" fmla="*/ 66 w 829"/>
              <a:gd name="T11" fmla="*/ 740 h 3775"/>
              <a:gd name="T12" fmla="*/ 80 w 829"/>
              <a:gd name="T13" fmla="*/ 791 h 3775"/>
              <a:gd name="T14" fmla="*/ 95 w 829"/>
              <a:gd name="T15" fmla="*/ 842 h 3775"/>
              <a:gd name="T16" fmla="*/ 100 w 829"/>
              <a:gd name="T17" fmla="*/ 857 h 377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829"/>
              <a:gd name="T28" fmla="*/ 0 h 3775"/>
              <a:gd name="T29" fmla="*/ 829 w 829"/>
              <a:gd name="T30" fmla="*/ 3775 h 377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829" h="3775">
                <a:moveTo>
                  <a:pt x="588" y="0"/>
                </a:moveTo>
                <a:cubicBezTo>
                  <a:pt x="828" y="240"/>
                  <a:pt x="540" y="522"/>
                  <a:pt x="396" y="674"/>
                </a:cubicBezTo>
                <a:cubicBezTo>
                  <a:pt x="201" y="880"/>
                  <a:pt x="224" y="1190"/>
                  <a:pt x="374" y="1348"/>
                </a:cubicBezTo>
                <a:cubicBezTo>
                  <a:pt x="605" y="1591"/>
                  <a:pt x="340" y="1806"/>
                  <a:pt x="332" y="2023"/>
                </a:cubicBezTo>
                <a:cubicBezTo>
                  <a:pt x="325" y="2199"/>
                  <a:pt x="588" y="2466"/>
                  <a:pt x="225" y="2584"/>
                </a:cubicBezTo>
                <a:cubicBezTo>
                  <a:pt x="0" y="2656"/>
                  <a:pt x="40" y="3123"/>
                  <a:pt x="290" y="3258"/>
                </a:cubicBezTo>
                <a:lnTo>
                  <a:pt x="354" y="3483"/>
                </a:lnTo>
                <a:lnTo>
                  <a:pt x="417" y="3707"/>
                </a:lnTo>
                <a:lnTo>
                  <a:pt x="439" y="3774"/>
                </a:lnTo>
              </a:path>
            </a:pathLst>
          </a:custGeom>
          <a:noFill/>
          <a:ln w="3600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76" name="Line 20"/>
          <p:cNvSpPr>
            <a:spLocks noChangeShapeType="1"/>
          </p:cNvSpPr>
          <p:nvPr/>
        </p:nvSpPr>
        <p:spPr bwMode="auto">
          <a:xfrm>
            <a:off x="3081389" y="587310"/>
            <a:ext cx="1214" cy="163938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7" name="Line 21"/>
          <p:cNvSpPr>
            <a:spLocks noChangeShapeType="1"/>
          </p:cNvSpPr>
          <p:nvPr/>
        </p:nvSpPr>
        <p:spPr bwMode="auto">
          <a:xfrm flipH="1">
            <a:off x="5382171" y="451302"/>
            <a:ext cx="8499" cy="240443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8" name="Line 22"/>
          <p:cNvSpPr>
            <a:spLocks noChangeShapeType="1"/>
          </p:cNvSpPr>
          <p:nvPr/>
        </p:nvSpPr>
        <p:spPr bwMode="auto">
          <a:xfrm>
            <a:off x="4221460" y="452516"/>
            <a:ext cx="1171638" cy="1214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3" name="テキスト ボックス 92"/>
          <p:cNvSpPr txBox="1"/>
          <p:nvPr/>
        </p:nvSpPr>
        <p:spPr>
          <a:xfrm>
            <a:off x="611560" y="6021288"/>
            <a:ext cx="1296144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2800" dirty="0"/>
              <a:t>新方式</a:t>
            </a:r>
            <a:endParaRPr kumimoji="1" lang="en-US" sz="2800" dirty="0"/>
          </a:p>
        </p:txBody>
      </p:sp>
      <p:sp>
        <p:nvSpPr>
          <p:cNvPr id="94" name="テキスト ボックス 93"/>
          <p:cNvSpPr txBox="1"/>
          <p:nvPr/>
        </p:nvSpPr>
        <p:spPr>
          <a:xfrm>
            <a:off x="539552" y="2708920"/>
            <a:ext cx="1296144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ja-JP" altLang="en-US" sz="2800" dirty="0" smtClean="0"/>
              <a:t>旧方式</a:t>
            </a:r>
            <a:endParaRPr kumimoji="1" lang="en-US" sz="2800" dirty="0"/>
          </a:p>
        </p:txBody>
      </p:sp>
      <p:sp>
        <p:nvSpPr>
          <p:cNvPr id="86" name="テキスト ボックス 85"/>
          <p:cNvSpPr txBox="1"/>
          <p:nvPr/>
        </p:nvSpPr>
        <p:spPr>
          <a:xfrm>
            <a:off x="2154788" y="6165304"/>
            <a:ext cx="6242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 smtClean="0">
                <a:solidFill>
                  <a:srgbClr val="FF0000"/>
                </a:solidFill>
              </a:rPr>
              <a:t>劇的にシンプルな光学系で、</a:t>
            </a:r>
            <a:r>
              <a:rPr lang="en-US" altLang="ja-JP" b="1" dirty="0" smtClean="0">
                <a:solidFill>
                  <a:srgbClr val="FF0000"/>
                </a:solidFill>
              </a:rPr>
              <a:t>100</a:t>
            </a:r>
            <a:r>
              <a:rPr lang="ja-JP" altLang="en-US" b="1" dirty="0" smtClean="0">
                <a:solidFill>
                  <a:srgbClr val="FF0000"/>
                </a:solidFill>
              </a:rPr>
              <a:t>分割システムの実現が可能</a:t>
            </a:r>
            <a:endParaRPr kumimoji="1"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0" y="1908602"/>
            <a:ext cx="896620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>
              <a:buNone/>
              <a:defRPr sz="2400"/>
            </a:pPr>
            <a:r>
              <a:rPr lang="ja-JP" altLang="en-US" sz="4400" dirty="0" smtClean="0">
                <a:latin typeface="+mn-ea"/>
              </a:rPr>
              <a:t>実験進捗</a:t>
            </a:r>
            <a:endParaRPr lang="en-US" altLang="ja-JP" sz="4400" dirty="0" smtClean="0">
              <a:latin typeface="+mn-ea"/>
            </a:endParaRPr>
          </a:p>
          <a:p>
            <a:pPr algn="ctr" hangingPunct="0">
              <a:buNone/>
              <a:defRPr sz="2400"/>
            </a:pPr>
            <a:r>
              <a:rPr lang="ja-JP" altLang="en-US" sz="2800" dirty="0" smtClean="0">
                <a:latin typeface="+mn-ea"/>
              </a:rPr>
              <a:t>ナル干渉計＋瞳再配置法による　</a:t>
            </a:r>
            <a:endParaRPr lang="en-US" altLang="ja-JP" sz="2800" dirty="0" smtClean="0">
              <a:latin typeface="+mn-ea"/>
            </a:endParaRPr>
          </a:p>
          <a:p>
            <a:pPr algn="ctr" hangingPunct="0">
              <a:buNone/>
              <a:defRPr sz="2400"/>
            </a:pPr>
            <a:r>
              <a:rPr lang="ja-JP" altLang="en-US" sz="3200" dirty="0" smtClean="0">
                <a:latin typeface="+mn-ea"/>
                <a:cs typeface="Lohit Hindi" pitchFamily="2"/>
              </a:rPr>
              <a:t>像再生のデモンストレーション</a:t>
            </a:r>
            <a:endParaRPr lang="en-US" altLang="ja-JP" sz="3200" dirty="0" smtClean="0">
              <a:latin typeface="+mn-ea"/>
              <a:cs typeface="Lohit Hindi" pitchFamily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6070605" y="2276872"/>
            <a:ext cx="3073395" cy="272935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テキスト ボックス 2"/>
          <p:cNvSpPr txBox="1"/>
          <p:nvPr/>
        </p:nvSpPr>
        <p:spPr>
          <a:xfrm>
            <a:off x="1853073" y="0"/>
            <a:ext cx="5359501" cy="916063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algn="ctr" hangingPunct="0">
              <a:buNone/>
              <a:defRPr sz="2400"/>
            </a:pPr>
            <a:r>
              <a:rPr lang="ja-JP" altLang="en-US" sz="2800" dirty="0" smtClean="0">
                <a:latin typeface="+mn-ea"/>
              </a:rPr>
              <a:t>実験進捗　</a:t>
            </a:r>
            <a:r>
              <a:rPr lang="ja-JP" altLang="en-US" sz="2200" dirty="0" smtClean="0">
                <a:latin typeface="+mn-ea"/>
                <a:cs typeface="Lohit Hindi" pitchFamily="2"/>
              </a:rPr>
              <a:t>像</a:t>
            </a:r>
            <a:r>
              <a:rPr lang="ja-JP" altLang="en-US" sz="2200" dirty="0">
                <a:latin typeface="+mn-ea"/>
                <a:cs typeface="Lohit Hindi" pitchFamily="2"/>
              </a:rPr>
              <a:t>再生</a:t>
            </a:r>
            <a:r>
              <a:rPr lang="ja-JP" altLang="en-US" sz="2200" dirty="0" smtClean="0">
                <a:latin typeface="+mn-ea"/>
                <a:cs typeface="Lohit Hindi" pitchFamily="2"/>
              </a:rPr>
              <a:t>のデモンストレーション</a:t>
            </a:r>
            <a:endParaRPr lang="en-US" sz="2200" dirty="0" smtClean="0">
              <a:latin typeface="+mn-ea"/>
              <a:cs typeface="Lohit Hindi" pitchFamily="2"/>
            </a:endParaRPr>
          </a:p>
          <a:p>
            <a:pPr algn="ctr" hangingPunct="0">
              <a:buNone/>
              <a:defRPr sz="2400"/>
            </a:pPr>
            <a:r>
              <a:rPr lang="en-US" sz="2200" dirty="0" smtClean="0">
                <a:latin typeface="+mn-ea"/>
                <a:cs typeface="Lohit Hindi" pitchFamily="2"/>
              </a:rPr>
              <a:t> </a:t>
            </a:r>
            <a:endParaRPr lang="ja-JP" altLang="en-US" sz="2200" dirty="0">
              <a:latin typeface="+mn-ea"/>
              <a:cs typeface="Lohit Hindi" pitchFamily="2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980805" y="5423605"/>
            <a:ext cx="7479627" cy="1532386"/>
          </a:xfrm>
          <a:prstGeom prst="rect">
            <a:avLst/>
          </a:prstGeom>
          <a:noFill/>
          <a:ln>
            <a:noFill/>
          </a:ln>
        </p:spPr>
        <p:txBody>
          <a:bodyPr vert="horz" wrap="square" lIns="81639" tIns="40820" rIns="81639" bIns="4082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lnSpc>
                <a:spcPts val="2300"/>
              </a:lnSpc>
              <a:buSzPct val="100000"/>
              <a:buFont typeface="Wingdings" pitchFamily="2" charset="2"/>
              <a:buChar char="n"/>
            </a:pPr>
            <a:r>
              <a:rPr lang="ja-JP" altLang="en-US" dirty="0" smtClean="0">
                <a:latin typeface="Arial" pitchFamily="18"/>
                <a:ea typeface="TakaoPGothic" pitchFamily="2"/>
                <a:cs typeface="Lohit Hindi" pitchFamily="2"/>
              </a:rPr>
              <a:t>　</a:t>
            </a:r>
            <a:r>
              <a:rPr lang="en-US" altLang="ja-JP" dirty="0" smtClean="0">
                <a:latin typeface="Arial" pitchFamily="18"/>
                <a:ea typeface="TakaoPGothic" pitchFamily="2"/>
                <a:cs typeface="Lohit Hindi" pitchFamily="2"/>
              </a:rPr>
              <a:t>SEIT</a:t>
            </a:r>
            <a:r>
              <a:rPr lang="ja-JP" altLang="en-US" dirty="0" smtClean="0">
                <a:latin typeface="Arial" pitchFamily="18"/>
                <a:ea typeface="TakaoPGothic" pitchFamily="2"/>
                <a:cs typeface="Lohit Hindi" pitchFamily="2"/>
              </a:rPr>
              <a:t>の観測方式実証光学系を構築</a:t>
            </a:r>
            <a:endParaRPr lang="en-US" altLang="ja-JP" dirty="0" smtClean="0">
              <a:latin typeface="Arial" pitchFamily="18"/>
              <a:ea typeface="TakaoPGothic" pitchFamily="2"/>
              <a:cs typeface="Lohit Hindi" pitchFamily="2"/>
            </a:endParaRPr>
          </a:p>
          <a:p>
            <a:pPr hangingPunct="0">
              <a:lnSpc>
                <a:spcPts val="2300"/>
              </a:lnSpc>
              <a:buSzPct val="100000"/>
              <a:buFont typeface="Wingdings" pitchFamily="2" charset="2"/>
              <a:buChar char="n"/>
            </a:pPr>
            <a:r>
              <a:rPr lang="ja-JP" altLang="en-US" dirty="0" smtClean="0">
                <a:latin typeface="Arial" pitchFamily="18"/>
                <a:ea typeface="TakaoPGothic" pitchFamily="2"/>
                <a:cs typeface="Lohit Hindi" pitchFamily="2"/>
              </a:rPr>
              <a:t>　人工光源＋</a:t>
            </a:r>
            <a:r>
              <a:rPr lang="en-US" altLang="ja-JP" dirty="0" smtClean="0">
                <a:latin typeface="Arial" pitchFamily="18"/>
                <a:ea typeface="TakaoPGothic" pitchFamily="2"/>
                <a:cs typeface="Lohit Hindi" pitchFamily="2"/>
              </a:rPr>
              <a:t>Null</a:t>
            </a:r>
            <a:r>
              <a:rPr lang="ja-JP" altLang="en-US" dirty="0" smtClean="0">
                <a:latin typeface="Arial" pitchFamily="18"/>
                <a:ea typeface="TakaoPGothic" pitchFamily="2"/>
                <a:cs typeface="Lohit Hindi" pitchFamily="2"/>
              </a:rPr>
              <a:t>型コロナグラフ</a:t>
            </a:r>
            <a:r>
              <a:rPr lang="en-US" altLang="ja-JP" dirty="0" smtClean="0">
                <a:latin typeface="Arial" pitchFamily="18"/>
                <a:ea typeface="TakaoPGothic" pitchFamily="2"/>
                <a:cs typeface="Lohit Hindi" pitchFamily="2"/>
              </a:rPr>
              <a:t>(SPLINE)</a:t>
            </a:r>
            <a:r>
              <a:rPr lang="ja-JP" altLang="en-US" dirty="0" smtClean="0">
                <a:latin typeface="Arial" pitchFamily="18"/>
                <a:ea typeface="TakaoPGothic" pitchFamily="2"/>
                <a:cs typeface="Lohit Hindi" pitchFamily="2"/>
              </a:rPr>
              <a:t>＋瞳再配置（</a:t>
            </a:r>
            <a:r>
              <a:rPr lang="en-US" altLang="ja-JP" dirty="0" smtClean="0">
                <a:latin typeface="Arial" pitchFamily="18"/>
                <a:ea typeface="TakaoPGothic" pitchFamily="2"/>
                <a:cs typeface="Lohit Hindi" pitchFamily="2"/>
              </a:rPr>
              <a:t>37</a:t>
            </a:r>
            <a:r>
              <a:rPr lang="ja-JP" altLang="en-US" dirty="0" smtClean="0">
                <a:latin typeface="Arial" pitchFamily="18"/>
                <a:ea typeface="TakaoPGothic" pitchFamily="2"/>
                <a:cs typeface="Lohit Hindi" pitchFamily="2"/>
              </a:rPr>
              <a:t>素子）</a:t>
            </a:r>
            <a:endParaRPr lang="en-US" altLang="ja-JP" dirty="0" smtClean="0">
              <a:latin typeface="Arial" pitchFamily="18"/>
              <a:ea typeface="TakaoPGothic" pitchFamily="2"/>
              <a:cs typeface="Lohit Hindi" pitchFamily="2"/>
            </a:endParaRPr>
          </a:p>
          <a:p>
            <a:pPr hangingPunct="0">
              <a:lnSpc>
                <a:spcPts val="2300"/>
              </a:lnSpc>
              <a:buSzPct val="100000"/>
              <a:buFont typeface="Wingdings" pitchFamily="2" charset="2"/>
              <a:buChar char="n"/>
            </a:pPr>
            <a:r>
              <a:rPr lang="ja-JP" altLang="en-US" dirty="0" smtClean="0">
                <a:latin typeface="Arial" pitchFamily="18"/>
                <a:ea typeface="TakaoPGothic" pitchFamily="2"/>
                <a:cs typeface="Lohit Hindi" pitchFamily="2"/>
              </a:rPr>
              <a:t>　主</a:t>
            </a:r>
            <a:r>
              <a:rPr lang="ja-JP" altLang="en-US" dirty="0">
                <a:latin typeface="Arial" pitchFamily="18"/>
                <a:ea typeface="TakaoPGothic" pitchFamily="2"/>
                <a:cs typeface="Lohit Hindi" pitchFamily="2"/>
              </a:rPr>
              <a:t>星：惑星光の</a:t>
            </a:r>
            <a:r>
              <a:rPr lang="ja-JP" altLang="en-US" dirty="0" smtClean="0">
                <a:latin typeface="Arial" pitchFamily="18"/>
                <a:ea typeface="TakaoPGothic" pitchFamily="2"/>
                <a:cs typeface="Lohit Hindi" pitchFamily="2"/>
              </a:rPr>
              <a:t>コントラスト</a:t>
            </a:r>
            <a:r>
              <a:rPr lang="en-US" altLang="ja-JP" dirty="0" smtClean="0">
                <a:latin typeface="Arial" pitchFamily="18"/>
                <a:ea typeface="TakaoPGothic" pitchFamily="2"/>
                <a:cs typeface="Lohit Hindi" pitchFamily="2"/>
              </a:rPr>
              <a:t>10:1 </a:t>
            </a:r>
            <a:r>
              <a:rPr lang="ja-JP" altLang="en-US" dirty="0">
                <a:latin typeface="Arial" pitchFamily="18"/>
                <a:ea typeface="TakaoPGothic" pitchFamily="2"/>
                <a:cs typeface="Lohit Hindi" pitchFamily="2"/>
              </a:rPr>
              <a:t>（人工光源の強度比）</a:t>
            </a:r>
          </a:p>
          <a:p>
            <a:pPr hangingPunct="0">
              <a:lnSpc>
                <a:spcPts val="2300"/>
              </a:lnSpc>
              <a:buSzPct val="100000"/>
              <a:buFont typeface="Wingdings" pitchFamily="2" charset="2"/>
              <a:buChar char="n"/>
            </a:pPr>
            <a:r>
              <a:rPr lang="ja-JP" altLang="en-US" dirty="0" smtClean="0">
                <a:latin typeface="Arial" pitchFamily="18"/>
                <a:ea typeface="TakaoPGothic" pitchFamily="2"/>
                <a:cs typeface="Lohit Hindi" pitchFamily="2"/>
              </a:rPr>
              <a:t>　主星、伴星の位置・コントラストを正確に再生</a:t>
            </a:r>
            <a:r>
              <a:rPr lang="ja-JP" altLang="en-US" dirty="0">
                <a:latin typeface="Arial" pitchFamily="18"/>
                <a:ea typeface="TakaoPGothic" pitchFamily="2"/>
                <a:cs typeface="Lohit Hindi" pitchFamily="2"/>
              </a:rPr>
              <a:t>できること</a:t>
            </a:r>
            <a:r>
              <a:rPr lang="ja-JP" altLang="en-US" dirty="0" smtClean="0">
                <a:latin typeface="Arial" pitchFamily="18"/>
                <a:ea typeface="TakaoPGothic" pitchFamily="2"/>
                <a:cs typeface="Lohit Hindi" pitchFamily="2"/>
              </a:rPr>
              <a:t>を示した</a:t>
            </a:r>
            <a:endParaRPr lang="en-US" altLang="ja-JP" dirty="0" smtClean="0">
              <a:latin typeface="Arial" pitchFamily="18"/>
              <a:ea typeface="TakaoPGothic" pitchFamily="2"/>
              <a:cs typeface="Lohit Hindi" pitchFamily="2"/>
            </a:endParaRPr>
          </a:p>
          <a:p>
            <a:pPr hangingPunct="0">
              <a:lnSpc>
                <a:spcPts val="2300"/>
              </a:lnSpc>
              <a:buNone/>
            </a:pPr>
            <a:endParaRPr lang="en-US" altLang="ja-JP" dirty="0">
              <a:latin typeface="Arial" pitchFamily="18"/>
              <a:ea typeface="TakaoPGothic" pitchFamily="2"/>
              <a:cs typeface="Lohit Hindi" pitchFamily="2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467947" y="1382762"/>
            <a:ext cx="4373500" cy="32805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テキスト ボックス 5"/>
          <p:cNvSpPr txBox="1"/>
          <p:nvPr/>
        </p:nvSpPr>
        <p:spPr>
          <a:xfrm>
            <a:off x="2411760" y="4797152"/>
            <a:ext cx="3094842" cy="318399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r>
              <a:rPr lang="en-US" sz="1600" dirty="0" smtClean="0">
                <a:latin typeface="Arial" pitchFamily="18"/>
                <a:ea typeface="TakaoPGothic" pitchFamily="2"/>
                <a:cs typeface="Lohit Hindi" pitchFamily="2"/>
              </a:rPr>
              <a:t>Null</a:t>
            </a:r>
            <a:r>
              <a:rPr lang="ja-JP" altLang="en-US" sz="1600" dirty="0" smtClean="0">
                <a:latin typeface="Arial" pitchFamily="18"/>
                <a:ea typeface="TakaoPGothic" pitchFamily="2"/>
                <a:cs typeface="Lohit Hindi" pitchFamily="2"/>
              </a:rPr>
              <a:t>型コロナグラフ（</a:t>
            </a:r>
            <a:r>
              <a:rPr lang="en-US" sz="1600" dirty="0" smtClean="0">
                <a:latin typeface="Arial" pitchFamily="18"/>
                <a:ea typeface="TakaoPGothic" pitchFamily="2"/>
                <a:cs typeface="Lohit Hindi" pitchFamily="2"/>
              </a:rPr>
              <a:t>SPLINE</a:t>
            </a:r>
            <a:r>
              <a:rPr lang="ja-JP" altLang="en-US" sz="1600" dirty="0" smtClean="0">
                <a:latin typeface="Arial" pitchFamily="18"/>
                <a:ea typeface="TakaoPGothic" pitchFamily="2"/>
                <a:cs typeface="Lohit Hindi" pitchFamily="2"/>
              </a:rPr>
              <a:t>）</a:t>
            </a:r>
            <a:endParaRPr lang="en-US" sz="1600" dirty="0">
              <a:latin typeface="Arial" pitchFamily="18"/>
              <a:ea typeface="TakaoPGothic" pitchFamily="2"/>
              <a:cs typeface="Lohit Hindi" pitchFamily="2"/>
            </a:endParaRPr>
          </a:p>
        </p:txBody>
      </p:sp>
      <p:sp>
        <p:nvSpPr>
          <p:cNvPr id="7" name="直線コネクタ 6"/>
          <p:cNvSpPr/>
          <p:nvPr/>
        </p:nvSpPr>
        <p:spPr>
          <a:xfrm flipH="1" flipV="1">
            <a:off x="2843807" y="3573016"/>
            <a:ext cx="504055" cy="1224136"/>
          </a:xfrm>
          <a:prstGeom prst="line">
            <a:avLst/>
          </a:prstGeom>
          <a:noFill/>
          <a:ln w="28575">
            <a:solidFill>
              <a:srgbClr val="FF0000"/>
            </a:solidFill>
            <a:prstDash val="solid"/>
            <a:tailEnd type="arrow"/>
          </a:ln>
        </p:spPr>
        <p:txBody>
          <a:bodyPr vert="horz" wrap="none" lIns="81639" tIns="40820" rIns="81639" bIns="4082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00" dirty="0">
              <a:latin typeface="Arial" pitchFamily="18"/>
              <a:ea typeface="TakaoPGothic" pitchFamily="2"/>
              <a:cs typeface="Lohit Hindi" pitchFamily="2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55576" y="4797152"/>
            <a:ext cx="985610" cy="318399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r>
              <a:rPr lang="ja-JP" altLang="en-US" sz="1600" dirty="0" smtClean="0">
                <a:latin typeface="Arial" pitchFamily="18"/>
                <a:ea typeface="TakaoPGothic" pitchFamily="2"/>
                <a:cs typeface="Lohit Hindi" pitchFamily="2"/>
              </a:rPr>
              <a:t>瞳再配置</a:t>
            </a:r>
            <a:endParaRPr lang="en-US" sz="1600" dirty="0">
              <a:latin typeface="Arial" pitchFamily="18"/>
              <a:ea typeface="TakaoPGothic" pitchFamily="2"/>
              <a:cs typeface="Lohit Hindi" pitchFamily="2"/>
            </a:endParaRPr>
          </a:p>
        </p:txBody>
      </p:sp>
      <p:sp>
        <p:nvSpPr>
          <p:cNvPr id="9" name="直線コネクタ 8"/>
          <p:cNvSpPr/>
          <p:nvPr/>
        </p:nvSpPr>
        <p:spPr>
          <a:xfrm flipV="1">
            <a:off x="1043608" y="3143710"/>
            <a:ext cx="193042" cy="1653441"/>
          </a:xfrm>
          <a:prstGeom prst="line">
            <a:avLst/>
          </a:prstGeom>
          <a:noFill/>
          <a:ln w="28575">
            <a:solidFill>
              <a:srgbClr val="FF0000"/>
            </a:solidFill>
            <a:prstDash val="solid"/>
            <a:tailEnd type="arrow"/>
          </a:ln>
        </p:spPr>
        <p:txBody>
          <a:bodyPr vert="horz" wrap="none" lIns="81639" tIns="40820" rIns="81639" bIns="40820" anchor="ctr" anchorCtr="0" compatLnSpc="0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endParaRPr lang="en-US" sz="1600" dirty="0">
              <a:latin typeface="Arial" pitchFamily="18"/>
              <a:ea typeface="TakaoPGothic" pitchFamily="2"/>
              <a:cs typeface="Lohit Hindi" pitchFamily="2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074135" y="4163162"/>
            <a:ext cx="1319035" cy="347895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r>
              <a:rPr lang="ja-JP" altLang="en-US" dirty="0" smtClean="0">
                <a:solidFill>
                  <a:schemeClr val="bg1"/>
                </a:solidFill>
                <a:latin typeface="Arial" pitchFamily="18"/>
                <a:ea typeface="TakaoPGothic" pitchFamily="2"/>
                <a:cs typeface="Lohit Hindi" pitchFamily="2"/>
              </a:rPr>
              <a:t>再生した像</a:t>
            </a:r>
            <a:endParaRPr lang="ja-JP" altLang="en-US" dirty="0">
              <a:solidFill>
                <a:schemeClr val="bg1"/>
              </a:solidFill>
              <a:latin typeface="Arial" pitchFamily="18"/>
              <a:ea typeface="TakaoPGothic" pitchFamily="2"/>
              <a:cs typeface="Lohit Hindi" pitchFamily="2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980728"/>
            <a:ext cx="2448272" cy="2229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1560" y="1374139"/>
            <a:ext cx="1182245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下カーブ矢印 15"/>
          <p:cNvSpPr/>
          <p:nvPr/>
        </p:nvSpPr>
        <p:spPr>
          <a:xfrm rot="2700000">
            <a:off x="7142669" y="1543159"/>
            <a:ext cx="1008112" cy="56009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>
              <a:solidFill>
                <a:schemeClr val="tx1"/>
              </a:solidFill>
            </a:endParaRPr>
          </a:p>
        </p:txBody>
      </p:sp>
      <p:sp>
        <p:nvSpPr>
          <p:cNvPr id="17" name="円/楕円 16"/>
          <p:cNvSpPr/>
          <p:nvPr/>
        </p:nvSpPr>
        <p:spPr>
          <a:xfrm>
            <a:off x="5436096" y="1772816"/>
            <a:ext cx="648072" cy="57606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912471" y="1102477"/>
            <a:ext cx="575241" cy="318399"/>
          </a:xfrm>
          <a:prstGeom prst="rect">
            <a:avLst/>
          </a:prstGeom>
          <a:noFill/>
          <a:ln>
            <a:noFill/>
          </a:ln>
        </p:spPr>
        <p:txBody>
          <a:bodyPr vert="horz" wrap="none" lIns="81639" tIns="40820" rIns="81639" bIns="40820" anchorCtr="0" compatLnSpc="0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hangingPunct="0">
              <a:buNone/>
            </a:pPr>
            <a:r>
              <a:rPr lang="ja-JP" altLang="en-US" sz="1600" dirty="0" smtClean="0">
                <a:latin typeface="Arial" pitchFamily="18"/>
                <a:ea typeface="TakaoPGothic" pitchFamily="2"/>
                <a:cs typeface="Lohit Hindi" pitchFamily="2"/>
              </a:rPr>
              <a:t>瞳像</a:t>
            </a:r>
            <a:endParaRPr lang="en-US" sz="1600" dirty="0">
              <a:latin typeface="Arial" pitchFamily="18"/>
              <a:ea typeface="TakaoPGothic" pitchFamily="2"/>
              <a:cs typeface="Lohit Hindi" pitchFamily="2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271588" y="1886439"/>
            <a:ext cx="13681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solidFill>
                  <a:schemeClr val="bg1"/>
                </a:solidFill>
              </a:rPr>
              <a:t>干渉縞</a:t>
            </a:r>
            <a:endParaRPr kumimoji="1"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19100" y="274638"/>
            <a:ext cx="8229600" cy="1143000"/>
          </a:xfrm>
        </p:spPr>
        <p:txBody>
          <a:bodyPr/>
          <a:lstStyle/>
          <a:p>
            <a:r>
              <a:rPr lang="en-US" altLang="ja-JP" dirty="0" smtClean="0"/>
              <a:t>SEIT (Second Earth Imager)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2286000" y="116684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ja-JP" altLang="en-US" dirty="0"/>
          </a:p>
        </p:txBody>
      </p:sp>
      <p:sp>
        <p:nvSpPr>
          <p:cNvPr id="5" name="コンテンツ プレースホルダ 4"/>
          <p:cNvSpPr>
            <a:spLocks noGrp="1"/>
          </p:cNvSpPr>
          <p:nvPr>
            <p:ph idx="1"/>
          </p:nvPr>
        </p:nvSpPr>
        <p:spPr>
          <a:xfrm>
            <a:off x="457200" y="1600200"/>
            <a:ext cx="6574665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ja-JP" sz="2000" dirty="0" smtClean="0"/>
              <a:t>•   </a:t>
            </a:r>
            <a:r>
              <a:rPr lang="ja-JP" altLang="en-US" sz="2000" dirty="0" smtClean="0"/>
              <a:t>背景</a:t>
            </a:r>
            <a:r>
              <a:rPr lang="en-US" altLang="ja-JP" sz="2000" dirty="0" smtClean="0"/>
              <a:t>: </a:t>
            </a:r>
            <a:r>
              <a:rPr lang="en-US" altLang="ja-JP" sz="2000" dirty="0" err="1" smtClean="0"/>
              <a:t>Kepler</a:t>
            </a:r>
            <a:r>
              <a:rPr lang="ja-JP" altLang="en-US" sz="2000" dirty="0" smtClean="0"/>
              <a:t>により、既に</a:t>
            </a:r>
            <a:r>
              <a:rPr lang="en-US" altLang="ja-JP" sz="2000" dirty="0" smtClean="0"/>
              <a:t>100</a:t>
            </a:r>
            <a:r>
              <a:rPr lang="ja-JP" altLang="en-US" sz="2000" dirty="0" smtClean="0"/>
              <a:t>個近くの</a:t>
            </a:r>
          </a:p>
          <a:p>
            <a:pPr>
              <a:buNone/>
            </a:pPr>
            <a:r>
              <a:rPr lang="ja-JP" altLang="en-US" sz="2000" dirty="0" smtClean="0"/>
              <a:t>　　地球型惑星候補が発見されている（いくつ</a:t>
            </a:r>
          </a:p>
          <a:p>
            <a:pPr>
              <a:buNone/>
            </a:pPr>
            <a:r>
              <a:rPr lang="ja-JP" altLang="en-US" sz="2000" dirty="0" smtClean="0"/>
              <a:t>　　</a:t>
            </a:r>
            <a:r>
              <a:rPr lang="ja-JP" altLang="en-US" sz="2000" dirty="0" err="1" smtClean="0"/>
              <a:t>かは</a:t>
            </a:r>
            <a:r>
              <a:rPr lang="ja-JP" altLang="en-US" sz="2000" dirty="0" smtClean="0"/>
              <a:t>おそらくハビタブルゾーンに存在）</a:t>
            </a:r>
          </a:p>
          <a:p>
            <a:pPr>
              <a:buNone/>
            </a:pPr>
            <a:r>
              <a:rPr lang="en-US" altLang="ja-JP" sz="2000" dirty="0" smtClean="0"/>
              <a:t>•   </a:t>
            </a:r>
            <a:r>
              <a:rPr lang="ja-JP" altLang="en-US" sz="2000" dirty="0" smtClean="0"/>
              <a:t>目的</a:t>
            </a:r>
            <a:r>
              <a:rPr lang="en-US" altLang="ja-JP" sz="2000" dirty="0" smtClean="0"/>
              <a:t>: 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K,M</a:t>
            </a:r>
            <a:r>
              <a:rPr lang="ja-JP" altLang="en-US" sz="2000" b="1" dirty="0" smtClean="0">
                <a:solidFill>
                  <a:srgbClr val="FF0000"/>
                </a:solidFill>
              </a:rPr>
              <a:t>型星のハビタブルゾーンに存</a:t>
            </a:r>
          </a:p>
          <a:p>
            <a:pPr>
              <a:buNone/>
            </a:pPr>
            <a:r>
              <a:rPr lang="ja-JP" altLang="en-US" sz="2000" b="1" dirty="0" smtClean="0">
                <a:solidFill>
                  <a:srgbClr val="FF0000"/>
                </a:solidFill>
              </a:rPr>
              <a:t>　　在する地球型惑星の直接撮像・分光</a:t>
            </a:r>
            <a:endParaRPr lang="en-US" altLang="ja-JP" sz="2000" b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altLang="ja-JP" sz="2000" dirty="0" smtClean="0"/>
              <a:t>•   </a:t>
            </a:r>
            <a:r>
              <a:rPr lang="ja-JP" altLang="en-US" sz="2000" dirty="0" smtClean="0"/>
              <a:t>従来の手法では検出不可能⇒全く新</a:t>
            </a:r>
            <a:endParaRPr lang="en-US" altLang="ja-JP" sz="2000" dirty="0" smtClean="0"/>
          </a:p>
          <a:p>
            <a:pPr>
              <a:buNone/>
            </a:pPr>
            <a:r>
              <a:rPr lang="ja-JP" altLang="en-US" sz="2000" dirty="0" smtClean="0"/>
              <a:t>　　しい観測手法を考案</a:t>
            </a:r>
            <a:endParaRPr lang="en-US" altLang="ja-JP" sz="2000" dirty="0" smtClean="0"/>
          </a:p>
          <a:p>
            <a:pPr>
              <a:buNone/>
            </a:pPr>
            <a:r>
              <a:rPr lang="en-US" altLang="ja-JP" sz="2000" dirty="0" smtClean="0"/>
              <a:t>• </a:t>
            </a:r>
            <a:r>
              <a:rPr lang="ja-JP" altLang="en-US" sz="2000" dirty="0" smtClean="0"/>
              <a:t>　</a:t>
            </a:r>
            <a:r>
              <a:rPr lang="en-US" altLang="ja-JP" sz="2000" dirty="0" smtClean="0"/>
              <a:t>TMT</a:t>
            </a:r>
            <a:r>
              <a:rPr lang="ja-JP" altLang="en-US" sz="2000" dirty="0" smtClean="0"/>
              <a:t>第二期観測装置として提案中</a:t>
            </a:r>
            <a:endParaRPr lang="en-US" altLang="ja-JP" sz="2000" dirty="0" smtClean="0"/>
          </a:p>
          <a:p>
            <a:pPr>
              <a:buNone/>
            </a:pPr>
            <a:r>
              <a:rPr lang="en-US" altLang="ja-JP" sz="2000" dirty="0" smtClean="0"/>
              <a:t>• </a:t>
            </a:r>
            <a:r>
              <a:rPr lang="ja-JP" altLang="en-US" sz="2000" dirty="0" smtClean="0"/>
              <a:t>　日本</a:t>
            </a:r>
            <a:r>
              <a:rPr lang="en-US" altLang="ja-JP" sz="2000" dirty="0" smtClean="0"/>
              <a:t>TMT</a:t>
            </a:r>
            <a:r>
              <a:rPr lang="ja-JP" altLang="en-US" sz="2000" dirty="0" smtClean="0"/>
              <a:t>オフィスに“</a:t>
            </a:r>
            <a:r>
              <a:rPr lang="en-US" altLang="ja-JP" sz="2000" dirty="0" smtClean="0"/>
              <a:t>SEIT</a:t>
            </a:r>
            <a:r>
              <a:rPr lang="ja-JP" altLang="en-US" sz="2000" dirty="0" smtClean="0"/>
              <a:t>白書”を提出</a:t>
            </a:r>
          </a:p>
          <a:p>
            <a:pPr>
              <a:buNone/>
            </a:pPr>
            <a:r>
              <a:rPr lang="ja-JP" altLang="en-US" sz="2000" dirty="0" smtClean="0"/>
              <a:t>　　</a:t>
            </a:r>
            <a:r>
              <a:rPr lang="en-US" altLang="ja-JP" sz="2000" dirty="0" smtClean="0"/>
              <a:t>(</a:t>
            </a:r>
            <a:r>
              <a:rPr lang="ja-JP" altLang="en-US" sz="2000" dirty="0" smtClean="0"/>
              <a:t>松尾・小谷・村上・田村・馬場</a:t>
            </a:r>
            <a:r>
              <a:rPr lang="en-US" altLang="ja-JP" sz="2000" dirty="0" smtClean="0"/>
              <a:t>, 2011)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446213"/>
            <a:ext cx="365760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14823" y="3989388"/>
            <a:ext cx="3629177" cy="255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今後の実験計画</a:t>
            </a:r>
            <a:endParaRPr kumimoji="1" 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n"/>
            </a:pPr>
            <a:r>
              <a:rPr kumimoji="1" lang="ja-JP" altLang="en-US" dirty="0" smtClean="0"/>
              <a:t>赤外線波長での実証（</a:t>
            </a:r>
            <a:r>
              <a:rPr kumimoji="1" lang="en-US" altLang="ja-JP" dirty="0" smtClean="0"/>
              <a:t>He-Ne</a:t>
            </a:r>
            <a:r>
              <a:rPr kumimoji="1" lang="ja-JP" altLang="en-US" dirty="0" smtClean="0"/>
              <a:t>⇒</a:t>
            </a:r>
            <a:r>
              <a:rPr kumimoji="1" lang="en-US" altLang="ja-JP" dirty="0" smtClean="0"/>
              <a:t>J,H-band</a:t>
            </a:r>
            <a:r>
              <a:rPr kumimoji="1" lang="ja-JP" altLang="en-US" dirty="0" smtClean="0"/>
              <a:t>）</a:t>
            </a:r>
            <a:endParaRPr kumimoji="1" lang="en-US" altLang="ja-JP" dirty="0" smtClean="0"/>
          </a:p>
          <a:p>
            <a:pPr lvl="1"/>
            <a:r>
              <a:rPr lang="ja-JP" altLang="en-US" dirty="0" smtClean="0"/>
              <a:t>赤外線検出器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赤外線用光学系</a:t>
            </a:r>
            <a:r>
              <a:rPr lang="en-US" altLang="ja-JP" dirty="0" smtClean="0"/>
              <a:t>(</a:t>
            </a:r>
            <a:r>
              <a:rPr lang="ja-JP" altLang="en-US" dirty="0" smtClean="0"/>
              <a:t>偏光子、</a:t>
            </a:r>
            <a:r>
              <a:rPr lang="en-US" altLang="ja-JP" dirty="0" smtClean="0"/>
              <a:t>SPLINE)</a:t>
            </a:r>
            <a:r>
              <a:rPr lang="ja-JP" altLang="en-US" dirty="0" smtClean="0"/>
              <a:t>の導入</a:t>
            </a:r>
            <a:endParaRPr lang="en-US" altLang="ja-JP" dirty="0" smtClean="0"/>
          </a:p>
          <a:p>
            <a:endParaRPr kumimoji="1" lang="en-US" altLang="ja-JP" dirty="0" smtClean="0"/>
          </a:p>
          <a:p>
            <a:pPr>
              <a:buFont typeface="Wingdings" pitchFamily="2" charset="2"/>
              <a:buChar char="n"/>
            </a:pPr>
            <a:r>
              <a:rPr lang="ja-JP" altLang="en-US" dirty="0"/>
              <a:t>広</a:t>
            </a:r>
            <a:r>
              <a:rPr lang="ja-JP" altLang="en-US" dirty="0" smtClean="0"/>
              <a:t>帯域化（</a:t>
            </a:r>
            <a:r>
              <a:rPr lang="en-US" altLang="ja-JP" dirty="0" smtClean="0"/>
              <a:t>He-Ne</a:t>
            </a:r>
            <a:r>
              <a:rPr lang="ja-JP" altLang="en-US" dirty="0" smtClean="0"/>
              <a:t>⇒バンド幅</a:t>
            </a:r>
            <a:r>
              <a:rPr lang="en-US" altLang="ja-JP" dirty="0" smtClean="0"/>
              <a:t>200nm</a:t>
            </a:r>
            <a:r>
              <a:rPr lang="ja-JP" altLang="en-US" dirty="0" smtClean="0"/>
              <a:t>程度へ）</a:t>
            </a:r>
            <a:endParaRPr lang="en-US" altLang="ja-JP" dirty="0" smtClean="0"/>
          </a:p>
          <a:p>
            <a:pPr lvl="1"/>
            <a:r>
              <a:rPr lang="ja-JP" altLang="en-US" dirty="0"/>
              <a:t>光路</a:t>
            </a:r>
            <a:r>
              <a:rPr lang="ja-JP" altLang="en-US" dirty="0" smtClean="0"/>
              <a:t>長補償用</a:t>
            </a:r>
            <a:r>
              <a:rPr lang="en-US" altLang="ja-JP" dirty="0" smtClean="0"/>
              <a:t>DM</a:t>
            </a:r>
            <a:r>
              <a:rPr lang="ja-JP" altLang="en-US" dirty="0" smtClean="0"/>
              <a:t>の導入</a:t>
            </a:r>
            <a:endParaRPr lang="en-US" altLang="ja-JP" dirty="0" smtClean="0"/>
          </a:p>
          <a:p>
            <a:pPr lvl="1"/>
            <a:r>
              <a:rPr lang="ja-JP" altLang="en-US" dirty="0" smtClean="0"/>
              <a:t>反射光学系の導入</a:t>
            </a:r>
            <a:endParaRPr lang="en-US" altLang="ja-JP" dirty="0" smtClean="0"/>
          </a:p>
          <a:p>
            <a:endParaRPr lang="en-US" altLang="ja-JP" dirty="0" smtClean="0"/>
          </a:p>
          <a:p>
            <a:pPr>
              <a:buFont typeface="Wingdings" pitchFamily="2" charset="2"/>
              <a:buChar char="n"/>
            </a:pPr>
            <a:r>
              <a:rPr kumimoji="1" lang="ja-JP" altLang="en-US" dirty="0" smtClean="0"/>
              <a:t>高コントラスト化</a:t>
            </a:r>
            <a:endParaRPr kumimoji="1" lang="en-US" altLang="ja-JP" dirty="0" smtClean="0"/>
          </a:p>
          <a:p>
            <a:pPr lvl="1"/>
            <a:r>
              <a:rPr lang="ja-JP" altLang="en-US" sz="2400" dirty="0" smtClean="0"/>
              <a:t>最適化した</a:t>
            </a:r>
            <a:r>
              <a:rPr lang="en-US" altLang="ja-JP" sz="2400" dirty="0" err="1" smtClean="0"/>
              <a:t>Lyot</a:t>
            </a:r>
            <a:r>
              <a:rPr lang="ja-JP" altLang="en-US" sz="2400" dirty="0" smtClean="0"/>
              <a:t> </a:t>
            </a:r>
            <a:r>
              <a:rPr lang="en-US" altLang="ja-JP" sz="2400" dirty="0" smtClean="0"/>
              <a:t>stop</a:t>
            </a:r>
            <a:r>
              <a:rPr lang="ja-JP" altLang="en-US" sz="2400" dirty="0" smtClean="0"/>
              <a:t>　（</a:t>
            </a:r>
            <a:r>
              <a:rPr lang="en-US" altLang="ja-JP" sz="2400" dirty="0" smtClean="0"/>
              <a:t>DM</a:t>
            </a:r>
            <a:r>
              <a:rPr lang="ja-JP" altLang="en-US" sz="2400" dirty="0" smtClean="0"/>
              <a:t>セグメントギャップを避けるなど）</a:t>
            </a:r>
            <a:endParaRPr lang="en-US" altLang="ja-JP" sz="2400" dirty="0" smtClean="0"/>
          </a:p>
          <a:p>
            <a:pPr lvl="1"/>
            <a:r>
              <a:rPr lang="ja-JP" altLang="en-US" sz="2400" dirty="0" smtClean="0"/>
              <a:t>空間フィルターの使用で波面をクリアに</a:t>
            </a:r>
            <a:endParaRPr lang="en-US" altLang="ja-JP" sz="2400" dirty="0" smtClean="0"/>
          </a:p>
          <a:p>
            <a:pPr lvl="1">
              <a:buNone/>
            </a:pPr>
            <a:r>
              <a:rPr lang="ja-JP" altLang="en-US" sz="2400" dirty="0"/>
              <a:t>　</a:t>
            </a:r>
            <a:r>
              <a:rPr lang="ja-JP" altLang="en-US" sz="2400" dirty="0" smtClean="0"/>
              <a:t>（</a:t>
            </a:r>
            <a:r>
              <a:rPr lang="en-US" altLang="ja-JP" sz="2400" dirty="0" smtClean="0"/>
              <a:t>SM</a:t>
            </a:r>
            <a:r>
              <a:rPr lang="ja-JP" altLang="en-US" sz="2400" dirty="0" smtClean="0"/>
              <a:t>ファイバー </a:t>
            </a:r>
            <a:r>
              <a:rPr lang="en-US" altLang="ja-JP" sz="2400" dirty="0" smtClean="0"/>
              <a:t>or </a:t>
            </a:r>
            <a:r>
              <a:rPr lang="ja-JP" altLang="en-US" sz="2400" dirty="0" smtClean="0"/>
              <a:t>ピンホールアレイ）</a:t>
            </a:r>
            <a:endParaRPr lang="en-US" altLang="ja-JP" sz="2400" dirty="0" smtClean="0"/>
          </a:p>
          <a:p>
            <a:pPr lvl="1"/>
            <a:r>
              <a:rPr lang="ja-JP" altLang="en-US" sz="2400" dirty="0"/>
              <a:t>ビーム</a:t>
            </a:r>
            <a:r>
              <a:rPr kumimoji="1" lang="ja-JP" altLang="en-US" sz="2400" dirty="0" smtClean="0"/>
              <a:t>分割数を増やす（</a:t>
            </a:r>
            <a:r>
              <a:rPr kumimoji="1" lang="en-US" altLang="ja-JP" sz="2400" dirty="0" smtClean="0"/>
              <a:t>37</a:t>
            </a:r>
            <a:r>
              <a:rPr kumimoji="1" lang="ja-JP" altLang="en-US" sz="2400" dirty="0" smtClean="0"/>
              <a:t>素子⇒</a:t>
            </a:r>
            <a:r>
              <a:rPr kumimoji="1" lang="en-US" altLang="ja-JP" sz="2400" dirty="0" smtClean="0"/>
              <a:t>128</a:t>
            </a:r>
            <a:r>
              <a:rPr kumimoji="1" lang="ja-JP" altLang="en-US" sz="2400" dirty="0" smtClean="0"/>
              <a:t>素子</a:t>
            </a:r>
            <a:r>
              <a:rPr kumimoji="1" lang="en-US" altLang="ja-JP" sz="2400" dirty="0" smtClean="0"/>
              <a:t>DM</a:t>
            </a:r>
            <a:r>
              <a:rPr kumimoji="1" lang="ja-JP" altLang="en-US" sz="2400" dirty="0" smtClean="0"/>
              <a:t>）</a:t>
            </a:r>
            <a:endParaRPr kumimoji="1" lang="en-US" altLang="ja-JP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85987" y="2708747"/>
            <a:ext cx="8229600" cy="1143000"/>
          </a:xfrm>
        </p:spPr>
        <p:txBody>
          <a:bodyPr/>
          <a:lstStyle/>
          <a:p>
            <a:r>
              <a:rPr kumimoji="1" lang="ja-JP" altLang="en-US" dirty="0" smtClean="0"/>
              <a:t>終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3925" y="1966913"/>
            <a:ext cx="4092575" cy="3619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タイトル 1"/>
          <p:cNvSpPr>
            <a:spLocks noGrp="1"/>
          </p:cNvSpPr>
          <p:nvPr>
            <p:ph type="title"/>
          </p:nvPr>
        </p:nvSpPr>
        <p:spPr>
          <a:xfrm>
            <a:off x="419100" y="274638"/>
            <a:ext cx="8229600" cy="1143000"/>
          </a:xfrm>
        </p:spPr>
        <p:txBody>
          <a:bodyPr/>
          <a:lstStyle/>
          <a:p>
            <a:r>
              <a:rPr lang="en-US" altLang="ja-JP" dirty="0" smtClean="0"/>
              <a:t>TMT/SEIT</a:t>
            </a:r>
            <a:r>
              <a:rPr lang="ja-JP" altLang="en-US" dirty="0" smtClean="0"/>
              <a:t>で狙う惑星</a:t>
            </a:r>
            <a:endParaRPr lang="ja-JP" altLang="en-US" dirty="0"/>
          </a:p>
        </p:txBody>
      </p:sp>
      <p:sp>
        <p:nvSpPr>
          <p:cNvPr id="6" name="正方形/長方形 5"/>
          <p:cNvSpPr/>
          <p:nvPr/>
        </p:nvSpPr>
        <p:spPr>
          <a:xfrm>
            <a:off x="420888" y="2186087"/>
            <a:ext cx="4166316" cy="3182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480"/>
              </a:spcBef>
            </a:pPr>
            <a:r>
              <a:rPr lang="ja-JP" altLang="en-US" sz="2000" dirty="0" smtClean="0">
                <a:latin typeface="+mj-ea"/>
                <a:ea typeface="+mj-ea"/>
              </a:rPr>
              <a:t>・</a:t>
            </a:r>
            <a:r>
              <a:rPr lang="ja-JP" altLang="en-US" sz="2000" b="1" dirty="0" smtClean="0">
                <a:solidFill>
                  <a:srgbClr val="FF0000"/>
                </a:solidFill>
                <a:latin typeface="+mj-ea"/>
                <a:ea typeface="+mj-ea"/>
              </a:rPr>
              <a:t>ハビタブルゾーンにある地球型惑星の検出 </a:t>
            </a:r>
            <a:r>
              <a:rPr lang="ja-JP" altLang="en-US" sz="2000" dirty="0" smtClean="0">
                <a:latin typeface="+mj-ea"/>
                <a:ea typeface="+mj-ea"/>
              </a:rPr>
              <a:t>⇒近傍の</a:t>
            </a:r>
            <a:r>
              <a:rPr lang="en-US" altLang="ja-JP" sz="2000" dirty="0" smtClean="0">
                <a:latin typeface="+mj-ea"/>
                <a:ea typeface="+mj-ea"/>
              </a:rPr>
              <a:t>K, M</a:t>
            </a:r>
            <a:r>
              <a:rPr lang="ja-JP" altLang="en-US" sz="2000" dirty="0" smtClean="0">
                <a:latin typeface="+mj-ea"/>
                <a:ea typeface="+mj-ea"/>
              </a:rPr>
              <a:t>型星が最適</a:t>
            </a:r>
          </a:p>
          <a:p>
            <a:pPr>
              <a:spcBef>
                <a:spcPts val="480"/>
              </a:spcBef>
            </a:pPr>
            <a:r>
              <a:rPr lang="ja-JP" altLang="en-US" sz="2000" dirty="0" smtClean="0">
                <a:latin typeface="+mj-ea"/>
                <a:ea typeface="+mj-ea"/>
              </a:rPr>
              <a:t>・近傍にターゲット星が豊富（</a:t>
            </a:r>
            <a:r>
              <a:rPr lang="en-US" altLang="ja-JP" sz="2000" dirty="0" smtClean="0">
                <a:latin typeface="+mj-ea"/>
                <a:ea typeface="+mj-ea"/>
              </a:rPr>
              <a:t>&gt;100)</a:t>
            </a:r>
            <a:endParaRPr lang="ja-JP" altLang="en-US" sz="2000" dirty="0" smtClean="0">
              <a:latin typeface="+mj-ea"/>
              <a:ea typeface="+mj-ea"/>
            </a:endParaRPr>
          </a:p>
          <a:p>
            <a:pPr>
              <a:spcBef>
                <a:spcPts val="480"/>
              </a:spcBef>
            </a:pPr>
            <a:r>
              <a:rPr lang="ja-JP" altLang="en-US" sz="2000" dirty="0" smtClean="0">
                <a:latin typeface="+mj-ea"/>
                <a:ea typeface="+mj-ea"/>
              </a:rPr>
              <a:t>・ハビタブルゾーンが主星に近い （</a:t>
            </a:r>
            <a:r>
              <a:rPr lang="en-US" altLang="ja-JP" sz="2000" dirty="0" smtClean="0">
                <a:latin typeface="+mj-ea"/>
                <a:ea typeface="+mj-ea"/>
              </a:rPr>
              <a:t>0.1-0.3AU)</a:t>
            </a:r>
          </a:p>
          <a:p>
            <a:pPr>
              <a:spcBef>
                <a:spcPts val="480"/>
              </a:spcBef>
            </a:pPr>
            <a:r>
              <a:rPr lang="ja-JP" altLang="en-US" sz="2000" dirty="0" smtClean="0">
                <a:latin typeface="+mj-ea"/>
                <a:ea typeface="+mj-ea"/>
              </a:rPr>
              <a:t>・惑星は主星からの反射光により輝くので、主星に近づくほど明るい</a:t>
            </a:r>
          </a:p>
          <a:p>
            <a:pPr>
              <a:spcBef>
                <a:spcPts val="480"/>
              </a:spcBef>
            </a:pPr>
            <a:r>
              <a:rPr lang="ja-JP" altLang="en-US" sz="2000" dirty="0" smtClean="0">
                <a:latin typeface="+mj-ea"/>
                <a:ea typeface="+mj-ea"/>
              </a:rPr>
              <a:t>・内側の惑星ほど、感度とコントラ</a:t>
            </a:r>
          </a:p>
          <a:p>
            <a:pPr>
              <a:spcBef>
                <a:spcPts val="480"/>
              </a:spcBef>
            </a:pPr>
            <a:r>
              <a:rPr lang="ja-JP" altLang="en-US" sz="2000" dirty="0" smtClean="0">
                <a:latin typeface="+mj-ea"/>
                <a:ea typeface="+mj-ea"/>
              </a:rPr>
              <a:t>ストの面で検出が有利</a:t>
            </a:r>
            <a:endParaRPr lang="ja-JP" altLang="en-US" sz="2000" dirty="0">
              <a:latin typeface="+mj-ea"/>
              <a:ea typeface="+mj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ＳＥＩＴの要求仕様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190500" y="1549400"/>
            <a:ext cx="5029200" cy="4525963"/>
          </a:xfrm>
        </p:spPr>
        <p:txBody>
          <a:bodyPr>
            <a:noAutofit/>
          </a:bodyPr>
          <a:lstStyle/>
          <a:p>
            <a:r>
              <a:rPr lang="ja-JP" altLang="en-US" sz="2000" dirty="0" smtClean="0">
                <a:latin typeface="+mn-ea"/>
              </a:rPr>
              <a:t> </a:t>
            </a:r>
            <a:r>
              <a:rPr lang="en-US" altLang="ja-JP" sz="2000" dirty="0" smtClean="0">
                <a:latin typeface="+mn-ea"/>
              </a:rPr>
              <a:t>10pc</a:t>
            </a:r>
            <a:r>
              <a:rPr lang="ja-JP" altLang="en-US" sz="2000" dirty="0" smtClean="0">
                <a:latin typeface="+mn-ea"/>
              </a:rPr>
              <a:t>の主星周りでの「</a:t>
            </a:r>
            <a:r>
              <a:rPr lang="en-US" altLang="ja-JP" sz="2000" dirty="0" smtClean="0">
                <a:latin typeface="+mn-ea"/>
              </a:rPr>
              <a:t>1</a:t>
            </a:r>
            <a:r>
              <a:rPr lang="ja-JP" altLang="en-US" sz="2000" dirty="0" smtClean="0">
                <a:latin typeface="+mn-ea"/>
              </a:rPr>
              <a:t>」地球質量の惑星検出には、</a:t>
            </a:r>
            <a:endParaRPr lang="en-US" altLang="ja-JP" sz="2000" dirty="0" smtClean="0">
              <a:latin typeface="+mn-ea"/>
            </a:endParaRPr>
          </a:p>
          <a:p>
            <a:pPr>
              <a:buNone/>
            </a:pPr>
            <a:r>
              <a:rPr lang="ja-JP" altLang="en-US" sz="2000" b="1" dirty="0" smtClean="0">
                <a:solidFill>
                  <a:srgbClr val="FF0000"/>
                </a:solidFill>
                <a:latin typeface="+mn-ea"/>
              </a:rPr>
              <a:t>     「</a:t>
            </a:r>
            <a:r>
              <a:rPr lang="en-US" altLang="ja-JP" sz="2000" b="1" dirty="0" smtClean="0">
                <a:solidFill>
                  <a:srgbClr val="FF0000"/>
                </a:solidFill>
                <a:latin typeface="+mn-ea"/>
              </a:rPr>
              <a:t>0”.01</a:t>
            </a:r>
            <a:r>
              <a:rPr lang="ja-JP" altLang="en-US" sz="2000" b="1" dirty="0" smtClean="0">
                <a:solidFill>
                  <a:srgbClr val="FF0000"/>
                </a:solidFill>
                <a:latin typeface="+mn-ea"/>
              </a:rPr>
              <a:t>で</a:t>
            </a:r>
            <a:r>
              <a:rPr lang="en-US" altLang="ja-JP" sz="2000" b="1" dirty="0" smtClean="0">
                <a:solidFill>
                  <a:srgbClr val="FF0000"/>
                </a:solidFill>
                <a:latin typeface="+mn-ea"/>
              </a:rPr>
              <a:t>8</a:t>
            </a:r>
            <a:r>
              <a:rPr lang="ja-JP" altLang="en-US" sz="2000" b="1" dirty="0" smtClean="0">
                <a:solidFill>
                  <a:srgbClr val="FF0000"/>
                </a:solidFill>
                <a:latin typeface="+mn-ea"/>
              </a:rPr>
              <a:t>桁コントラスト</a:t>
            </a:r>
            <a:r>
              <a:rPr lang="en-US" altLang="ja-JP" sz="2000" b="1" dirty="0" smtClean="0">
                <a:solidFill>
                  <a:srgbClr val="FF0000"/>
                </a:solidFill>
                <a:latin typeface="+mn-ea"/>
              </a:rPr>
              <a:t>@J-band</a:t>
            </a:r>
            <a:r>
              <a:rPr lang="ja-JP" altLang="en-US" sz="2000" b="1" dirty="0" smtClean="0">
                <a:solidFill>
                  <a:srgbClr val="FF0000"/>
                </a:solidFill>
                <a:latin typeface="+mn-ea"/>
              </a:rPr>
              <a:t>」</a:t>
            </a:r>
            <a:r>
              <a:rPr lang="ja-JP" altLang="en-US" sz="2000" b="1" dirty="0" smtClean="0">
                <a:latin typeface="+mn-ea"/>
              </a:rPr>
              <a:t>が必</a:t>
            </a:r>
            <a:r>
              <a:rPr lang="ja-JP" altLang="en-US" sz="2000" dirty="0" smtClean="0">
                <a:latin typeface="+mn-ea"/>
              </a:rPr>
              <a:t>要</a:t>
            </a:r>
            <a:endParaRPr lang="en-US" altLang="ja-JP" sz="2000" dirty="0" smtClean="0">
              <a:latin typeface="+mn-ea"/>
            </a:endParaRPr>
          </a:p>
          <a:p>
            <a:pPr>
              <a:buNone/>
            </a:pPr>
            <a:endParaRPr lang="ja-JP" altLang="en-US" sz="2000" dirty="0" smtClean="0">
              <a:latin typeface="+mn-ea"/>
            </a:endParaRPr>
          </a:p>
          <a:p>
            <a:r>
              <a:rPr lang="ja-JP" altLang="en-US" sz="2000" dirty="0" smtClean="0">
                <a:latin typeface="+mn-ea"/>
              </a:rPr>
              <a:t> これまでに提案されている装置に比べて、</a:t>
            </a:r>
            <a:r>
              <a:rPr lang="ja-JP" altLang="en-US" sz="2000" b="1" dirty="0" smtClean="0">
                <a:solidFill>
                  <a:srgbClr val="FF0000"/>
                </a:solidFill>
                <a:latin typeface="+mn-ea"/>
              </a:rPr>
              <a:t>より主星近傍を高コントラストで見る</a:t>
            </a:r>
            <a:r>
              <a:rPr lang="ja-JP" altLang="en-US" sz="2000" dirty="0" smtClean="0">
                <a:latin typeface="+mn-ea"/>
              </a:rPr>
              <a:t>ことができる装置が必要</a:t>
            </a:r>
            <a:endParaRPr lang="en-US" altLang="ja-JP" sz="2000" dirty="0" smtClean="0">
              <a:latin typeface="+mn-ea"/>
            </a:endParaRPr>
          </a:p>
          <a:p>
            <a:pPr>
              <a:buNone/>
            </a:pPr>
            <a:endParaRPr lang="ja-JP" altLang="en-US" sz="2000" dirty="0" smtClean="0">
              <a:latin typeface="+mn-ea"/>
            </a:endParaRPr>
          </a:p>
          <a:p>
            <a:r>
              <a:rPr lang="ja-JP" altLang="en-US" sz="2000" dirty="0" smtClean="0">
                <a:latin typeface="+mn-ea"/>
              </a:rPr>
              <a:t> </a:t>
            </a:r>
            <a:r>
              <a:rPr lang="ja-JP" altLang="en-US" sz="2000" b="1" dirty="0" smtClean="0">
                <a:solidFill>
                  <a:srgbClr val="FF0000"/>
                </a:solidFill>
                <a:latin typeface="+mn-ea"/>
              </a:rPr>
              <a:t>「高い角分解能観測が得意な干渉計イメージング」</a:t>
            </a:r>
            <a:r>
              <a:rPr lang="ja-JP" altLang="en-US" sz="2000" dirty="0" smtClean="0">
                <a:latin typeface="+mn-ea"/>
              </a:rPr>
              <a:t>と、</a:t>
            </a:r>
            <a:r>
              <a:rPr lang="ja-JP" altLang="en-US" sz="2000" b="1" dirty="0" smtClean="0">
                <a:solidFill>
                  <a:srgbClr val="FF0000"/>
                </a:solidFill>
                <a:latin typeface="+mn-ea"/>
              </a:rPr>
              <a:t>「主星の光を弱めるナル干渉計」</a:t>
            </a:r>
            <a:r>
              <a:rPr lang="ja-JP" altLang="en-US" sz="2000" dirty="0" smtClean="0">
                <a:latin typeface="+mn-ea"/>
              </a:rPr>
              <a:t>を組み合わせた新手法を提案</a:t>
            </a:r>
            <a:endParaRPr kumimoji="1" lang="ja-JP" altLang="en-US" sz="2000" dirty="0">
              <a:latin typeface="+mn-ea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07025" y="1543050"/>
            <a:ext cx="3241675" cy="2908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4699000"/>
            <a:ext cx="3708400" cy="1822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1244601" y="1552575"/>
            <a:ext cx="1841500" cy="1223963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lnSpc>
                <a:spcPct val="100000"/>
              </a:lnSpc>
              <a:tabLst>
                <a:tab pos="723900" algn="l"/>
              </a:tabLst>
            </a:pPr>
            <a:endParaRPr lang="en-US" altLang="ja-JP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charset="0"/>
              <a:ea typeface="ＭＳ Ｐゴシック" charset="-128"/>
            </a:endParaRPr>
          </a:p>
          <a:p>
            <a:pPr algn="ctr">
              <a:lnSpc>
                <a:spcPct val="100000"/>
              </a:lnSpc>
              <a:tabLst>
                <a:tab pos="723900" algn="l"/>
              </a:tabLst>
            </a:pPr>
            <a:r>
              <a:rPr lang="ja-JP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charset="0"/>
                <a:ea typeface="ＭＳ Ｐゴシック" charset="-128"/>
              </a:rPr>
              <a:t>①</a:t>
            </a:r>
            <a:r>
              <a:rPr lang="ja-JP" altLang="ja-JP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charset="0"/>
                <a:ea typeface="ＭＳ Ｐゴシック" charset="-128"/>
              </a:rPr>
              <a:t>ナル干渉計</a:t>
            </a:r>
            <a:endParaRPr lang="en-US" altLang="ja-JP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charset="0"/>
              <a:ea typeface="ＭＳ Ｐゴシック" charset="-128"/>
            </a:endParaRPr>
          </a:p>
          <a:p>
            <a:pPr algn="ctr">
              <a:lnSpc>
                <a:spcPct val="100000"/>
              </a:lnSpc>
              <a:tabLst>
                <a:tab pos="723900" algn="l"/>
              </a:tabLst>
            </a:pPr>
            <a:r>
              <a:rPr lang="en-US" altLang="ja-JP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charset="0"/>
                <a:ea typeface="ＭＳ Ｐゴシック" charset="-128"/>
              </a:rPr>
              <a:t>(SPLINE)</a:t>
            </a:r>
            <a:endParaRPr lang="ja-JP" altLang="ja-JP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charset="0"/>
              <a:ea typeface="ＭＳ Ｐゴシック" charset="-128"/>
            </a:endParaRPr>
          </a:p>
          <a:p>
            <a:endParaRPr lang="ja-JP" alt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852862" y="1628775"/>
            <a:ext cx="1912937" cy="10810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tabLst>
                <a:tab pos="723900" algn="l"/>
                <a:tab pos="1447800" algn="l"/>
              </a:tabLst>
            </a:pPr>
            <a:endParaRPr lang="en-US" altLang="ja-JP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charset="0"/>
              <a:ea typeface="ＭＳ Ｐゴシック" charset="-128"/>
            </a:endParaRPr>
          </a:p>
          <a:p>
            <a:pPr algn="ctr">
              <a:tabLst>
                <a:tab pos="723900" algn="l"/>
                <a:tab pos="1447800" algn="l"/>
              </a:tabLst>
            </a:pPr>
            <a:r>
              <a:rPr lang="ja-JP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charset="0"/>
                <a:ea typeface="ＭＳ Ｐゴシック" charset="-128"/>
              </a:rPr>
              <a:t>②</a:t>
            </a:r>
            <a:r>
              <a:rPr lang="ja-JP" altLang="ja-JP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charset="0"/>
                <a:ea typeface="ＭＳ Ｐゴシック" charset="-128"/>
              </a:rPr>
              <a:t>干渉計</a:t>
            </a:r>
            <a:endParaRPr lang="en-US" altLang="ja-JP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charset="0"/>
              <a:ea typeface="ＭＳ Ｐゴシック" charset="-128"/>
            </a:endParaRPr>
          </a:p>
          <a:p>
            <a:pPr algn="ctr">
              <a:tabLst>
                <a:tab pos="723900" algn="l"/>
                <a:tab pos="1447800" algn="l"/>
              </a:tabLst>
            </a:pPr>
            <a:r>
              <a:rPr lang="ja-JP" altLang="ja-JP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charset="0"/>
                <a:ea typeface="ＭＳ Ｐゴシック" charset="-128"/>
              </a:rPr>
              <a:t>イメージング</a:t>
            </a:r>
            <a:endParaRPr lang="en-US" altLang="ja-JP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charset="0"/>
              <a:ea typeface="ＭＳ Ｐゴシック" charset="-128"/>
            </a:endParaRPr>
          </a:p>
          <a:p>
            <a:pPr algn="ctr">
              <a:tabLst>
                <a:tab pos="723900" algn="l"/>
                <a:tab pos="1447800" algn="l"/>
              </a:tabLst>
            </a:pPr>
            <a:r>
              <a:rPr lang="ja-JP" altLang="ja-JP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charset="0"/>
                <a:ea typeface="ＭＳ Ｐゴシック" charset="-128"/>
              </a:rPr>
              <a:t>（</a:t>
            </a:r>
            <a:r>
              <a:rPr lang="en-US" altLang="ja-JP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charset="0"/>
                <a:ea typeface="TakaoPGothic" pitchFamily="16" charset="0"/>
                <a:cs typeface="TakaoPGothic" pitchFamily="16" charset="0"/>
              </a:rPr>
              <a:t>Pupil Remapping)</a:t>
            </a:r>
          </a:p>
          <a:p>
            <a:pPr algn="ctr">
              <a:lnSpc>
                <a:spcPct val="100000"/>
              </a:lnSpc>
              <a:tabLst>
                <a:tab pos="723900" algn="l"/>
                <a:tab pos="1447800" algn="l"/>
              </a:tabLst>
            </a:pPr>
            <a:endParaRPr lang="en-US" altLang="ja-JP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alibri" charset="0"/>
              <a:ea typeface="TakaoPGothic" pitchFamily="16" charset="0"/>
              <a:cs typeface="TakaoPGothic" pitchFamily="16" charset="0"/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3773488" y="2827338"/>
            <a:ext cx="1984375" cy="515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</a:tabLst>
            </a:pPr>
            <a:endParaRPr lang="en-US" sz="1400" dirty="0">
              <a:solidFill>
                <a:srgbClr val="000000"/>
              </a:solidFill>
              <a:latin typeface="Calibri" charset="0"/>
              <a:ea typeface="TakaoPGothic" pitchFamily="16" charset="0"/>
              <a:cs typeface="TakaoPGothic" pitchFamily="16" charset="0"/>
            </a:endParaRP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6129338" y="188913"/>
            <a:ext cx="2935287" cy="515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2800" b="1">
                <a:solidFill>
                  <a:srgbClr val="000000"/>
                </a:solidFill>
                <a:latin typeface="Calibri" charset="0"/>
                <a:ea typeface="TakaoPGothic" pitchFamily="16" charset="0"/>
                <a:cs typeface="TakaoPGothic" pitchFamily="16" charset="0"/>
              </a:rPr>
              <a:t>②</a:t>
            </a:r>
            <a:r>
              <a:rPr lang="ja-JP" sz="2800" b="1">
                <a:solidFill>
                  <a:srgbClr val="000000"/>
                </a:solidFill>
                <a:latin typeface="Calibri" charset="0"/>
                <a:ea typeface="ＭＳ Ｐゴシック" charset="-128"/>
              </a:rPr>
              <a:t>波面センシング</a:t>
            </a:r>
          </a:p>
        </p:txBody>
      </p:sp>
      <p:sp>
        <p:nvSpPr>
          <p:cNvPr id="17427" name="Rectangle 19"/>
          <p:cNvSpPr>
            <a:spLocks noChangeArrowheads="1"/>
          </p:cNvSpPr>
          <p:nvPr/>
        </p:nvSpPr>
        <p:spPr bwMode="auto">
          <a:xfrm>
            <a:off x="323850" y="0"/>
            <a:ext cx="455295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sz="4400" dirty="0">
                <a:solidFill>
                  <a:srgbClr val="000000"/>
                </a:solidFill>
                <a:latin typeface="Calibri" charset="0"/>
                <a:ea typeface="TakaoPGothic" pitchFamily="16" charset="0"/>
                <a:cs typeface="TakaoPGothic" pitchFamily="16" charset="0"/>
              </a:rPr>
              <a:t>SEIT </a:t>
            </a:r>
            <a:r>
              <a:rPr lang="ja-JP" sz="4400" dirty="0" smtClean="0">
                <a:solidFill>
                  <a:srgbClr val="000000"/>
                </a:solidFill>
                <a:latin typeface="Calibri" charset="0"/>
                <a:ea typeface="ＭＳ Ｐゴシック" charset="-128"/>
              </a:rPr>
              <a:t>コンセプト</a:t>
            </a:r>
            <a:endParaRPr lang="ja-JP" sz="4400" dirty="0">
              <a:solidFill>
                <a:srgbClr val="000000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17431" name="Rectangle 23"/>
          <p:cNvSpPr>
            <a:spLocks noChangeArrowheads="1"/>
          </p:cNvSpPr>
          <p:nvPr/>
        </p:nvSpPr>
        <p:spPr bwMode="auto">
          <a:xfrm>
            <a:off x="176213" y="2052638"/>
            <a:ext cx="1066800" cy="333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  <a:tabLst>
                <a:tab pos="723900" algn="l"/>
              </a:tabLst>
            </a:pPr>
            <a:r>
              <a:rPr lang="en-US" sz="1600" dirty="0">
                <a:solidFill>
                  <a:srgbClr val="000000"/>
                </a:solidFill>
                <a:latin typeface="Calibri" charset="0"/>
                <a:ea typeface="TakaoPGothic" pitchFamily="16" charset="0"/>
                <a:cs typeface="TakaoPGothic" pitchFamily="16" charset="0"/>
              </a:rPr>
              <a:t>From TMT</a:t>
            </a:r>
          </a:p>
        </p:txBody>
      </p:sp>
      <p:sp>
        <p:nvSpPr>
          <p:cNvPr id="17433" name="Rectangle 25"/>
          <p:cNvSpPr>
            <a:spLocks noChangeArrowheads="1"/>
          </p:cNvSpPr>
          <p:nvPr/>
        </p:nvSpPr>
        <p:spPr bwMode="auto">
          <a:xfrm>
            <a:off x="633413" y="5691188"/>
            <a:ext cx="7991475" cy="6207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algn="ctr"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ja-JP" sz="2000" b="1" dirty="0" smtClean="0">
                <a:solidFill>
                  <a:srgbClr val="000000"/>
                </a:solidFill>
                <a:latin typeface="Calibri" charset="0"/>
                <a:ea typeface="ＭＳ Ｐゴシック" charset="-128"/>
              </a:rPr>
              <a:t>Null</a:t>
            </a:r>
            <a:r>
              <a:rPr lang="ja-JP" altLang="en-US" sz="2000" b="1" dirty="0" smtClean="0">
                <a:solidFill>
                  <a:srgbClr val="000000"/>
                </a:solidFill>
                <a:latin typeface="Calibri" charset="0"/>
                <a:ea typeface="ＭＳ Ｐゴシック" charset="-128"/>
              </a:rPr>
              <a:t>干渉計</a:t>
            </a:r>
            <a:r>
              <a:rPr lang="en-US" altLang="ja-JP" sz="2000" b="1" dirty="0" smtClean="0">
                <a:solidFill>
                  <a:srgbClr val="000000"/>
                </a:solidFill>
                <a:latin typeface="Calibri" charset="0"/>
                <a:ea typeface="ＭＳ Ｐゴシック" charset="-128"/>
              </a:rPr>
              <a:t>3</a:t>
            </a:r>
            <a:r>
              <a:rPr lang="ja-JP" altLang="en-US" sz="2000" b="1" dirty="0" smtClean="0">
                <a:solidFill>
                  <a:srgbClr val="000000"/>
                </a:solidFill>
                <a:latin typeface="Calibri" charset="0"/>
                <a:ea typeface="ＭＳ Ｐゴシック" charset="-128"/>
              </a:rPr>
              <a:t>桁＋干渉計撮像</a:t>
            </a:r>
            <a:r>
              <a:rPr lang="en-US" altLang="ja-JP" sz="2000" b="1" dirty="0" smtClean="0">
                <a:solidFill>
                  <a:srgbClr val="000000"/>
                </a:solidFill>
                <a:latin typeface="Calibri" charset="0"/>
                <a:ea typeface="ＭＳ Ｐゴシック" charset="-128"/>
              </a:rPr>
              <a:t>5</a:t>
            </a:r>
            <a:r>
              <a:rPr lang="ja-JP" altLang="en-US" sz="2000" b="1" dirty="0" smtClean="0">
                <a:solidFill>
                  <a:srgbClr val="000000"/>
                </a:solidFill>
                <a:latin typeface="Calibri" charset="0"/>
                <a:ea typeface="ＭＳ Ｐゴシック" charset="-128"/>
              </a:rPr>
              <a:t>桁＝</a:t>
            </a:r>
            <a:r>
              <a:rPr lang="en-US" altLang="ja-JP" sz="2000" b="1" dirty="0" smtClean="0">
                <a:solidFill>
                  <a:srgbClr val="000000"/>
                </a:solidFill>
                <a:latin typeface="Calibri" charset="0"/>
                <a:ea typeface="ＭＳ Ｐゴシック" charset="-128"/>
              </a:rPr>
              <a:t>8</a:t>
            </a:r>
            <a:r>
              <a:rPr lang="ja-JP" altLang="en-US" sz="2000" b="1" dirty="0" smtClean="0">
                <a:solidFill>
                  <a:srgbClr val="000000"/>
                </a:solidFill>
                <a:latin typeface="Calibri" charset="0"/>
                <a:ea typeface="ＭＳ Ｐゴシック" charset="-128"/>
              </a:rPr>
              <a:t>桁コントラスト</a:t>
            </a:r>
            <a:endParaRPr lang="en-US" altLang="ja-JP" sz="2000" b="1" dirty="0" smtClean="0">
              <a:solidFill>
                <a:srgbClr val="000000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17434" name="Rectangle 26"/>
          <p:cNvSpPr>
            <a:spLocks noChangeArrowheads="1"/>
          </p:cNvSpPr>
          <p:nvPr/>
        </p:nvSpPr>
        <p:spPr bwMode="auto">
          <a:xfrm>
            <a:off x="611188" y="4221163"/>
            <a:ext cx="4175125" cy="681037"/>
          </a:xfrm>
          <a:prstGeom prst="rect">
            <a:avLst/>
          </a:prstGeom>
          <a:solidFill>
            <a:srgbClr val="FFFFFF"/>
          </a:solidFill>
          <a:ln w="25560">
            <a:solidFill>
              <a:srgbClr val="4F81BD"/>
            </a:solidFill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ja-JP" dirty="0" smtClean="0">
                <a:solidFill>
                  <a:srgbClr val="000000"/>
                </a:solidFill>
                <a:latin typeface="Calibri" charset="0"/>
                <a:ea typeface="ＭＳ Ｐゴシック" charset="-128"/>
              </a:rPr>
              <a:t>打ち消し合う</a:t>
            </a:r>
            <a:r>
              <a:rPr lang="ja-JP" dirty="0">
                <a:solidFill>
                  <a:srgbClr val="000000"/>
                </a:solidFill>
                <a:latin typeface="Calibri" charset="0"/>
                <a:ea typeface="ＭＳ Ｐゴシック" charset="-128"/>
              </a:rPr>
              <a:t>干渉の効果を用いて、主星の光を</a:t>
            </a:r>
            <a:r>
              <a:rPr lang="en-US" dirty="0">
                <a:solidFill>
                  <a:srgbClr val="FF0000"/>
                </a:solidFill>
                <a:latin typeface="Calibri" charset="0"/>
                <a:ea typeface="TakaoPGothic" pitchFamily="16" charset="0"/>
                <a:cs typeface="TakaoPGothic" pitchFamily="16" charset="0"/>
              </a:rPr>
              <a:t>3</a:t>
            </a:r>
            <a:r>
              <a:rPr lang="ja-JP" dirty="0">
                <a:solidFill>
                  <a:srgbClr val="FF0000"/>
                </a:solidFill>
                <a:latin typeface="Calibri" charset="0"/>
                <a:ea typeface="ＭＳ Ｐゴシック" charset="-128"/>
              </a:rPr>
              <a:t>桁</a:t>
            </a:r>
            <a:r>
              <a:rPr lang="ja-JP" dirty="0" smtClean="0">
                <a:solidFill>
                  <a:srgbClr val="000000"/>
                </a:solidFill>
                <a:latin typeface="Calibri" charset="0"/>
                <a:ea typeface="ＭＳ Ｐゴシック" charset="-128"/>
              </a:rPr>
              <a:t>弱める</a:t>
            </a:r>
            <a:endParaRPr lang="ja-JP" dirty="0">
              <a:solidFill>
                <a:srgbClr val="000000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17435" name="Rectangle 27"/>
          <p:cNvSpPr>
            <a:spLocks noChangeArrowheads="1"/>
          </p:cNvSpPr>
          <p:nvPr/>
        </p:nvSpPr>
        <p:spPr bwMode="auto">
          <a:xfrm>
            <a:off x="6227763" y="692150"/>
            <a:ext cx="2663825" cy="971550"/>
          </a:xfrm>
          <a:prstGeom prst="rect">
            <a:avLst/>
          </a:prstGeom>
          <a:solidFill>
            <a:srgbClr val="FFFFFF"/>
          </a:solidFill>
          <a:ln w="25560">
            <a:solidFill>
              <a:srgbClr val="4F81BD"/>
            </a:solidFill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ja-JP" dirty="0">
                <a:solidFill>
                  <a:srgbClr val="000000"/>
                </a:solidFill>
                <a:latin typeface="Calibri" charset="0"/>
                <a:ea typeface="ＭＳ Ｐゴシック" charset="-128"/>
              </a:rPr>
              <a:t>干渉計を用いた波面センシングにより、</a:t>
            </a:r>
            <a:r>
              <a:rPr lang="ja-JP" dirty="0">
                <a:solidFill>
                  <a:srgbClr val="FF0000"/>
                </a:solidFill>
                <a:latin typeface="Calibri" charset="0"/>
                <a:ea typeface="ＭＳ Ｐゴシック" charset="-128"/>
              </a:rPr>
              <a:t>波面乱れを高精度に</a:t>
            </a:r>
            <a:r>
              <a:rPr lang="ja-JP" dirty="0" smtClean="0">
                <a:solidFill>
                  <a:srgbClr val="FF0000"/>
                </a:solidFill>
                <a:latin typeface="Calibri" charset="0"/>
                <a:ea typeface="ＭＳ Ｐゴシック" charset="-128"/>
              </a:rPr>
              <a:t>測定</a:t>
            </a:r>
            <a:endParaRPr lang="ja-JP" dirty="0">
              <a:solidFill>
                <a:srgbClr val="000000"/>
              </a:solidFill>
              <a:latin typeface="Calibri" charset="0"/>
              <a:ea typeface="ＭＳ Ｐゴシック" charset="-128"/>
            </a:endParaRPr>
          </a:p>
        </p:txBody>
      </p:sp>
      <p:sp>
        <p:nvSpPr>
          <p:cNvPr id="17436" name="Rectangle 28"/>
          <p:cNvSpPr>
            <a:spLocks noChangeArrowheads="1"/>
          </p:cNvSpPr>
          <p:nvPr/>
        </p:nvSpPr>
        <p:spPr bwMode="auto">
          <a:xfrm>
            <a:off x="6156325" y="3429000"/>
            <a:ext cx="2663825" cy="912813"/>
          </a:xfrm>
          <a:prstGeom prst="rect">
            <a:avLst/>
          </a:prstGeom>
          <a:solidFill>
            <a:srgbClr val="FFFFFF"/>
          </a:solidFill>
          <a:ln w="25560">
            <a:solidFill>
              <a:srgbClr val="4F81BD"/>
            </a:solidFill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</a:tabLst>
            </a:pPr>
            <a:r>
              <a:rPr lang="en-US" dirty="0">
                <a:solidFill>
                  <a:srgbClr val="000000"/>
                </a:solidFill>
                <a:latin typeface="Calibri" charset="0"/>
                <a:ea typeface="TakaoPGothic" pitchFamily="16" charset="0"/>
                <a:cs typeface="TakaoPGothic" pitchFamily="16" charset="0"/>
              </a:rPr>
              <a:t>②</a:t>
            </a:r>
            <a:r>
              <a:rPr lang="ja-JP" dirty="0" err="1">
                <a:solidFill>
                  <a:srgbClr val="000000"/>
                </a:solidFill>
                <a:latin typeface="Calibri" charset="0"/>
                <a:ea typeface="ＭＳ Ｐゴシック" charset="-128"/>
              </a:rPr>
              <a:t>での</a:t>
            </a:r>
            <a:r>
              <a:rPr lang="ja-JP" dirty="0">
                <a:solidFill>
                  <a:srgbClr val="000000"/>
                </a:solidFill>
                <a:latin typeface="Calibri" charset="0"/>
                <a:ea typeface="ＭＳ Ｐゴシック" charset="-128"/>
              </a:rPr>
              <a:t>波面情報を用いて、元の</a:t>
            </a:r>
            <a:r>
              <a:rPr lang="ja-JP" dirty="0">
                <a:solidFill>
                  <a:srgbClr val="FF0000"/>
                </a:solidFill>
                <a:latin typeface="Calibri" charset="0"/>
                <a:ea typeface="ＭＳ Ｐゴシック" charset="-128"/>
              </a:rPr>
              <a:t>天体像を高コントラストで復元（</a:t>
            </a:r>
            <a:r>
              <a:rPr lang="en-US" dirty="0">
                <a:solidFill>
                  <a:srgbClr val="FF0000"/>
                </a:solidFill>
                <a:latin typeface="Calibri" charset="0"/>
                <a:ea typeface="TakaoPGothic" pitchFamily="16" charset="0"/>
                <a:cs typeface="TakaoPGothic" pitchFamily="16" charset="0"/>
              </a:rPr>
              <a:t>5</a:t>
            </a:r>
            <a:r>
              <a:rPr lang="ja-JP" dirty="0">
                <a:solidFill>
                  <a:srgbClr val="FF0000"/>
                </a:solidFill>
                <a:latin typeface="Calibri" charset="0"/>
                <a:ea typeface="ＭＳ Ｐゴシック" charset="-128"/>
              </a:rPr>
              <a:t>桁）</a:t>
            </a:r>
          </a:p>
        </p:txBody>
      </p:sp>
      <p:sp>
        <p:nvSpPr>
          <p:cNvPr id="17437" name="Rectangle 29"/>
          <p:cNvSpPr>
            <a:spLocks noChangeArrowheads="1"/>
          </p:cNvSpPr>
          <p:nvPr/>
        </p:nvSpPr>
        <p:spPr bwMode="auto">
          <a:xfrm>
            <a:off x="650875" y="3644900"/>
            <a:ext cx="3389313" cy="515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2800" b="1" dirty="0">
                <a:solidFill>
                  <a:srgbClr val="000000"/>
                </a:solidFill>
                <a:latin typeface="Calibri" charset="0"/>
                <a:ea typeface="TakaoPGothic" pitchFamily="16" charset="0"/>
                <a:cs typeface="TakaoPGothic" pitchFamily="16" charset="0"/>
              </a:rPr>
              <a:t>①</a:t>
            </a:r>
            <a:r>
              <a:rPr lang="ja-JP" sz="2800" b="1" dirty="0">
                <a:solidFill>
                  <a:srgbClr val="000000"/>
                </a:solidFill>
                <a:latin typeface="Calibri" charset="0"/>
                <a:ea typeface="ＭＳ Ｐゴシック" charset="-128"/>
              </a:rPr>
              <a:t>主星の光を弱める</a:t>
            </a:r>
          </a:p>
        </p:txBody>
      </p:sp>
      <p:sp>
        <p:nvSpPr>
          <p:cNvPr id="17438" name="Rectangle 30"/>
          <p:cNvSpPr>
            <a:spLocks noChangeArrowheads="1"/>
          </p:cNvSpPr>
          <p:nvPr/>
        </p:nvSpPr>
        <p:spPr bwMode="auto">
          <a:xfrm>
            <a:off x="6169025" y="2925763"/>
            <a:ext cx="1601788" cy="5159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45000" rIns="90000" bIns="45000"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</a:tabLst>
            </a:pPr>
            <a:r>
              <a:rPr lang="en-US" sz="2800" b="1">
                <a:solidFill>
                  <a:srgbClr val="000000"/>
                </a:solidFill>
                <a:latin typeface="Calibri" charset="0"/>
                <a:ea typeface="TakaoPGothic" pitchFamily="16" charset="0"/>
                <a:cs typeface="TakaoPGothic" pitchFamily="16" charset="0"/>
              </a:rPr>
              <a:t>③</a:t>
            </a:r>
            <a:r>
              <a:rPr lang="ja-JP" sz="2800" b="1">
                <a:solidFill>
                  <a:srgbClr val="000000"/>
                </a:solidFill>
                <a:latin typeface="Calibri" charset="0"/>
                <a:ea typeface="ＭＳ Ｐゴシック" charset="-128"/>
              </a:rPr>
              <a:t>像再生</a:t>
            </a:r>
          </a:p>
        </p:txBody>
      </p:sp>
      <p:pic>
        <p:nvPicPr>
          <p:cNvPr id="17440" name="Picture 3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6250" y="1765300"/>
            <a:ext cx="1025525" cy="1025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7441" name="Picture 3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7050" y="4437063"/>
            <a:ext cx="1062038" cy="1062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5" name="右矢印 34"/>
          <p:cNvSpPr/>
          <p:nvPr/>
        </p:nvSpPr>
        <p:spPr>
          <a:xfrm>
            <a:off x="3251200" y="2095500"/>
            <a:ext cx="419100" cy="317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7" name="右矢印 36"/>
          <p:cNvSpPr/>
          <p:nvPr/>
        </p:nvSpPr>
        <p:spPr>
          <a:xfrm>
            <a:off x="5994400" y="2057400"/>
            <a:ext cx="419100" cy="342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6100" y="158750"/>
            <a:ext cx="8228013" cy="1143000"/>
          </a:xfrm>
        </p:spPr>
        <p:txBody>
          <a:bodyPr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US" altLang="ja-JP" dirty="0" smtClean="0">
                <a:solidFill>
                  <a:srgbClr val="000000"/>
                </a:solidFill>
                <a:latin typeface="Calibri" charset="0"/>
                <a:ea typeface="TakaoPGothic" pitchFamily="16" charset="0"/>
                <a:cs typeface="TakaoPGothic" pitchFamily="16" charset="0"/>
              </a:rPr>
              <a:t>SEIT </a:t>
            </a:r>
            <a:r>
              <a:rPr lang="ja-JP" altLang="ja-JP" dirty="0" smtClean="0">
                <a:solidFill>
                  <a:srgbClr val="000000"/>
                </a:solidFill>
                <a:latin typeface="Calibri" charset="0"/>
                <a:ea typeface="ＭＳ Ｐゴシック" charset="-128"/>
              </a:rPr>
              <a:t>コンセプト</a:t>
            </a:r>
            <a:endParaRPr lang="ja-JP" altLang="ja-JP" dirty="0">
              <a:solidFill>
                <a:srgbClr val="000000"/>
              </a:solidFill>
              <a:latin typeface="Calibri" charset="0"/>
              <a:ea typeface="ＭＳ Ｐゴシック" charset="-128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35050"/>
            <a:ext cx="9144000" cy="5095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4800" y="2698750"/>
            <a:ext cx="8228013" cy="1143000"/>
          </a:xfrm>
        </p:spPr>
        <p:txBody>
          <a:bodyPr>
            <a:noAutofit/>
          </a:bodyPr>
          <a:lstStyle/>
          <a:p>
            <a:r>
              <a:rPr lang="en-US" altLang="ja-JP" sz="2800" dirty="0" smtClean="0"/>
              <a:t>SPLINE</a:t>
            </a:r>
            <a:br>
              <a:rPr lang="en-US" altLang="ja-JP" sz="2800" dirty="0" smtClean="0"/>
            </a:br>
            <a:r>
              <a:rPr lang="ja-JP" altLang="en-US" sz="2800" dirty="0" smtClean="0"/>
              <a:t>～光の干渉により恒星の光を弱める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ja-JP" altLang="en-US" sz="2800" dirty="0" smtClean="0"/>
              <a:t>サバール板を用いたシェアリングナル干渉計～</a:t>
            </a:r>
            <a:endParaRPr kumimoji="1" lang="ja-JP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" y="12700"/>
            <a:ext cx="9093200" cy="6856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525" y="0"/>
            <a:ext cx="919548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テキスト ボックス 4"/>
          <p:cNvSpPr txBox="1"/>
          <p:nvPr/>
        </p:nvSpPr>
        <p:spPr>
          <a:xfrm>
            <a:off x="5810250" y="6191250"/>
            <a:ext cx="178946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Peak null ~ 10^-4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892</TotalTime>
  <Words>906</Words>
  <Application>Microsoft Office PowerPoint</Application>
  <PresentationFormat>画面に合わせる (4:3)</PresentationFormat>
  <Paragraphs>164</Paragraphs>
  <Slides>21</Slides>
  <Notes>3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21</vt:i4>
      </vt:variant>
    </vt:vector>
  </HeadingPairs>
  <TitlesOfParts>
    <vt:vector size="22" baseType="lpstr">
      <vt:lpstr>Office テーマ</vt:lpstr>
      <vt:lpstr>スライド 1</vt:lpstr>
      <vt:lpstr>SEIT (Second Earth Imager)</vt:lpstr>
      <vt:lpstr>TMT/SEITで狙う惑星</vt:lpstr>
      <vt:lpstr>ＳＥＩＴの要求仕様</vt:lpstr>
      <vt:lpstr>スライド 5</vt:lpstr>
      <vt:lpstr>SEIT コンセプト</vt:lpstr>
      <vt:lpstr>SPLINE ～光の干渉により恒星の光を弱める サバール板を用いたシェアリングナル干渉計～</vt:lpstr>
      <vt:lpstr>スライド 8</vt:lpstr>
      <vt:lpstr>スライド 9</vt:lpstr>
      <vt:lpstr>Pupil Remapping 波面センシング＋高コントラスト干渉計イメージング</vt:lpstr>
      <vt:lpstr>瞳再配置（Pupil Remapping)とは？</vt:lpstr>
      <vt:lpstr>瞳再配置（Pupil Remapping)とは？</vt:lpstr>
      <vt:lpstr>瞳再配置法の改良 これまでの瞳再配置法の問題点</vt:lpstr>
      <vt:lpstr>新しい瞳再配置法：１ Integrated Optics</vt:lpstr>
      <vt:lpstr>スライド 15</vt:lpstr>
      <vt:lpstr>新しい瞳再配置法２ Smart Pupil Remapping</vt:lpstr>
      <vt:lpstr>スライド 17</vt:lpstr>
      <vt:lpstr>スライド 18</vt:lpstr>
      <vt:lpstr>スライド 19</vt:lpstr>
      <vt:lpstr>今後の実験計画</vt:lpstr>
      <vt:lpstr>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tkotani</dc:creator>
  <cp:lastModifiedBy>tkotani</cp:lastModifiedBy>
  <cp:revision>156</cp:revision>
  <dcterms:created xsi:type="dcterms:W3CDTF">2011-12-06T14:12:25Z</dcterms:created>
  <dcterms:modified xsi:type="dcterms:W3CDTF">2012-02-23T06:53:14Z</dcterms:modified>
</cp:coreProperties>
</file>