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95" autoAdjust="0"/>
  </p:normalViewPr>
  <p:slideViewPr>
    <p:cSldViewPr snapToGrid="0" snapToObjects="1">
      <p:cViewPr varScale="1">
        <p:scale>
          <a:sx n="94" d="100"/>
          <a:sy n="9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85A7-6394-EA4C-949E-7E1CAC535460}" type="datetimeFigureOut">
              <a:rPr kumimoji="1" lang="ja-JP" altLang="en-US" smtClean="0"/>
              <a:t>12/02/22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72E2-4A9C-5943-9043-7D9CC47CB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(12/02/22 14:29) -----</a:t>
            </a:r>
          </a:p>
          <a:p>
            <a:r>
              <a:rPr kumimoji="1" lang="ja-JP" altLang="en-US"/>
              <a:t>可視1ch+赤外2chの同時撮像・分光・偏光観測を目的としたカセクレン焦点装置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72E2-4A9C-5943-9043-7D9CC47CB2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7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ノードセンシティビティって？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72E2-4A9C-5943-9043-7D9CC47CB2F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90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トランスインピーダンスって？</a:t>
            </a:r>
          </a:p>
          <a:p>
            <a:r>
              <a:rPr kumimoji="1" lang="ja-JP" altLang="en-US" dirty="0" smtClean="0"/>
              <a:t>----- 会議メモ (12/02/22 14:29) -----</a:t>
            </a:r>
          </a:p>
          <a:p>
            <a:r>
              <a:rPr kumimoji="1" lang="ja-JP" altLang="en-US" dirty="0" smtClean="0"/>
              <a:t>アメリカ・レイソン社のVIRGO-2Kという水銀カドミウムテルル検出器を用いています。</a:t>
            </a:r>
          </a:p>
          <a:p>
            <a:r>
              <a:rPr kumimoji="1" lang="ja-JP" altLang="en-US" dirty="0" smtClean="0"/>
              <a:t>ピクセルスケールと視野はCCDと同様。</a:t>
            </a:r>
          </a:p>
          <a:p>
            <a:r>
              <a:rPr kumimoji="1" lang="ja-JP" altLang="en-US" dirty="0" smtClean="0"/>
              <a:t>出力ポートは4chと16chが選択できるが、アナログ回路のAD変換チャンネル数の都合で4chに。</a:t>
            </a:r>
          </a:p>
          <a:p>
            <a:r>
              <a:rPr kumimoji="1" lang="ja-JP" altLang="en-US" dirty="0" smtClean="0"/>
              <a:t>最短積分時間は4.6sec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72E2-4A9C-5943-9043-7D9CC47CB2F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96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(12/02/22 14:29) -----</a:t>
            </a:r>
          </a:p>
          <a:p>
            <a:r>
              <a:rPr kumimoji="1" lang="ja-JP" altLang="en-US"/>
              <a:t>CCDもVIRGOも、Messia5を使用。</a:t>
            </a:r>
          </a:p>
          <a:p>
            <a:r>
              <a:rPr kumimoji="1" lang="ja-JP" altLang="en-US"/>
              <a:t>それぞれにDSPボードとCMCボードを用意。制御システムが2系統。</a:t>
            </a:r>
          </a:p>
          <a:p>
            <a:r>
              <a:rPr kumimoji="1" lang="ja-JP" altLang="en-US"/>
              <a:t>Linux PCからDSPボードに指令、CMCからクロック出力、アナログ回路からバイアス等出力。</a:t>
            </a:r>
          </a:p>
          <a:p>
            <a:r>
              <a:rPr kumimoji="1" lang="ja-JP" altLang="en-US"/>
              <a:t>検出器のアナログ出力は、アナログ回路でAD変換される。</a:t>
            </a:r>
          </a:p>
          <a:p>
            <a:r>
              <a:rPr kumimoji="1" lang="ja-JP" altLang="en-US"/>
              <a:t>シャッター、フィルターホイールも制御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72E2-4A9C-5943-9043-7D9CC47CB2F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6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ゲイン測定＝変換係数測定？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72E2-4A9C-5943-9043-7D9CC47CB2F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7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fld id="{C8A432C8-69A7-458B-9684-2BFA64B31948}" type="datetime2">
              <a:rPr lang="en-US" smtClean="0"/>
              <a:pPr/>
              <a:t>2012年 2月 22日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fld id="{79CD4847-11EF-4466-A8AD-85CDB7B49118}" type="datetime2">
              <a:rPr lang="en-US" smtClean="0"/>
              <a:pPr/>
              <a:t>2012年 2月 22日 水曜日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2012年 2月 22日 水曜日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Verdana"/>
              </a:defRPr>
            </a:lvl1pPr>
          </a:lstStyle>
          <a:p>
            <a:fld id="{A80CB818-7379-467D-8E76-EF9D9074A26C}" type="datetime2">
              <a:rPr lang="en-US" smtClean="0"/>
              <a:pPr/>
              <a:t>2012年 2月 22日 水曜日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Verdana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Verdana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6" descr="IMG_3827.JPG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3" b="-3183"/>
          <a:stretch>
            <a:fillRect/>
          </a:stretch>
        </p:blipFill>
        <p:spPr>
          <a:xfrm rot="5400000">
            <a:off x="85725" y="2159000"/>
            <a:ext cx="4845050" cy="3871913"/>
          </a:xfrm>
          <a:prstGeom prst="rect">
            <a:avLst/>
          </a:prstGeom>
        </p:spPr>
      </p:pic>
      <p:pic>
        <p:nvPicPr>
          <p:cNvPr id="9" name="コンテンツ プレースホルダー 5" descr="IMG_68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B8FF5"/>
              </a:clrFrom>
              <a:clrTo>
                <a:srgbClr val="6B8FF5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5" b="-2795"/>
          <a:stretch>
            <a:fillRect/>
          </a:stretch>
        </p:blipFill>
        <p:spPr>
          <a:xfrm rot="5400000">
            <a:off x="4444686" y="2173925"/>
            <a:ext cx="4844128" cy="38429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4400" dirty="0" smtClean="0">
                <a:solidFill>
                  <a:srgbClr val="0000FF"/>
                </a:solidFill>
              </a:rPr>
              <a:t>可視</a:t>
            </a:r>
            <a:r>
              <a:rPr lang="ja-JP" altLang="en-US" sz="4400" dirty="0">
                <a:solidFill>
                  <a:srgbClr val="0000FF"/>
                </a:solidFill>
              </a:rPr>
              <a:t>赤外線同時カメラ</a:t>
            </a:r>
            <a:r>
              <a:rPr lang="en-US" altLang="ja-JP" sz="4400" i="1" dirty="0">
                <a:solidFill>
                  <a:srgbClr val="0000FF"/>
                </a:solidFill>
              </a:rPr>
              <a:t>HONIR</a:t>
            </a:r>
            <a:r>
              <a:rPr lang="ja-JP" altLang="en-US" sz="4400" dirty="0">
                <a:solidFill>
                  <a:srgbClr val="0000FF"/>
                </a:solidFill>
              </a:rPr>
              <a:t>の検出器制</a:t>
            </a:r>
            <a:r>
              <a:rPr lang="ja-JP" altLang="en-US" sz="4400" dirty="0" smtClean="0">
                <a:solidFill>
                  <a:srgbClr val="0000FF"/>
                </a:solidFill>
              </a:rPr>
              <a:t>御システム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73773" y="3505200"/>
            <a:ext cx="6560627" cy="1752600"/>
          </a:xfrm>
        </p:spPr>
        <p:txBody>
          <a:bodyPr>
            <a:normAutofit/>
          </a:bodyPr>
          <a:lstStyle/>
          <a:p>
            <a:r>
              <a:rPr lang="ja-JP" altLang="en-US" u="sng" dirty="0">
                <a:solidFill>
                  <a:srgbClr val="292934"/>
                </a:solidFill>
              </a:rPr>
              <a:t>中島 亜紗美</a:t>
            </a:r>
            <a:r>
              <a:rPr lang="en-US" altLang="ja-JP" dirty="0">
                <a:solidFill>
                  <a:srgbClr val="292934"/>
                </a:solidFill>
              </a:rPr>
              <a:t>(</a:t>
            </a:r>
            <a:r>
              <a:rPr lang="ja-JP" altLang="en-US" dirty="0">
                <a:solidFill>
                  <a:srgbClr val="292934"/>
                </a:solidFill>
              </a:rPr>
              <a:t>東京</a:t>
            </a:r>
            <a:r>
              <a:rPr lang="ja-JP" altLang="en-US" dirty="0" smtClean="0">
                <a:solidFill>
                  <a:srgbClr val="292934"/>
                </a:solidFill>
              </a:rPr>
              <a:t>大学</a:t>
            </a:r>
            <a:r>
              <a:rPr lang="en-US" altLang="ja-JP" dirty="0" smtClean="0">
                <a:solidFill>
                  <a:srgbClr val="292934"/>
                </a:solidFill>
              </a:rPr>
              <a:t>/</a:t>
            </a:r>
            <a:r>
              <a:rPr lang="ja-JP" altLang="en-US" dirty="0" smtClean="0">
                <a:solidFill>
                  <a:srgbClr val="292934"/>
                </a:solidFill>
              </a:rPr>
              <a:t>国立天文台</a:t>
            </a:r>
            <a:r>
              <a:rPr lang="en-US" altLang="ja-JP" dirty="0" smtClean="0">
                <a:solidFill>
                  <a:srgbClr val="292934"/>
                </a:solidFill>
              </a:rPr>
              <a:t>)</a:t>
            </a:r>
            <a:r>
              <a:rPr lang="ja-JP" altLang="en-US" dirty="0" smtClean="0">
                <a:solidFill>
                  <a:srgbClr val="292934"/>
                </a:solidFill>
              </a:rPr>
              <a:t>、</a:t>
            </a:r>
            <a:endParaRPr lang="en-US" altLang="ja-JP" dirty="0">
              <a:solidFill>
                <a:srgbClr val="292934"/>
              </a:solidFill>
            </a:endParaRPr>
          </a:p>
          <a:p>
            <a:r>
              <a:rPr lang="ja-JP" altLang="en-US" dirty="0" smtClean="0">
                <a:solidFill>
                  <a:srgbClr val="292934"/>
                </a:solidFill>
              </a:rPr>
              <a:t>山下 </a:t>
            </a:r>
            <a:r>
              <a:rPr lang="ja-JP" altLang="en-US" dirty="0">
                <a:solidFill>
                  <a:srgbClr val="292934"/>
                </a:solidFill>
              </a:rPr>
              <a:t>卓也、中屋秀彦</a:t>
            </a:r>
            <a:r>
              <a:rPr lang="en-US" altLang="ja-JP" dirty="0">
                <a:solidFill>
                  <a:srgbClr val="292934"/>
                </a:solidFill>
              </a:rPr>
              <a:t>(</a:t>
            </a:r>
            <a:r>
              <a:rPr lang="ja-JP" altLang="en-US" dirty="0">
                <a:solidFill>
                  <a:srgbClr val="292934"/>
                </a:solidFill>
              </a:rPr>
              <a:t>国立天文台</a:t>
            </a:r>
            <a:r>
              <a:rPr lang="en-US" altLang="ja-JP" dirty="0" smtClean="0">
                <a:solidFill>
                  <a:srgbClr val="292934"/>
                </a:solidFill>
              </a:rPr>
              <a:t>)</a:t>
            </a:r>
            <a:r>
              <a:rPr lang="ja-JP" altLang="en-US" dirty="0" smtClean="0">
                <a:solidFill>
                  <a:srgbClr val="292934"/>
                </a:solidFill>
              </a:rPr>
              <a:t>、</a:t>
            </a:r>
            <a:r>
              <a:rPr lang="ja-JP" altLang="en-US" dirty="0">
                <a:solidFill>
                  <a:srgbClr val="292934"/>
                </a:solidFill>
              </a:rPr>
              <a:t>先本 清志、</a:t>
            </a:r>
            <a:r>
              <a:rPr lang="ja-JP" altLang="en-US" dirty="0" smtClean="0">
                <a:solidFill>
                  <a:srgbClr val="292934"/>
                </a:solidFill>
              </a:rPr>
              <a:t>川端 </a:t>
            </a:r>
            <a:r>
              <a:rPr lang="ja-JP" altLang="en-US" dirty="0">
                <a:solidFill>
                  <a:srgbClr val="292934"/>
                </a:solidFill>
              </a:rPr>
              <a:t>弘治</a:t>
            </a:r>
            <a:r>
              <a:rPr lang="ja-JP" altLang="en-US" dirty="0" smtClean="0">
                <a:solidFill>
                  <a:srgbClr val="292934"/>
                </a:solidFill>
              </a:rPr>
              <a:t>、原尾</a:t>
            </a:r>
            <a:r>
              <a:rPr lang="ja-JP" altLang="en-US" dirty="0">
                <a:solidFill>
                  <a:srgbClr val="292934"/>
                </a:solidFill>
              </a:rPr>
              <a:t>達也、浦野 剛志、</a:t>
            </a:r>
            <a:r>
              <a:rPr lang="ja-JP" altLang="en-US" dirty="0" smtClean="0">
                <a:solidFill>
                  <a:srgbClr val="292934"/>
                </a:solidFill>
              </a:rPr>
              <a:t>秋田谷 </a:t>
            </a:r>
            <a:r>
              <a:rPr lang="ja-JP" altLang="en-US" dirty="0">
                <a:solidFill>
                  <a:srgbClr val="292934"/>
                </a:solidFill>
              </a:rPr>
              <a:t>洋</a:t>
            </a:r>
            <a:r>
              <a:rPr lang="ja-JP" altLang="en-US" dirty="0" smtClean="0">
                <a:solidFill>
                  <a:srgbClr val="292934"/>
                </a:solidFill>
              </a:rPr>
              <a:t>、吉田 </a:t>
            </a:r>
            <a:r>
              <a:rPr lang="ja-JP" altLang="en-US" dirty="0">
                <a:solidFill>
                  <a:srgbClr val="292934"/>
                </a:solidFill>
              </a:rPr>
              <a:t>道利、 大杉 節</a:t>
            </a:r>
            <a:r>
              <a:rPr lang="en-US" altLang="ja-JP" dirty="0">
                <a:solidFill>
                  <a:srgbClr val="292934"/>
                </a:solidFill>
              </a:rPr>
              <a:t>(</a:t>
            </a:r>
            <a:r>
              <a:rPr lang="ja-JP" altLang="en-US" dirty="0">
                <a:solidFill>
                  <a:srgbClr val="292934"/>
                </a:solidFill>
              </a:rPr>
              <a:t>広島大学</a:t>
            </a:r>
            <a:r>
              <a:rPr lang="en-US" altLang="ja-JP" dirty="0">
                <a:solidFill>
                  <a:srgbClr val="292934"/>
                </a:solidFill>
              </a:rPr>
              <a:t>)</a:t>
            </a:r>
            <a:r>
              <a:rPr lang="ja-JP" altLang="en-US" dirty="0" smtClean="0">
                <a:solidFill>
                  <a:srgbClr val="292934"/>
                </a:solidFill>
              </a:rPr>
              <a:t>、</a:t>
            </a:r>
            <a:endParaRPr kumimoji="1" lang="ja-JP" altLang="en-US" dirty="0">
              <a:solidFill>
                <a:srgbClr val="292934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4022" y="756493"/>
            <a:ext cx="632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可視赤外線観測装置</a:t>
            </a:r>
            <a:r>
              <a:rPr kumimoji="1" lang="ja-JP" altLang="en-US" sz="2000" dirty="0" smtClean="0"/>
              <a:t>技術ワークショップ　</a:t>
            </a:r>
            <a:r>
              <a:rPr kumimoji="1" lang="en-US" altLang="ja-JP" sz="2000" dirty="0" smtClean="0"/>
              <a:t>2012/2/22-23</a:t>
            </a:r>
            <a:r>
              <a:rPr kumimoji="1" lang="ja-JP" altLang="en-US" sz="2000" dirty="0" smtClean="0"/>
              <a:t>　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636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53"/>
    </mc:Choice>
    <mc:Fallback xmlns="">
      <p:transition xmlns:p14="http://schemas.microsoft.com/office/powerpoint/2010/main" spd="slow" advTm="233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6" descr="IMG_3827.JPG"/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3" b="-3183"/>
          <a:stretch>
            <a:fillRect/>
          </a:stretch>
        </p:blipFill>
        <p:spPr>
          <a:xfrm rot="5400000">
            <a:off x="85725" y="2159000"/>
            <a:ext cx="4845050" cy="3871913"/>
          </a:xfrm>
          <a:prstGeom prst="rect">
            <a:avLst/>
          </a:prstGeom>
        </p:spPr>
      </p:pic>
      <p:pic>
        <p:nvPicPr>
          <p:cNvPr id="5" name="コンテンツ プレースホルダー 5" descr="IMG_68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6B8FF5"/>
              </a:clrFrom>
              <a:clrTo>
                <a:srgbClr val="6B8FF5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5" b="-2795"/>
          <a:stretch>
            <a:fillRect/>
          </a:stretch>
        </p:blipFill>
        <p:spPr>
          <a:xfrm rot="5400000">
            <a:off x="4444686" y="2173925"/>
            <a:ext cx="4844128" cy="38429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Works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98526"/>
            <a:ext cx="8481814" cy="5078474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VIRGO</a:t>
            </a:r>
            <a:r>
              <a:rPr kumimoji="1" lang="ja-JP" altLang="en-US" sz="2800" dirty="0" smtClean="0"/>
              <a:t>読み出しノイズ低減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Fits</a:t>
            </a:r>
            <a:r>
              <a:rPr kumimoji="1" lang="ja-JP" altLang="en-US" sz="2800" dirty="0" smtClean="0"/>
              <a:t>ヘッダの拡充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CCD, VIRGO</a:t>
            </a:r>
            <a:r>
              <a:rPr kumimoji="1" lang="ja-JP" altLang="en-US" sz="2800" dirty="0" smtClean="0"/>
              <a:t>変換係数の実測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実施中</a:t>
            </a:r>
            <a:r>
              <a:rPr kumimoji="1" lang="en-US" altLang="ja-JP" sz="2800" dirty="0" smtClean="0"/>
              <a:t>)</a:t>
            </a:r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フィルター交換も含めた統合制御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MACS2→</a:t>
            </a:r>
            <a:r>
              <a:rPr lang="ja-JP" altLang="en-US" sz="2800" dirty="0" smtClean="0"/>
              <a:t>木曽用読み出しシステム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東大・酒向氏</a:t>
            </a:r>
            <a:r>
              <a:rPr lang="en-US" altLang="ja-JP" sz="2800" dirty="0" smtClean="0"/>
              <a:t>)</a:t>
            </a:r>
            <a:br>
              <a:rPr lang="en-US" altLang="ja-JP" sz="2800" dirty="0" smtClean="0"/>
            </a:br>
            <a:r>
              <a:rPr lang="ja-JP" altLang="en-US" sz="2800" dirty="0" smtClean="0"/>
              <a:t>へ置き換え？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2454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6" descr="IMG_3827.JPG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3" b="-3183"/>
          <a:stretch>
            <a:fillRect/>
          </a:stretch>
        </p:blipFill>
        <p:spPr>
          <a:xfrm rot="5400000">
            <a:off x="85725" y="2159000"/>
            <a:ext cx="4845050" cy="3871913"/>
          </a:xfrm>
          <a:prstGeom prst="rect">
            <a:avLst/>
          </a:prstGeom>
        </p:spPr>
      </p:pic>
      <p:pic>
        <p:nvPicPr>
          <p:cNvPr id="5" name="コンテンツ プレースホルダー 5" descr="IMG_68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B8FF5"/>
              </a:clrFrom>
              <a:clrTo>
                <a:srgbClr val="6B8FF5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5" b="-2795"/>
          <a:stretch>
            <a:fillRect/>
          </a:stretch>
        </p:blipFill>
        <p:spPr>
          <a:xfrm rot="5400000">
            <a:off x="4444686" y="2173925"/>
            <a:ext cx="4844128" cy="38429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かなた望遠鏡可視近赤外線同時カメラ</a:t>
            </a:r>
            <a:r>
              <a:rPr kumimoji="1" lang="en-US" altLang="ja-JP" dirty="0" smtClean="0"/>
              <a:t>HONIR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可視</a:t>
            </a:r>
            <a:r>
              <a:rPr kumimoji="1" lang="en-US" altLang="ja-JP" dirty="0" smtClean="0"/>
              <a:t>1ch</a:t>
            </a:r>
            <a:r>
              <a:rPr lang="ja-JP" altLang="en-US" dirty="0" smtClean="0"/>
              <a:t>：浜</a:t>
            </a:r>
            <a:r>
              <a:rPr lang="ja-JP" altLang="en-US" dirty="0"/>
              <a:t>ホト完全空乏型</a:t>
            </a:r>
            <a:r>
              <a:rPr lang="en-US" altLang="ja-JP" dirty="0" smtClean="0"/>
              <a:t>CCD (2k x 4k)</a:t>
            </a:r>
          </a:p>
          <a:p>
            <a:pPr lvl="1"/>
            <a:r>
              <a:rPr kumimoji="1" lang="ja-JP" altLang="en-US" dirty="0" smtClean="0"/>
              <a:t>近赤外線</a:t>
            </a:r>
            <a:r>
              <a:rPr kumimoji="1" lang="en-US" altLang="ja-JP" dirty="0" smtClean="0"/>
              <a:t>1ch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Raytheon VIRGO-2K (2k x 2k)</a:t>
            </a:r>
          </a:p>
          <a:p>
            <a:pPr lvl="1"/>
            <a:r>
              <a:rPr lang="ja-JP" altLang="en-US" dirty="0" smtClean="0"/>
              <a:t>将来、近赤外線をもう</a:t>
            </a:r>
            <a:r>
              <a:rPr lang="en-US" altLang="ja-JP" dirty="0" smtClean="0"/>
              <a:t>1ch</a:t>
            </a:r>
            <a:r>
              <a:rPr lang="ja-JP" altLang="en-US" dirty="0" smtClean="0"/>
              <a:t>追加予定</a:t>
            </a:r>
            <a:endParaRPr lang="en-US" altLang="ja-JP" dirty="0"/>
          </a:p>
          <a:p>
            <a:pPr lvl="1"/>
            <a:r>
              <a:rPr lang="ja-JP" altLang="en-US" dirty="0" smtClean="0"/>
              <a:t>読み出しシステム：</a:t>
            </a:r>
            <a:r>
              <a:rPr lang="en-US" altLang="ja-JP" dirty="0" smtClean="0"/>
              <a:t>Messia5 + (MFront2, MACS2)</a:t>
            </a:r>
          </a:p>
          <a:p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年末の試験観測にて、</a:t>
            </a:r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、近赤外線検出器、シャッターを連動させた</a:t>
            </a:r>
            <a:r>
              <a:rPr kumimoji="1" lang="en-US" altLang="ja-JP" dirty="0" smtClean="0"/>
              <a:t>2ch</a:t>
            </a:r>
            <a:r>
              <a:rPr kumimoji="1" lang="ja-JP" altLang="en-US" dirty="0" smtClean="0"/>
              <a:t>同時読み出しを実現</a:t>
            </a:r>
            <a:endParaRPr kumimoji="1" lang="en-US" altLang="ja-JP" dirty="0" smtClean="0"/>
          </a:p>
          <a:p>
            <a:r>
              <a:rPr kumimoji="1" lang="ja-JP" altLang="en-US" dirty="0" smtClean="0"/>
              <a:t>課題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VIRGO</a:t>
            </a:r>
            <a:r>
              <a:rPr kumimoji="1" lang="ja-JP" altLang="en-US" dirty="0" smtClean="0"/>
              <a:t>の読み出しノイズ低減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正常に読み出しできない現象への対処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変換係数の実測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より完成度の高いシステムへ（統合制御、</a:t>
            </a:r>
            <a:r>
              <a:rPr kumimoji="1" lang="en-US" altLang="ja-JP" dirty="0" smtClean="0"/>
              <a:t>Fits</a:t>
            </a:r>
            <a:r>
              <a:rPr kumimoji="1" lang="ja-JP" altLang="en-US" dirty="0" smtClean="0"/>
              <a:t>ヘッダ、、、）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MACS2</a:t>
            </a:r>
            <a:r>
              <a:rPr lang="ja-JP" altLang="en-US" dirty="0" smtClean="0"/>
              <a:t>を木曽用読み出しシステムへ置き換え？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59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8217"/>
            <a:ext cx="8229600" cy="990600"/>
          </a:xfrm>
        </p:spPr>
        <p:txBody>
          <a:bodyPr/>
          <a:lstStyle/>
          <a:p>
            <a:r>
              <a:rPr kumimoji="1" lang="ja-JP" altLang="en-US" dirty="0" smtClean="0"/>
              <a:t>可視赤外線同時カメラ</a:t>
            </a:r>
            <a:r>
              <a:rPr lang="en-US" altLang="ja-JP" dirty="0" smtClean="0"/>
              <a:t> </a:t>
            </a:r>
            <a:r>
              <a:rPr kumimoji="1" lang="en-US" altLang="ja-JP" i="1" dirty="0" smtClean="0"/>
              <a:t>HONIR</a:t>
            </a:r>
            <a:endParaRPr kumimoji="1" lang="ja-JP" altLang="en-US" i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5" b="-1105"/>
          <a:stretch/>
        </p:blipFill>
        <p:spPr>
          <a:xfrm>
            <a:off x="2065337" y="2112335"/>
            <a:ext cx="5093566" cy="4461232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4660963" y="64607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装置筐体内部の概観</a:t>
            </a:r>
            <a:endParaRPr kumimoji="1" lang="ja-JP" altLang="en-US" dirty="0"/>
          </a:p>
        </p:txBody>
      </p:sp>
      <p:sp>
        <p:nvSpPr>
          <p:cNvPr id="23" name="フリーフォーム 22"/>
          <p:cNvSpPr/>
          <p:nvPr/>
        </p:nvSpPr>
        <p:spPr>
          <a:xfrm>
            <a:off x="5316847" y="1130497"/>
            <a:ext cx="1074533" cy="1912075"/>
          </a:xfrm>
          <a:custGeom>
            <a:avLst/>
            <a:gdLst>
              <a:gd name="connsiteX0" fmla="*/ 1074533 w 1074533"/>
              <a:gd name="connsiteY0" fmla="*/ 0 h 1912075"/>
              <a:gd name="connsiteX1" fmla="*/ 0 w 1074533"/>
              <a:gd name="connsiteY1" fmla="*/ 683881 h 1912075"/>
              <a:gd name="connsiteX2" fmla="*/ 1074533 w 1074533"/>
              <a:gd name="connsiteY2" fmla="*/ 1912075 h 1912075"/>
              <a:gd name="connsiteX3" fmla="*/ 1074533 w 1074533"/>
              <a:gd name="connsiteY3" fmla="*/ 0 h 1912075"/>
              <a:gd name="connsiteX0" fmla="*/ 1074533 w 1074533"/>
              <a:gd name="connsiteY0" fmla="*/ 0 h 1912075"/>
              <a:gd name="connsiteX1" fmla="*/ 0 w 1074533"/>
              <a:gd name="connsiteY1" fmla="*/ 795535 h 1912075"/>
              <a:gd name="connsiteX2" fmla="*/ 1074533 w 1074533"/>
              <a:gd name="connsiteY2" fmla="*/ 1912075 h 1912075"/>
              <a:gd name="connsiteX3" fmla="*/ 1074533 w 1074533"/>
              <a:gd name="connsiteY3" fmla="*/ 0 h 191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533" h="1912075">
                <a:moveTo>
                  <a:pt x="1074533" y="0"/>
                </a:moveTo>
                <a:lnTo>
                  <a:pt x="0" y="795535"/>
                </a:lnTo>
                <a:lnTo>
                  <a:pt x="1074533" y="1912075"/>
                </a:lnTo>
                <a:lnTo>
                  <a:pt x="107453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D25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181735" y="1843382"/>
            <a:ext cx="2888681" cy="296867"/>
          </a:xfrm>
          <a:prstGeom prst="rect">
            <a:avLst/>
          </a:prstGeom>
          <a:solidFill>
            <a:schemeClr val="accent4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IMG_532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994" y="1149825"/>
            <a:ext cx="2594411" cy="1879864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293236" y="1200276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kumimoji="1" lang="ja-JP" altLang="en-US" sz="2800" dirty="0" smtClean="0"/>
              <a:t>入射光</a:t>
            </a:r>
            <a:endParaRPr kumimoji="1" lang="ja-JP" altLang="en-US" sz="2800" dirty="0"/>
          </a:p>
        </p:txBody>
      </p:sp>
      <p:sp>
        <p:nvSpPr>
          <p:cNvPr id="8" name="下矢印 7"/>
          <p:cNvSpPr/>
          <p:nvPr/>
        </p:nvSpPr>
        <p:spPr>
          <a:xfrm>
            <a:off x="4465593" y="1186313"/>
            <a:ext cx="307010" cy="2721577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851574" y="1981862"/>
            <a:ext cx="600064" cy="1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772603" y="1981863"/>
            <a:ext cx="600064" cy="1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812354" y="139653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シャッター</a:t>
            </a:r>
            <a:endParaRPr kumimoji="1" lang="ja-JP" altLang="en-US" sz="2400" dirty="0"/>
          </a:p>
        </p:txBody>
      </p:sp>
      <p:sp>
        <p:nvSpPr>
          <p:cNvPr id="24" name="下矢印 23"/>
          <p:cNvSpPr/>
          <p:nvPr/>
        </p:nvSpPr>
        <p:spPr>
          <a:xfrm rot="5400000">
            <a:off x="3796001" y="3570138"/>
            <a:ext cx="307011" cy="982515"/>
          </a:xfrm>
          <a:prstGeom prst="downArrow">
            <a:avLst/>
          </a:prstGeom>
          <a:solidFill>
            <a:srgbClr val="3366FF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4465593" y="4438247"/>
            <a:ext cx="307010" cy="1044123"/>
          </a:xfrm>
          <a:prstGeom prst="downArrow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 rot="16200000">
            <a:off x="5219162" y="3762679"/>
            <a:ext cx="307010" cy="104412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29341" y="3888612"/>
            <a:ext cx="76395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Verdana"/>
                <a:cs typeface="Verdana"/>
              </a:rPr>
              <a:t>DM</a:t>
            </a:r>
            <a:endParaRPr kumimoji="1" lang="ja-JP" altLang="en-US" sz="2800" dirty="0">
              <a:latin typeface="Verdana"/>
              <a:cs typeface="Verdan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7656" y="2766017"/>
            <a:ext cx="1774945" cy="830997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FFFF"/>
                </a:solidFill>
                <a:latin typeface="Verdana"/>
                <a:cs typeface="Verdana"/>
              </a:rPr>
              <a:t>可視検出器</a:t>
            </a:r>
            <a:r>
              <a:rPr kumimoji="1" lang="en-US" altLang="ja-JP" sz="2400" dirty="0" smtClean="0">
                <a:solidFill>
                  <a:srgbClr val="FFFFFF"/>
                </a:solidFill>
                <a:latin typeface="Verdana"/>
                <a:cs typeface="Verdana"/>
              </a:rPr>
              <a:t/>
            </a:r>
            <a:br>
              <a:rPr kumimoji="1" lang="en-US" altLang="ja-JP" sz="2400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kumimoji="1" lang="en-US" altLang="ja-JP" sz="2400" dirty="0" smtClean="0">
                <a:solidFill>
                  <a:srgbClr val="FFFFFF"/>
                </a:solidFill>
                <a:latin typeface="Verdana"/>
                <a:cs typeface="Verdana"/>
              </a:rPr>
              <a:t>CCD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32264" y="5408131"/>
            <a:ext cx="2534768" cy="830997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FFFF"/>
                </a:solidFill>
                <a:latin typeface="Verdana"/>
                <a:cs typeface="Verdana"/>
              </a:rPr>
              <a:t>近赤外線検出器</a:t>
            </a:r>
            <a:r>
              <a:rPr kumimoji="1" lang="en-US" altLang="ja-JP" sz="2400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br>
              <a:rPr kumimoji="1" lang="en-US" altLang="ja-JP" sz="2400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kumimoji="1" lang="en-US" altLang="ja-JP" sz="2400" dirty="0" smtClean="0">
                <a:solidFill>
                  <a:srgbClr val="FFFFFF"/>
                </a:solidFill>
                <a:latin typeface="Verdana"/>
                <a:cs typeface="Verdana"/>
              </a:rPr>
              <a:t>VIRGO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00907" y="3935837"/>
            <a:ext cx="2534768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近赤外線検出器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Verdana"/>
                <a:cs typeface="Verdana"/>
              </a:rPr>
              <a:t>2</a:t>
            </a:r>
            <a:br>
              <a:rPr kumimoji="1" lang="en-US" altLang="ja-JP" sz="2400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kumimoji="1" lang="ja-JP" alt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（予定）</a:t>
            </a:r>
            <a:endParaRPr kumimoji="1" lang="en-US" altLang="ja-JP" sz="2400" dirty="0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4112543" y="4542955"/>
            <a:ext cx="1022890" cy="1486363"/>
          </a:xfrm>
          <a:prstGeom prst="ellipse">
            <a:avLst/>
          </a:prstGeom>
          <a:noFill/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5400000">
            <a:off x="2974714" y="3288329"/>
            <a:ext cx="1022890" cy="1486363"/>
          </a:xfrm>
          <a:prstGeom prst="ellipse">
            <a:avLst/>
          </a:prstGeom>
          <a:noFill/>
          <a:ln w="38100" cmpd="sng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16200000">
            <a:off x="5279370" y="3600009"/>
            <a:ext cx="1022890" cy="131076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4520" y="3597014"/>
            <a:ext cx="1768081" cy="707886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Verdana"/>
                <a:cs typeface="Verdana"/>
              </a:rPr>
              <a:t>B, V, R, I, Y-band</a:t>
            </a:r>
            <a:endParaRPr kumimoji="1" lang="ja-JP" altLang="en-US" sz="20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32264" y="6222423"/>
            <a:ext cx="253476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8000"/>
                </a:solidFill>
                <a:latin typeface="Verdana"/>
                <a:cs typeface="Verdana"/>
              </a:rPr>
              <a:t>Y, J, H, Ks-band</a:t>
            </a:r>
            <a:endParaRPr kumimoji="1" lang="ja-JP" altLang="en-US" sz="20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00907" y="4766834"/>
            <a:ext cx="253476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Verdana"/>
                <a:cs typeface="Verdana"/>
              </a:rPr>
              <a:t>(H, Ks-band)</a:t>
            </a:r>
            <a:endParaRPr kumimoji="1" lang="ja-JP" altLang="en-US" sz="20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89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36"/>
    </mc:Choice>
    <mc:Fallback xmlns="">
      <p:transition xmlns:p14="http://schemas.microsoft.com/office/powerpoint/2010/main" spd="slow" advTm="2445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可視</a:t>
            </a:r>
            <a:r>
              <a:rPr kumimoji="1" lang="en-US" altLang="ja-JP" dirty="0" smtClean="0"/>
              <a:t>CCD </a:t>
            </a:r>
            <a:r>
              <a:rPr kumimoji="1" lang="ja-JP" altLang="en-US" dirty="0" smtClean="0"/>
              <a:t>仕様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7046743"/>
              </p:ext>
            </p:extLst>
          </p:nvPr>
        </p:nvGraphicFramePr>
        <p:xfrm>
          <a:off x="324280" y="1659100"/>
          <a:ext cx="4999305" cy="47066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94303"/>
                <a:gridCol w="290500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Parameter</a:t>
                      </a:r>
                      <a:endParaRPr kumimoji="1" lang="ja-JP" alt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Specification</a:t>
                      </a:r>
                      <a:endParaRPr kumimoji="1" lang="ja-JP" alt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ピクセルサイズ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15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μm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 x 15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μm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mtClean="0">
                          <a:latin typeface="Verdana"/>
                          <a:cs typeface="Verdana"/>
                        </a:rPr>
                        <a:t>ピクセル数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latin typeface="Verdana"/>
                          <a:cs typeface="Verdana"/>
                        </a:rPr>
                        <a:t>2048 x 4096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latin typeface="Verdana"/>
                          <a:cs typeface="Verdana"/>
                        </a:rPr>
                        <a:t>(</a:t>
                      </a:r>
                      <a:r>
                        <a:rPr kumimoji="1" lang="ja-JP" altLang="en-US" smtClean="0">
                          <a:latin typeface="Verdana"/>
                          <a:cs typeface="Verdana"/>
                        </a:rPr>
                        <a:t>うち半分のみを使用</a:t>
                      </a:r>
                      <a:r>
                        <a:rPr kumimoji="1" lang="en-US" altLang="ja-JP" smtClean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ピクセルスケール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0.3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arcsec</a:t>
                      </a:r>
                      <a:r>
                        <a:rPr kumimoji="1" lang="en-US" altLang="ja-JP" baseline="0" dirty="0" smtClean="0">
                          <a:latin typeface="Verdana"/>
                          <a:cs typeface="Verdana"/>
                        </a:rPr>
                        <a:t>/pix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視野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10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arcmin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 x 10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arcmin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読み出しノイズ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&lt; 5 e-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rms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電荷変換効率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~ 5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μV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/e-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転送効率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&gt; 0.999995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飽和電荷量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&gt; 100000 e-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暗電流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&lt; 5 e</a:t>
                      </a:r>
                      <a:r>
                        <a:rPr kumimoji="1" lang="en-US" altLang="ja-JP" baseline="0" dirty="0" smtClean="0">
                          <a:latin typeface="Verdana"/>
                          <a:cs typeface="Verdana"/>
                        </a:rPr>
                        <a:t>-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/pixel/hour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出力ポート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4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ch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読み出し時間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18</a:t>
                      </a:r>
                      <a:r>
                        <a:rPr kumimoji="1" lang="en-US" altLang="ja-JP" baseline="0" dirty="0" smtClean="0">
                          <a:latin typeface="Verdana"/>
                          <a:cs typeface="Verdana"/>
                        </a:rPr>
                        <a:t> sec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036" y="3053253"/>
            <a:ext cx="2998598" cy="3445043"/>
          </a:xfrm>
          <a:ln w="28575" cmpd="sng">
            <a:solidFill>
              <a:srgbClr val="3366FF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310073" y="1855340"/>
            <a:ext cx="382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>
                <a:latin typeface="Verdana"/>
                <a:cs typeface="Verdana"/>
              </a:rPr>
              <a:t>国立天文台</a:t>
            </a:r>
            <a:r>
              <a:rPr kumimoji="1" lang="en-US" altLang="ja-JP" sz="2200" dirty="0" smtClean="0">
                <a:latin typeface="Verdana"/>
                <a:cs typeface="Verdana"/>
              </a:rPr>
              <a:t>, </a:t>
            </a:r>
            <a:r>
              <a:rPr kumimoji="1" lang="ja-JP" altLang="en-US" sz="2200" dirty="0" smtClean="0">
                <a:latin typeface="Verdana"/>
                <a:cs typeface="Verdana"/>
              </a:rPr>
              <a:t>浜松ホトニクス</a:t>
            </a:r>
            <a:r>
              <a:rPr kumimoji="1" lang="ja-JP" altLang="ja-JP" sz="2200" dirty="0" smtClean="0">
                <a:latin typeface="Verdana"/>
                <a:cs typeface="Verdana"/>
              </a:rPr>
              <a:t>　</a:t>
            </a:r>
            <a:r>
              <a:rPr kumimoji="1" lang="en-US" altLang="ja-JP" sz="2200" dirty="0" smtClean="0">
                <a:latin typeface="Verdana"/>
                <a:cs typeface="Verdana"/>
              </a:rPr>
              <a:t/>
            </a:r>
            <a:br>
              <a:rPr kumimoji="1" lang="en-US" altLang="ja-JP" sz="2200" dirty="0" smtClean="0">
                <a:latin typeface="Verdana"/>
                <a:cs typeface="Verdana"/>
              </a:rPr>
            </a:br>
            <a:r>
              <a:rPr kumimoji="1" lang="en-US" altLang="ja-JP" sz="2200" dirty="0" smtClean="0">
                <a:latin typeface="Verdana"/>
                <a:cs typeface="Verdana"/>
              </a:rPr>
              <a:t>2k x 4k</a:t>
            </a:r>
            <a:r>
              <a:rPr kumimoji="1" lang="ja-JP" altLang="en-US" sz="2200" dirty="0" smtClean="0">
                <a:latin typeface="Verdana"/>
                <a:cs typeface="Verdana"/>
              </a:rPr>
              <a:t>完全空乏型</a:t>
            </a:r>
            <a:r>
              <a:rPr kumimoji="1" lang="en-US" altLang="ja-JP" sz="2200" dirty="0" smtClean="0">
                <a:latin typeface="Verdana"/>
                <a:cs typeface="Verdana"/>
              </a:rPr>
              <a:t>CCD</a:t>
            </a:r>
            <a:endParaRPr kumimoji="1" lang="ja-JP" altLang="en-US" sz="2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454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29"/>
    </mc:Choice>
    <mc:Fallback xmlns="">
      <p:transition xmlns:p14="http://schemas.microsoft.com/office/powerpoint/2010/main" spd="slow" advTm="870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赤外線検出器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仕様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33" y="3255903"/>
            <a:ext cx="2999816" cy="1864377"/>
          </a:xfrm>
          <a:ln w="28575" cmpd="sng">
            <a:solidFill>
              <a:srgbClr val="008000"/>
            </a:solidFill>
          </a:ln>
        </p:spPr>
      </p:pic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0090820"/>
              </p:ext>
            </p:extLst>
          </p:nvPr>
        </p:nvGraphicFramePr>
        <p:xfrm>
          <a:off x="3404933" y="1367058"/>
          <a:ext cx="5553481" cy="54483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69886"/>
                <a:gridCol w="278359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Parameter</a:t>
                      </a:r>
                      <a:endParaRPr kumimoji="1" lang="ja-JP" alt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Specification</a:t>
                      </a:r>
                      <a:endParaRPr kumimoji="1" lang="ja-JP" alt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検出器タイプ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HgCdTe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ピクセルサイズ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20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μm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 x 20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μm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ピクセル数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2048 x 2048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ピクセルスケール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0.3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arcsec</a:t>
                      </a:r>
                      <a:r>
                        <a:rPr kumimoji="1" lang="en-US" altLang="ja-JP" baseline="0" dirty="0" smtClean="0">
                          <a:latin typeface="Verdana"/>
                          <a:cs typeface="Verdana"/>
                        </a:rPr>
                        <a:t>/pix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視野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10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arcmin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 x 10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arcmin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有感度波長域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0.9-2.5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μm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量子効率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&gt; 70 % (1-2.4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μm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読み出しノイズ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5-15 e-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rms</a:t>
                      </a:r>
                      <a:endParaRPr kumimoji="1" lang="en-US" altLang="ja-JP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トランスインピーダンス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~ 2.0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μV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/e-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飽和電荷量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&gt; 400000 e-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暗電流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&lt; 1 e</a:t>
                      </a:r>
                      <a:r>
                        <a:rPr kumimoji="1" lang="en-US" altLang="ja-JP" baseline="0" dirty="0" smtClean="0">
                          <a:latin typeface="Verdana"/>
                          <a:cs typeface="Verdana"/>
                        </a:rPr>
                        <a:t>-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/pixel/sec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出力ポート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4</a:t>
                      </a:r>
                      <a:r>
                        <a:rPr kumimoji="1" lang="en-US" altLang="ja-JP" baseline="0" dirty="0" smtClean="0">
                          <a:latin typeface="Verdana"/>
                          <a:cs typeface="Verdana"/>
                        </a:rPr>
                        <a:t> or 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16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ch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/>
                      </a:r>
                      <a:br>
                        <a:rPr kumimoji="1" lang="en-US" altLang="ja-JP" dirty="0" smtClean="0">
                          <a:latin typeface="Verdana"/>
                          <a:cs typeface="Verdana"/>
                        </a:rPr>
                      </a:b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(</a:t>
                      </a: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現在は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4 </a:t>
                      </a:r>
                      <a:r>
                        <a:rPr kumimoji="1" lang="en-US" altLang="ja-JP" dirty="0" err="1" smtClean="0">
                          <a:latin typeface="Verdana"/>
                          <a:cs typeface="Verdana"/>
                        </a:rPr>
                        <a:t>ch</a:t>
                      </a: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で使用</a:t>
                      </a:r>
                      <a:r>
                        <a:rPr kumimoji="1" lang="en-US" altLang="ja-JP" dirty="0" smtClean="0">
                          <a:latin typeface="Verdana"/>
                          <a:cs typeface="Verdana"/>
                        </a:rPr>
                        <a:t>)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Verdana"/>
                          <a:cs typeface="Verdana"/>
                        </a:rPr>
                        <a:t>最短積分時間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latin typeface="Verdana"/>
                          <a:cs typeface="Verdana"/>
                        </a:rPr>
                        <a:t>4.6 sec @ 4 </a:t>
                      </a:r>
                      <a:r>
                        <a:rPr kumimoji="1" lang="en-US" altLang="ja-JP" baseline="0" dirty="0" err="1" smtClean="0">
                          <a:latin typeface="Verdana"/>
                          <a:cs typeface="Verdana"/>
                        </a:rPr>
                        <a:t>ch</a:t>
                      </a:r>
                      <a:endParaRPr kumimoji="1" lang="ja-JP" altLang="en-US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84223" y="1855340"/>
            <a:ext cx="2577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200" dirty="0" smtClean="0">
                <a:latin typeface="Verdana"/>
                <a:cs typeface="Verdana"/>
              </a:rPr>
              <a:t>米</a:t>
            </a:r>
            <a:r>
              <a:rPr kumimoji="1" lang="ja-JP" altLang="en-US" sz="2200" dirty="0" smtClean="0">
                <a:latin typeface="Verdana"/>
                <a:cs typeface="Verdana"/>
              </a:rPr>
              <a:t>・</a:t>
            </a:r>
            <a:r>
              <a:rPr kumimoji="1" lang="en-US" altLang="ja-JP" sz="2200" dirty="0" smtClean="0">
                <a:latin typeface="Verdana"/>
                <a:cs typeface="Verdana"/>
              </a:rPr>
              <a:t>Raytheon</a:t>
            </a:r>
            <a:r>
              <a:rPr kumimoji="1" lang="ja-JP" altLang="en-US" sz="2200" dirty="0" smtClean="0">
                <a:latin typeface="Verdana"/>
                <a:cs typeface="Verdana"/>
              </a:rPr>
              <a:t>社</a:t>
            </a:r>
            <a:r>
              <a:rPr kumimoji="1" lang="en-US" altLang="ja-JP" sz="2200" dirty="0" smtClean="0">
                <a:latin typeface="Verdana"/>
                <a:cs typeface="Verdana"/>
              </a:rPr>
              <a:t/>
            </a:r>
            <a:br>
              <a:rPr kumimoji="1" lang="en-US" altLang="ja-JP" sz="2200" dirty="0" smtClean="0">
                <a:latin typeface="Verdana"/>
                <a:cs typeface="Verdana"/>
              </a:rPr>
            </a:br>
            <a:r>
              <a:rPr kumimoji="1" lang="en-US" altLang="ja-JP" sz="2200" dirty="0" smtClean="0">
                <a:latin typeface="Verdana"/>
                <a:cs typeface="Verdana"/>
              </a:rPr>
              <a:t>VIRGO-2K</a:t>
            </a:r>
            <a:endParaRPr kumimoji="1" lang="ja-JP" altLang="en-US" sz="2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12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"/>
    </mc:Choice>
    <mc:Fallback xmlns="">
      <p:transition xmlns:p14="http://schemas.microsoft.com/office/powerpoint/2010/main" spd="slow" advTm="32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直線コネクタ 98"/>
          <p:cNvCxnSpPr/>
          <p:nvPr/>
        </p:nvCxnSpPr>
        <p:spPr>
          <a:xfrm>
            <a:off x="6643178" y="1239649"/>
            <a:ext cx="0" cy="255859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H="1">
            <a:off x="6643178" y="3798246"/>
            <a:ext cx="2328552" cy="1024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916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検出器制御システムの構成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95060" y="1860444"/>
            <a:ext cx="5879758" cy="2833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/>
              <a:cs typeface="Verdana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83300" y="3461149"/>
            <a:ext cx="2229378" cy="1121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44212" y="3461149"/>
            <a:ext cx="2229378" cy="1121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 flipH="1">
            <a:off x="4492337" y="2779782"/>
            <a:ext cx="1" cy="1187993"/>
          </a:xfrm>
          <a:prstGeom prst="line">
            <a:avLst/>
          </a:prstGeom>
          <a:ln w="76200" cmpd="sng">
            <a:solidFill>
              <a:srgbClr val="4C5A6A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1096319" y="2779782"/>
            <a:ext cx="1" cy="1187993"/>
          </a:xfrm>
          <a:prstGeom prst="line">
            <a:avLst/>
          </a:prstGeom>
          <a:ln w="76200" cmpd="sng">
            <a:solidFill>
              <a:srgbClr val="4C5A6A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5343593" y="2779782"/>
            <a:ext cx="1" cy="1187993"/>
          </a:xfrm>
          <a:prstGeom prst="line">
            <a:avLst/>
          </a:prstGeom>
          <a:ln w="76200" cmpd="sng">
            <a:solidFill>
              <a:srgbClr val="4C5A6A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1947575" y="2779782"/>
            <a:ext cx="1" cy="1187993"/>
          </a:xfrm>
          <a:prstGeom prst="line">
            <a:avLst/>
          </a:prstGeom>
          <a:ln w="76200" cmpd="sng">
            <a:solidFill>
              <a:srgbClr val="4C5A6A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9" idx="0"/>
          </p:cNvCxnSpPr>
          <p:nvPr/>
        </p:nvCxnSpPr>
        <p:spPr>
          <a:xfrm>
            <a:off x="3967278" y="1960241"/>
            <a:ext cx="950684" cy="308766"/>
          </a:xfrm>
          <a:prstGeom prst="line">
            <a:avLst/>
          </a:prstGeom>
          <a:ln w="76200" cmpd="sng">
            <a:solidFill>
              <a:srgbClr val="4C5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endCxn id="8" idx="0"/>
          </p:cNvCxnSpPr>
          <p:nvPr/>
        </p:nvCxnSpPr>
        <p:spPr>
          <a:xfrm flipH="1">
            <a:off x="1548968" y="1942804"/>
            <a:ext cx="991220" cy="326203"/>
          </a:xfrm>
          <a:prstGeom prst="line">
            <a:avLst/>
          </a:prstGeom>
          <a:ln w="76200" cmpd="sng">
            <a:solidFill>
              <a:srgbClr val="4C5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角丸四角形 4"/>
          <p:cNvSpPr/>
          <p:nvPr/>
        </p:nvSpPr>
        <p:spPr>
          <a:xfrm>
            <a:off x="1836690" y="1449463"/>
            <a:ext cx="278778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  <a:latin typeface="Verdana"/>
                <a:cs typeface="Verdana"/>
              </a:rPr>
              <a:t>Linux PC</a:t>
            </a:r>
            <a:endParaRPr kumimoji="1" lang="ja-JP" altLang="en-US" sz="2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972008" y="1429430"/>
            <a:ext cx="1823450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ドライバ</a:t>
            </a:r>
            <a:endParaRPr kumimoji="1" lang="ja-JP" altLang="en-US" sz="2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98284" y="2269007"/>
            <a:ext cx="190136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  <a:latin typeface="Verdana"/>
                <a:cs typeface="Verdana"/>
              </a:rPr>
              <a:t>DSP</a:t>
            </a:r>
            <a:r>
              <a:rPr kumimoji="1" lang="en-US" altLang="en-US" sz="2400" dirty="0" smtClean="0">
                <a:solidFill>
                  <a:srgbClr val="0000FF"/>
                </a:solidFill>
                <a:latin typeface="Verdana"/>
                <a:cs typeface="Verdana"/>
              </a:rPr>
              <a:t>ボード0</a:t>
            </a:r>
            <a:endParaRPr kumimoji="1" lang="ja-JP" altLang="en-US" sz="24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967278" y="2269007"/>
            <a:ext cx="190136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8000"/>
                </a:solidFill>
                <a:latin typeface="Verdana"/>
                <a:cs typeface="Verdana"/>
              </a:rPr>
              <a:t>DSP</a:t>
            </a:r>
            <a:r>
              <a:rPr kumimoji="1" lang="en-US" altLang="en-US" sz="2400" dirty="0" smtClean="0">
                <a:solidFill>
                  <a:srgbClr val="008000"/>
                </a:solidFill>
                <a:latin typeface="Verdana"/>
                <a:cs typeface="Verdana"/>
              </a:rPr>
              <a:t>ボード1</a:t>
            </a:r>
            <a:endParaRPr kumimoji="1" lang="ja-JP" altLang="en-US" sz="24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44238" y="3083517"/>
            <a:ext cx="1995950" cy="510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en-US" sz="2400" dirty="0" smtClean="0">
                <a:solidFill>
                  <a:srgbClr val="0000FF"/>
                </a:solidFill>
                <a:latin typeface="Verdana"/>
                <a:cs typeface="Verdana"/>
              </a:rPr>
              <a:t>CMCボード0</a:t>
            </a:r>
            <a:endParaRPr kumimoji="1" lang="ja-JP" altLang="en-US" sz="24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913232" y="3083517"/>
            <a:ext cx="1995950" cy="510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en-US" sz="2400" dirty="0" smtClean="0">
                <a:solidFill>
                  <a:srgbClr val="008000"/>
                </a:solidFill>
                <a:latin typeface="Verdana"/>
                <a:cs typeface="Verdana"/>
              </a:rPr>
              <a:t>CMCボード1</a:t>
            </a:r>
            <a:endParaRPr kumimoji="1" lang="ja-JP" altLang="en-US" sz="24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24141" y="3960659"/>
            <a:ext cx="685321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  <a:latin typeface="Verdana"/>
                <a:cs typeface="Verdana"/>
              </a:rPr>
              <a:t>CS</a:t>
            </a:r>
            <a:endParaRPr kumimoji="1" lang="ja-JP" altLang="en-US" sz="24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602398" y="3960659"/>
            <a:ext cx="685321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  <a:latin typeface="Verdana"/>
                <a:cs typeface="Verdana"/>
              </a:rPr>
              <a:t>FG</a:t>
            </a:r>
            <a:endParaRPr kumimoji="1" lang="ja-JP" altLang="en-US" sz="24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127703" y="3960659"/>
            <a:ext cx="685321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8000"/>
                </a:solidFill>
                <a:latin typeface="Verdana"/>
                <a:cs typeface="Verdana"/>
              </a:rPr>
              <a:t>CS</a:t>
            </a:r>
            <a:endParaRPr kumimoji="1" lang="ja-JP" altLang="en-US" sz="24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005960" y="3960659"/>
            <a:ext cx="685321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8000"/>
                </a:solidFill>
                <a:latin typeface="Verdana"/>
                <a:cs typeface="Verdana"/>
              </a:rPr>
              <a:t>FG</a:t>
            </a:r>
            <a:endParaRPr kumimoji="1" lang="ja-JP" altLang="en-US" sz="24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762141" y="5058343"/>
            <a:ext cx="1560146" cy="5107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  <a:latin typeface="Verdana"/>
                <a:cs typeface="Verdana"/>
              </a:rPr>
              <a:t>MFront2</a:t>
            </a:r>
            <a:endParaRPr kumimoji="1" lang="ja-JP" altLang="en-US" sz="24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131135" y="5058343"/>
            <a:ext cx="1560146" cy="5107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8000"/>
                </a:solidFill>
                <a:latin typeface="Verdana"/>
                <a:cs typeface="Verdana"/>
              </a:rPr>
              <a:t>MACS2</a:t>
            </a:r>
            <a:endParaRPr kumimoji="1" lang="ja-JP" altLang="en-US" sz="24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95060" y="6031061"/>
            <a:ext cx="2494306" cy="510778"/>
          </a:xfrm>
          <a:prstGeom prst="roundRect">
            <a:avLst/>
          </a:prstGeom>
          <a:solidFill>
            <a:srgbClr val="3366FF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完全空乏型</a:t>
            </a:r>
            <a:r>
              <a:rPr kumimoji="1" lang="en-US" alt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CCD</a:t>
            </a:r>
            <a:endParaRPr kumimoji="1" lang="ja-JP" alt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919987" y="6031061"/>
            <a:ext cx="1995950" cy="510778"/>
          </a:xfrm>
          <a:prstGeom prst="round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Verdana"/>
                <a:cs typeface="Verdana"/>
              </a:rPr>
              <a:t>VIRGO</a:t>
            </a:r>
            <a:endParaRPr kumimoji="1" lang="ja-JP" alt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24008" y="505834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2">
                    <a:lumMod val="10000"/>
                  </a:schemeClr>
                </a:solidFill>
              </a:rPr>
              <a:t>アナログ</a:t>
            </a:r>
            <a:r>
              <a:rPr kumimoji="1" lang="en-US" altLang="ja-JP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kumimoji="1" lang="en-US" altLang="ja-JP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kumimoji="1" lang="ja-JP" altLang="en-US" sz="2000" dirty="0" smtClean="0">
                <a:solidFill>
                  <a:schemeClr val="bg2">
                    <a:lumMod val="10000"/>
                  </a:schemeClr>
                </a:solidFill>
              </a:rPr>
              <a:t>回路</a:t>
            </a:r>
            <a:endParaRPr kumimoji="1" lang="ja-JP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24008" y="379824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2">
                    <a:lumMod val="50000"/>
                  </a:schemeClr>
                </a:solidFill>
              </a:rPr>
              <a:t>デジタル</a:t>
            </a:r>
            <a:r>
              <a:rPr kumimoji="1" lang="en-US" altLang="ja-JP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kumimoji="1" lang="en-US" altLang="ja-JP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kumimoji="1" lang="ja-JP" altLang="en-US" sz="2000" dirty="0" smtClean="0">
                <a:solidFill>
                  <a:schemeClr val="tx2">
                    <a:lumMod val="50000"/>
                  </a:schemeClr>
                </a:solidFill>
              </a:rPr>
              <a:t>回路</a:t>
            </a:r>
            <a:endParaRPr kumimoji="1" lang="ja-JP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5" name="直線コネクタ 24"/>
          <p:cNvCxnSpPr>
            <a:stCxn id="5" idx="3"/>
            <a:endCxn id="6" idx="1"/>
          </p:cNvCxnSpPr>
          <p:nvPr/>
        </p:nvCxnSpPr>
        <p:spPr>
          <a:xfrm flipV="1">
            <a:off x="4624478" y="1684819"/>
            <a:ext cx="2347530" cy="20033"/>
          </a:xfrm>
          <a:prstGeom prst="line">
            <a:avLst/>
          </a:prstGeom>
          <a:ln w="76200" cmpd="sng">
            <a:solidFill>
              <a:srgbClr val="4C5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6972008" y="2535241"/>
            <a:ext cx="1823450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シャッター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Verdana"/>
                <a:cs typeface="Verdana"/>
              </a:rPr>
              <a:t/>
            </a:r>
            <a:br>
              <a:rPr kumimoji="1" lang="en-US" altLang="ja-JP" sz="2400" dirty="0" smtClean="0">
                <a:solidFill>
                  <a:srgbClr val="000000"/>
                </a:solidFill>
                <a:latin typeface="Verdana"/>
                <a:cs typeface="Verdana"/>
              </a:rPr>
            </a:br>
            <a:r>
              <a:rPr kumimoji="1" lang="ja-JP" alt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モータ</a:t>
            </a:r>
            <a:endParaRPr kumimoji="1" lang="ja-JP" altLang="en-US" sz="2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cxnSp>
        <p:nvCxnSpPr>
          <p:cNvPr id="28" name="直線コネクタ 27"/>
          <p:cNvCxnSpPr>
            <a:stCxn id="27" idx="0"/>
            <a:endCxn id="6" idx="2"/>
          </p:cNvCxnSpPr>
          <p:nvPr/>
        </p:nvCxnSpPr>
        <p:spPr>
          <a:xfrm flipV="1">
            <a:off x="7883733" y="1940208"/>
            <a:ext cx="0" cy="595033"/>
          </a:xfrm>
          <a:prstGeom prst="line">
            <a:avLst/>
          </a:prstGeom>
          <a:ln w="76200" cmpd="sng">
            <a:solidFill>
              <a:srgbClr val="4C5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4492336" y="4484073"/>
            <a:ext cx="1" cy="575999"/>
          </a:xfrm>
          <a:prstGeom prst="line">
            <a:avLst/>
          </a:prstGeom>
          <a:ln w="76200" cmpd="sng">
            <a:solidFill>
              <a:srgbClr val="4C5A6A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1096318" y="4484073"/>
            <a:ext cx="1" cy="575999"/>
          </a:xfrm>
          <a:prstGeom prst="line">
            <a:avLst/>
          </a:prstGeom>
          <a:ln w="76200" cmpd="sng">
            <a:solidFill>
              <a:srgbClr val="4C5A6A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5343592" y="4484073"/>
            <a:ext cx="1" cy="575999"/>
          </a:xfrm>
          <a:prstGeom prst="line">
            <a:avLst/>
          </a:prstGeom>
          <a:ln w="76200" cmpd="sng">
            <a:solidFill>
              <a:srgbClr val="4C5A6A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1947574" y="4484073"/>
            <a:ext cx="1" cy="575999"/>
          </a:xfrm>
          <a:prstGeom prst="line">
            <a:avLst/>
          </a:prstGeom>
          <a:ln w="76200" cmpd="sng">
            <a:solidFill>
              <a:srgbClr val="4C5A6A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782090" y="18604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Verdana"/>
                <a:cs typeface="Verdana"/>
              </a:rPr>
              <a:t>PCI</a:t>
            </a:r>
            <a:r>
              <a:rPr kumimoji="1" lang="ja-JP" altLang="en-US" dirty="0" smtClean="0">
                <a:latin typeface="Verdana"/>
                <a:cs typeface="Verdana"/>
              </a:rPr>
              <a:t>バス</a:t>
            </a:r>
            <a:endParaRPr kumimoji="1" lang="ja-JP" altLang="en-US" dirty="0">
              <a:latin typeface="Verdana"/>
              <a:cs typeface="Verdana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 flipH="1">
            <a:off x="4492335" y="5569121"/>
            <a:ext cx="1" cy="467999"/>
          </a:xfrm>
          <a:prstGeom prst="line">
            <a:avLst/>
          </a:prstGeom>
          <a:ln w="76200" cmpd="sng">
            <a:solidFill>
              <a:srgbClr val="4C5A6A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1096317" y="5569121"/>
            <a:ext cx="1" cy="467999"/>
          </a:xfrm>
          <a:prstGeom prst="line">
            <a:avLst/>
          </a:prstGeom>
          <a:ln w="76200" cmpd="sng">
            <a:solidFill>
              <a:srgbClr val="4C5A6A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>
            <a:off x="5343591" y="5569121"/>
            <a:ext cx="1" cy="467999"/>
          </a:xfrm>
          <a:prstGeom prst="line">
            <a:avLst/>
          </a:prstGeom>
          <a:ln w="76200" cmpd="sng">
            <a:solidFill>
              <a:srgbClr val="4C5A6A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1947573" y="5569121"/>
            <a:ext cx="1" cy="467999"/>
          </a:xfrm>
          <a:prstGeom prst="line">
            <a:avLst/>
          </a:prstGeom>
          <a:ln w="76200" cmpd="sng">
            <a:solidFill>
              <a:srgbClr val="4C5A6A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4662626" y="18604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Verdana"/>
                <a:cs typeface="Verdana"/>
              </a:rPr>
              <a:t>PCI</a:t>
            </a:r>
            <a:r>
              <a:rPr kumimoji="1" lang="ja-JP" altLang="en-US" dirty="0" smtClean="0">
                <a:latin typeface="Verdana"/>
                <a:cs typeface="Verdana"/>
              </a:rPr>
              <a:t>バス</a:t>
            </a:r>
            <a:endParaRPr kumimoji="1" lang="ja-JP" altLang="en-US" dirty="0">
              <a:latin typeface="Verdana"/>
              <a:cs typeface="Verdana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899860" y="4876714"/>
            <a:ext cx="3339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FF0000"/>
                </a:solidFill>
                <a:latin typeface="Verdana"/>
                <a:cs typeface="Verdana"/>
              </a:rPr>
              <a:t>国立天文台が開発した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Verdana"/>
                <a:cs typeface="Verdana"/>
              </a:rPr>
              <a:t/>
            </a:r>
            <a:br>
              <a:rPr kumimoji="1" lang="en-US" altLang="ja-JP" sz="220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ja-JP" altLang="en-US" sz="2200" dirty="0" smtClean="0">
                <a:solidFill>
                  <a:srgbClr val="FF0000"/>
                </a:solidFill>
                <a:latin typeface="Verdana"/>
                <a:cs typeface="Verdana"/>
              </a:rPr>
              <a:t>汎用データ取得システム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Verdana"/>
                <a:cs typeface="Verdana"/>
              </a:rPr>
              <a:t>Messia5</a:t>
            </a:r>
            <a:r>
              <a:rPr kumimoji="1" lang="ja-JP" altLang="en-US" sz="2200" dirty="0" smtClean="0">
                <a:solidFill>
                  <a:srgbClr val="FF0000"/>
                </a:solidFill>
                <a:latin typeface="Verdana"/>
                <a:cs typeface="Verdana"/>
              </a:rPr>
              <a:t>を使用</a:t>
            </a:r>
            <a:endParaRPr kumimoji="1" lang="ja-JP" altLang="en-US" sz="2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75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21"/>
    </mc:Choice>
    <mc:Fallback xmlns="">
      <p:transition xmlns:p14="http://schemas.microsoft.com/office/powerpoint/2010/main" spd="slow" advTm="5026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6" descr="IMG_3827.JPG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3" b="-3183"/>
          <a:stretch>
            <a:fillRect/>
          </a:stretch>
        </p:blipFill>
        <p:spPr>
          <a:xfrm rot="5400000">
            <a:off x="85725" y="2159000"/>
            <a:ext cx="4845050" cy="3871913"/>
          </a:xfrm>
          <a:prstGeom prst="rect">
            <a:avLst/>
          </a:prstGeom>
        </p:spPr>
      </p:pic>
      <p:pic>
        <p:nvPicPr>
          <p:cNvPr id="5" name="コンテンツ プレースホルダー 5" descr="IMG_68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B8FF5"/>
              </a:clrFrom>
              <a:clrTo>
                <a:srgbClr val="6B8FF5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5" b="-2795"/>
          <a:stretch>
            <a:fillRect/>
          </a:stretch>
        </p:blipFill>
        <p:spPr>
          <a:xfrm rot="5400000">
            <a:off x="4444686" y="2173925"/>
            <a:ext cx="4844128" cy="38429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可視赤外線同時読み出し</a:t>
            </a:r>
            <a:r>
              <a:rPr lang="en-US" altLang="ja-JP" dirty="0" smtClean="0"/>
              <a:t>(2011</a:t>
            </a:r>
            <a:r>
              <a:rPr lang="ja-JP" altLang="en-US" dirty="0" smtClean="0"/>
              <a:t>年末</a:t>
            </a:r>
            <a:r>
              <a:rPr lang="en-US" altLang="ja-JP" dirty="0" smtClean="0"/>
              <a:t>~)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可視</a:t>
            </a:r>
            <a:r>
              <a:rPr kumimoji="1" lang="en-US" altLang="ja-JP" dirty="0" err="1" smtClean="0"/>
              <a:t>ch</a:t>
            </a:r>
            <a:r>
              <a:rPr kumimoji="1" lang="ja-JP" altLang="en-US" dirty="0" smtClean="0"/>
              <a:t>積分時間は筐体外側のシャッターで制御。</a:t>
            </a:r>
            <a:endParaRPr kumimoji="1" lang="en-US" altLang="ja-JP" dirty="0" smtClean="0"/>
          </a:p>
          <a:p>
            <a:r>
              <a:rPr lang="ja-JP" altLang="en-US" dirty="0" smtClean="0"/>
              <a:t>赤外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積分時間は読み出しクロック出力で制御、シャッター不要。</a:t>
            </a:r>
            <a:endParaRPr lang="en-US" altLang="ja-JP" dirty="0" smtClean="0"/>
          </a:p>
          <a:p>
            <a:r>
              <a:rPr lang="ja-JP" altLang="en-US" dirty="0" smtClean="0"/>
              <a:t>通常、可視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の方がバックグラウンドが暗く、長時間積分が可能。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⇒</a:t>
            </a:r>
            <a:r>
              <a:rPr lang="ja-JP" altLang="en-US" dirty="0" smtClean="0"/>
              <a:t>　シャッター</a:t>
            </a:r>
            <a:r>
              <a:rPr lang="en-US" altLang="ja-JP" dirty="0" smtClean="0"/>
              <a:t>OPEN</a:t>
            </a:r>
            <a:r>
              <a:rPr lang="ja-JP" altLang="en-US" dirty="0" smtClean="0"/>
              <a:t>中（＝可視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積分中）に赤外</a:t>
            </a:r>
            <a:r>
              <a:rPr lang="en-US" altLang="ja-JP" dirty="0" err="1" smtClean="0"/>
              <a:t>ch</a:t>
            </a:r>
            <a:r>
              <a:rPr lang="ja-JP" altLang="en-US" dirty="0" smtClean="0"/>
              <a:t>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複数回積分する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シャッター開時間はシャッタードライバが管理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dirty="0" smtClean="0"/>
              <a:t>Correlated Double Sampling</a:t>
            </a:r>
            <a:r>
              <a:rPr lang="ja-JP" altLang="en-US" dirty="0" smtClean="0"/>
              <a:t>のタイミングは</a:t>
            </a:r>
            <a:r>
              <a:rPr lang="en-US" altLang="ja-JP" dirty="0" smtClean="0"/>
              <a:t>DSP</a:t>
            </a:r>
            <a:r>
              <a:rPr lang="ja-JP" altLang="en-US" dirty="0" smtClean="0"/>
              <a:t>が管理。</a:t>
            </a:r>
            <a:endParaRPr lang="en-US" altLang="ja-JP" dirty="0" smtClean="0"/>
          </a:p>
          <a:p>
            <a:r>
              <a:rPr lang="ja-JP" altLang="en-US" dirty="0" smtClean="0"/>
              <a:t>可視用</a:t>
            </a:r>
            <a:r>
              <a:rPr lang="en-US" altLang="ja-JP" dirty="0" smtClean="0"/>
              <a:t>DSP</a:t>
            </a:r>
            <a:r>
              <a:rPr lang="ja-JP" altLang="en-US" dirty="0" smtClean="0"/>
              <a:t>と赤外用</a:t>
            </a:r>
            <a:r>
              <a:rPr lang="en-US" altLang="ja-JP" dirty="0" smtClean="0"/>
              <a:t>DSP</a:t>
            </a:r>
            <a:r>
              <a:rPr lang="ja-JP" altLang="en-US" dirty="0" smtClean="0"/>
              <a:t>は独立に制御可能。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0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3"/>
    </mc:Choice>
    <mc:Fallback xmlns="">
      <p:transition xmlns:p14="http://schemas.microsoft.com/office/powerpoint/2010/main" spd="slow" advTm="408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可視赤外線同時読み出しの流れ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97256" y="1850865"/>
            <a:ext cx="8647447" cy="2215636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97256" y="4066501"/>
            <a:ext cx="8647447" cy="22156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297256" y="1486097"/>
            <a:ext cx="8647447" cy="310728"/>
          </a:xfrm>
          <a:prstGeom prst="rightArrow">
            <a:avLst>
              <a:gd name="adj1" fmla="val 50000"/>
              <a:gd name="adj2" fmla="val 15346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3011" y="1164452"/>
            <a:ext cx="905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  <a:latin typeface="Verdana"/>
                <a:cs typeface="Verdana"/>
              </a:rPr>
              <a:t>time</a:t>
            </a:r>
            <a:endParaRPr kumimoji="1" lang="ja-JP" altLang="en-US" sz="2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2731" y="2671217"/>
            <a:ext cx="106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0000FF"/>
                </a:solidFill>
                <a:latin typeface="Verdana"/>
                <a:cs typeface="Verdana"/>
              </a:rPr>
              <a:t>CCD</a:t>
            </a:r>
            <a:endParaRPr kumimoji="1" lang="ja-JP" altLang="en-US" sz="2800" i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218034" y="4929186"/>
            <a:ext cx="149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008000"/>
                </a:solidFill>
                <a:latin typeface="Verdana"/>
                <a:cs typeface="Verdana"/>
              </a:rPr>
              <a:t>VIRGO</a:t>
            </a:r>
            <a:endParaRPr kumimoji="1" lang="ja-JP" altLang="en-US" sz="2800" i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76040" y="1985965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Wipe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495806" y="1850865"/>
            <a:ext cx="0" cy="4431272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796004" y="1850865"/>
            <a:ext cx="0" cy="4431272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8061573" y="1985965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Read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453411" y="1985965"/>
            <a:ext cx="23379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File Creation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42782" y="4232410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Reset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38388" y="4232410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Read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326910" y="2864113"/>
            <a:ext cx="337791" cy="24047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Shutter Open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627108" y="2864113"/>
            <a:ext cx="337791" cy="24047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Shutter Close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989487" y="4232410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Read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381325" y="4232410"/>
            <a:ext cx="23379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File Creation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671063" y="4232410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Reset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066669" y="4232410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Read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17768" y="4232410"/>
            <a:ext cx="35130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200" dirty="0" smtClean="0">
                <a:solidFill>
                  <a:srgbClr val="000000"/>
                </a:solidFill>
                <a:latin typeface="Verdana"/>
                <a:cs typeface="Verdana"/>
              </a:rPr>
              <a:t>Read</a:t>
            </a:r>
            <a:endParaRPr kumimoji="1" lang="ja-JP" alt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309606" y="4232410"/>
            <a:ext cx="233792" cy="193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File Creation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0" name="左右矢印 29"/>
          <p:cNvSpPr/>
          <p:nvPr/>
        </p:nvSpPr>
        <p:spPr>
          <a:xfrm>
            <a:off x="1495806" y="1985965"/>
            <a:ext cx="6300198" cy="749559"/>
          </a:xfrm>
          <a:prstGeom prst="leftRightArrow">
            <a:avLst>
              <a:gd name="adj1" fmla="val 46276"/>
              <a:gd name="adj2" fmla="val 5000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Verdana"/>
                <a:cs typeface="Verdana"/>
              </a:rPr>
              <a:t>Exposure</a:t>
            </a:r>
            <a:endParaRPr kumimoji="1" lang="ja-JP" altLang="en-US" sz="2400" dirty="0">
              <a:latin typeface="Verdana"/>
              <a:cs typeface="Verdana"/>
            </a:endParaRPr>
          </a:p>
        </p:txBody>
      </p:sp>
      <p:sp>
        <p:nvSpPr>
          <p:cNvPr id="34" name="左右矢印 33"/>
          <p:cNvSpPr/>
          <p:nvPr/>
        </p:nvSpPr>
        <p:spPr>
          <a:xfrm>
            <a:off x="2267872" y="4232410"/>
            <a:ext cx="1904667" cy="749559"/>
          </a:xfrm>
          <a:prstGeom prst="leftRightArrow">
            <a:avLst>
              <a:gd name="adj1" fmla="val 46276"/>
              <a:gd name="adj2" fmla="val 4441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Verdana"/>
                <a:cs typeface="Verdana"/>
              </a:rPr>
              <a:t>Exposure</a:t>
            </a:r>
            <a:endParaRPr kumimoji="1" lang="ja-JP" altLang="en-US" sz="2400" dirty="0">
              <a:latin typeface="Verdana"/>
              <a:cs typeface="Verdana"/>
            </a:endParaRPr>
          </a:p>
        </p:txBody>
      </p:sp>
      <p:sp>
        <p:nvSpPr>
          <p:cNvPr id="35" name="左右矢印 34"/>
          <p:cNvSpPr/>
          <p:nvPr/>
        </p:nvSpPr>
        <p:spPr>
          <a:xfrm>
            <a:off x="5239178" y="4232410"/>
            <a:ext cx="1904667" cy="749559"/>
          </a:xfrm>
          <a:prstGeom prst="leftRightArrow">
            <a:avLst>
              <a:gd name="adj1" fmla="val 46276"/>
              <a:gd name="adj2" fmla="val 44415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Verdana"/>
                <a:cs typeface="Verdana"/>
              </a:rPr>
              <a:t>Exposure</a:t>
            </a:r>
            <a:endParaRPr kumimoji="1" lang="ja-JP" altLang="en-US" sz="2400" dirty="0">
              <a:latin typeface="Verdana"/>
              <a:cs typeface="Verdana"/>
            </a:endParaRPr>
          </a:p>
        </p:txBody>
      </p:sp>
      <p:sp>
        <p:nvSpPr>
          <p:cNvPr id="36" name="円形吹き出し 35"/>
          <p:cNvSpPr/>
          <p:nvPr/>
        </p:nvSpPr>
        <p:spPr>
          <a:xfrm>
            <a:off x="1045070" y="5993749"/>
            <a:ext cx="901471" cy="705493"/>
          </a:xfrm>
          <a:prstGeom prst="wedgeEllipseCallout">
            <a:avLst>
              <a:gd name="adj1" fmla="val 47258"/>
              <a:gd name="adj2" fmla="val -81380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4.5sec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9" name="円形吹き出し 38"/>
          <p:cNvSpPr/>
          <p:nvPr/>
        </p:nvSpPr>
        <p:spPr>
          <a:xfrm>
            <a:off x="3271068" y="5993749"/>
            <a:ext cx="901471" cy="705493"/>
          </a:xfrm>
          <a:prstGeom prst="wedgeEllipseCallout">
            <a:avLst>
              <a:gd name="adj1" fmla="val 47258"/>
              <a:gd name="adj2" fmla="val -81380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4.5sec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0" name="円形吹き出し 39"/>
          <p:cNvSpPr/>
          <p:nvPr/>
        </p:nvSpPr>
        <p:spPr>
          <a:xfrm>
            <a:off x="2167135" y="5993749"/>
            <a:ext cx="901471" cy="705493"/>
          </a:xfrm>
          <a:prstGeom prst="wedgeEllipseCallout">
            <a:avLst>
              <a:gd name="adj1" fmla="val -33239"/>
              <a:gd name="adj2" fmla="val -81380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4.5sec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1" name="円形吹き出し 40"/>
          <p:cNvSpPr/>
          <p:nvPr/>
        </p:nvSpPr>
        <p:spPr>
          <a:xfrm>
            <a:off x="4311775" y="5993749"/>
            <a:ext cx="1228352" cy="705493"/>
          </a:xfrm>
          <a:prstGeom prst="wedgeEllipseCallout">
            <a:avLst>
              <a:gd name="adj1" fmla="val -32727"/>
              <a:gd name="adj2" fmla="val -85337"/>
            </a:avLst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Verdana"/>
                <a:cs typeface="Verdana"/>
              </a:rPr>
              <a:t>~1.5sec</a:t>
            </a:r>
            <a:endParaRPr kumimoji="1" lang="ja-JP" alt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2438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読み出しオーバーヘッドの短縮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/>
              <a:t>~</a:t>
            </a:r>
            <a:r>
              <a:rPr lang="en-US" altLang="ja-JP" sz="3600" dirty="0" smtClean="0"/>
              <a:t> </a:t>
            </a:r>
            <a:r>
              <a:rPr lang="ja-JP" altLang="en-US" sz="3600" dirty="0" smtClean="0"/>
              <a:t>赤外線アレイ読み出しクロックの改良</a:t>
            </a:r>
            <a:r>
              <a:rPr lang="en-US" altLang="ja-JP" sz="3600" dirty="0" smtClean="0"/>
              <a:t> ~</a:t>
            </a:r>
            <a:endParaRPr kumimoji="1" lang="ja-JP" altLang="en-US" dirty="0"/>
          </a:p>
        </p:txBody>
      </p:sp>
      <p:sp>
        <p:nvSpPr>
          <p:cNvPr id="187" name="コンテンツ プレースホルダー 186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826979" cy="471830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dirty="0" smtClean="0"/>
              <a:t>アレイ全体を読み出す</a:t>
            </a:r>
            <a:r>
              <a:rPr lang="en-US" altLang="ja-JP" sz="2400" dirty="0" smtClean="0"/>
              <a:t>or</a:t>
            </a:r>
            <a:r>
              <a:rPr kumimoji="1" lang="ja-JP" altLang="en-US" sz="2400" dirty="0" smtClean="0"/>
              <a:t>リセットするのには</a:t>
            </a:r>
            <a:r>
              <a:rPr kumimoji="1" lang="en-US" altLang="ja-JP" sz="2400" dirty="0" smtClean="0"/>
              <a:t>4.5sec</a:t>
            </a:r>
            <a:r>
              <a:rPr lang="ja-JP" altLang="en-US" sz="2400" dirty="0" smtClean="0"/>
              <a:t>必要。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smtClean="0"/>
              <a:t>9 sec </a:t>
            </a:r>
            <a:r>
              <a:rPr lang="en-US" altLang="ja-JP" sz="2400" dirty="0" smtClean="0"/>
              <a:t>+ (</a:t>
            </a:r>
            <a:r>
              <a:rPr lang="en-US" altLang="ja-JP" sz="2400" smtClean="0"/>
              <a:t>~1.5 sec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のオーバーヘッド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2</a:t>
            </a:r>
            <a:r>
              <a:rPr lang="ja-JP" altLang="en-US" sz="2400" dirty="0" smtClean="0"/>
              <a:t>回目の読み出しと同時にリセットを掛けることで、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枚あたり</a:t>
            </a:r>
            <a:r>
              <a:rPr lang="en-US" altLang="ja-JP" sz="2400" dirty="0" smtClean="0"/>
              <a:t>4.5sec</a:t>
            </a:r>
            <a:br>
              <a:rPr lang="en-US" altLang="ja-JP" sz="2400" dirty="0" smtClean="0"/>
            </a:br>
            <a:r>
              <a:rPr lang="ja-JP" altLang="en-US" sz="2400" dirty="0" smtClean="0"/>
              <a:t>短縮可。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※ </a:t>
            </a:r>
            <a:r>
              <a:rPr lang="ja-JP" altLang="en-US" sz="2400" dirty="0" smtClean="0"/>
              <a:t>ただし、</a:t>
            </a:r>
            <a:r>
              <a:rPr lang="en-US" altLang="ja-JP" sz="2400" dirty="0" smtClean="0"/>
              <a:t>2</a:t>
            </a:r>
            <a:r>
              <a:rPr lang="ja-JP" altLang="en-US" sz="2400" dirty="0"/>
              <a:t>枚目</a:t>
            </a:r>
            <a:r>
              <a:rPr lang="ja-JP" altLang="en-US" sz="2400" dirty="0" smtClean="0"/>
              <a:t>以降</a:t>
            </a:r>
            <a:endParaRPr lang="en-US" altLang="ja-JP" sz="2400" dirty="0" smtClean="0"/>
          </a:p>
          <a:p>
            <a:r>
              <a:rPr lang="ja-JP" altLang="en-US" sz="2400" dirty="0" smtClean="0"/>
              <a:t>最短積分時間の場合、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2</a:t>
            </a:r>
            <a:r>
              <a:rPr lang="ja-JP" altLang="en-US" sz="2400" dirty="0" smtClean="0"/>
              <a:t>枚目以降の観測効率が約</a:t>
            </a:r>
            <a:r>
              <a:rPr lang="en-US" altLang="ja-JP" sz="2400" dirty="0" smtClean="0"/>
              <a:t>1.4</a:t>
            </a:r>
            <a:r>
              <a:rPr lang="ja-JP" altLang="en-US" sz="2400" dirty="0" smtClean="0"/>
              <a:t>倍に。</a:t>
            </a:r>
            <a:endParaRPr lang="en-US" altLang="ja-JP" sz="2400" dirty="0" smtClean="0"/>
          </a:p>
        </p:txBody>
      </p:sp>
      <p:grpSp>
        <p:nvGrpSpPr>
          <p:cNvPr id="186" name="図形グループ 185"/>
          <p:cNvGrpSpPr/>
          <p:nvPr/>
        </p:nvGrpSpPr>
        <p:grpSpPr>
          <a:xfrm>
            <a:off x="4495800" y="1578381"/>
            <a:ext cx="4453880" cy="5282014"/>
            <a:chOff x="234993" y="1562029"/>
            <a:chExt cx="4453880" cy="5282014"/>
          </a:xfrm>
        </p:grpSpPr>
        <p:grpSp>
          <p:nvGrpSpPr>
            <p:cNvPr id="166" name="図形グループ 165"/>
            <p:cNvGrpSpPr/>
            <p:nvPr/>
          </p:nvGrpSpPr>
          <p:grpSpPr>
            <a:xfrm>
              <a:off x="234993" y="1562029"/>
              <a:ext cx="4453880" cy="2695224"/>
              <a:chOff x="234993" y="1562029"/>
              <a:chExt cx="4453880" cy="2695224"/>
            </a:xfrm>
          </p:grpSpPr>
          <p:sp>
            <p:nvSpPr>
              <p:cNvPr id="49" name="コンテンツ プレースホルダ 9"/>
              <p:cNvSpPr txBox="1">
                <a:spLocks/>
              </p:cNvSpPr>
              <p:nvPr/>
            </p:nvSpPr>
            <p:spPr>
              <a:xfrm>
                <a:off x="252486" y="1562029"/>
                <a:ext cx="4318386" cy="469594"/>
              </a:xfrm>
              <a:prstGeom prst="rect">
                <a:avLst/>
              </a:prstGeom>
            </p:spPr>
            <p:txBody>
              <a:bodyPr/>
              <a:lstStyle>
                <a:lvl1pPr marL="1566127" indent="-1566127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1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393276" indent="-1305106" algn="l" defTabSz="208817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1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20424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1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08593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96763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»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84933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573102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661272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749441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 dirty="0" smtClean="0">
                    <a:latin typeface="Verdana"/>
                    <a:cs typeface="Verdana"/>
                  </a:rPr>
                  <a:t>・</a:t>
                </a:r>
                <a:r>
                  <a:rPr lang="en-US" altLang="ja-JP" sz="2400" i="1" dirty="0" smtClean="0">
                    <a:latin typeface="Verdana"/>
                    <a:cs typeface="Verdana"/>
                  </a:rPr>
                  <a:t>Original Mode</a:t>
                </a:r>
                <a:endParaRPr lang="en-US" altLang="ja-JP" sz="2400" dirty="0" smtClean="0">
                  <a:latin typeface="Verdana"/>
                  <a:cs typeface="Verdana"/>
                </a:endParaRPr>
              </a:p>
            </p:txBody>
          </p:sp>
          <p:cxnSp>
            <p:nvCxnSpPr>
              <p:cNvPr id="50" name="直線矢印コネクタ 49"/>
              <p:cNvCxnSpPr/>
              <p:nvPr/>
            </p:nvCxnSpPr>
            <p:spPr>
              <a:xfrm flipV="1">
                <a:off x="622374" y="2042079"/>
                <a:ext cx="1587" cy="17709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/>
              <p:cNvCxnSpPr/>
              <p:nvPr/>
            </p:nvCxnSpPr>
            <p:spPr>
              <a:xfrm flipV="1">
                <a:off x="622374" y="3812993"/>
                <a:ext cx="4066499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1990799" y="3787868"/>
                <a:ext cx="758366" cy="46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2000" dirty="0">
                    <a:latin typeface="Verdana"/>
                    <a:cs typeface="Verdana"/>
                  </a:rPr>
                  <a:t>time</a:t>
                </a:r>
                <a:endParaRPr lang="ja-JP" altLang="en-US" sz="2000" dirty="0">
                  <a:latin typeface="Verdana"/>
                  <a:cs typeface="Verdana"/>
                </a:endParaRPr>
              </a:p>
            </p:txBody>
          </p:sp>
          <p:sp>
            <p:nvSpPr>
              <p:cNvPr id="60" name="テキスト ボックス 25"/>
              <p:cNvSpPr txBox="1">
                <a:spLocks noChangeArrowheads="1"/>
              </p:cNvSpPr>
              <p:nvPr/>
            </p:nvSpPr>
            <p:spPr bwMode="auto">
              <a:xfrm rot="17299804">
                <a:off x="402588" y="2331609"/>
                <a:ext cx="8848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2000" dirty="0" smtClean="0">
                    <a:solidFill>
                      <a:srgbClr val="FF0000"/>
                    </a:solidFill>
                    <a:latin typeface="Verdana"/>
                    <a:cs typeface="Verdana"/>
                  </a:rPr>
                  <a:t>Reset</a:t>
                </a:r>
              </a:p>
            </p:txBody>
          </p:sp>
          <p:sp>
            <p:nvSpPr>
              <p:cNvPr id="61" name="テキスト ボックス 26"/>
              <p:cNvSpPr txBox="1">
                <a:spLocks noChangeArrowheads="1"/>
              </p:cNvSpPr>
              <p:nvPr/>
            </p:nvSpPr>
            <p:spPr bwMode="auto">
              <a:xfrm rot="17297257">
                <a:off x="981583" y="2328382"/>
                <a:ext cx="82605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2000" dirty="0" smtClean="0">
                    <a:solidFill>
                      <a:srgbClr val="0070C0"/>
                    </a:solidFill>
                    <a:latin typeface="Verdana"/>
                    <a:cs typeface="Verdana"/>
                  </a:rPr>
                  <a:t>Read</a:t>
                </a:r>
                <a:endParaRPr lang="ja-JP" altLang="en-US" sz="2000" dirty="0">
                  <a:solidFill>
                    <a:srgbClr val="0070C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52" name="テキスト ボックス 14"/>
              <p:cNvSpPr txBox="1">
                <a:spLocks noChangeArrowheads="1"/>
              </p:cNvSpPr>
              <p:nvPr/>
            </p:nvSpPr>
            <p:spPr bwMode="auto">
              <a:xfrm rot="16200000">
                <a:off x="11161" y="2550920"/>
                <a:ext cx="8477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2000" dirty="0" smtClean="0">
                    <a:latin typeface="Verdana"/>
                    <a:cs typeface="Verdana"/>
                  </a:rPr>
                  <a:t>Row</a:t>
                </a:r>
                <a:endParaRPr lang="ja-JP" altLang="en-US" sz="2000" dirty="0">
                  <a:latin typeface="Verdana"/>
                  <a:cs typeface="Verdana"/>
                </a:endParaRPr>
              </a:p>
            </p:txBody>
          </p:sp>
          <p:cxnSp>
            <p:nvCxnSpPr>
              <p:cNvPr id="54" name="直線コネクタ 53"/>
              <p:cNvCxnSpPr/>
              <p:nvPr/>
            </p:nvCxnSpPr>
            <p:spPr>
              <a:xfrm rot="5400000" flipH="1" flipV="1">
                <a:off x="29759" y="2634696"/>
                <a:ext cx="1761494" cy="5762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rot="5400000" flipH="1" flipV="1">
                <a:off x="606022" y="2634695"/>
                <a:ext cx="1761494" cy="5762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rot="5400000" flipH="1" flipV="1">
                <a:off x="1182284" y="2634696"/>
                <a:ext cx="1761494" cy="5762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rot="5400000" flipH="1" flipV="1">
                <a:off x="1971197" y="2634695"/>
                <a:ext cx="1761494" cy="5762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rot="5400000" flipH="1" flipV="1">
                <a:off x="2547459" y="2634696"/>
                <a:ext cx="1761494" cy="5762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rot="5400000" flipH="1" flipV="1">
                <a:off x="3123722" y="2634695"/>
                <a:ext cx="1761494" cy="5762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/>
              <p:cNvCxnSpPr/>
              <p:nvPr/>
            </p:nvCxnSpPr>
            <p:spPr>
              <a:xfrm>
                <a:off x="1260898" y="3574907"/>
                <a:ext cx="576263" cy="2771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/>
              <p:cNvCxnSpPr/>
              <p:nvPr/>
            </p:nvCxnSpPr>
            <p:spPr>
              <a:xfrm>
                <a:off x="3205236" y="3586061"/>
                <a:ext cx="576263" cy="2771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33"/>
              <p:cNvSpPr txBox="1">
                <a:spLocks noChangeArrowheads="1"/>
              </p:cNvSpPr>
              <p:nvPr/>
            </p:nvSpPr>
            <p:spPr bwMode="auto">
              <a:xfrm>
                <a:off x="695399" y="3097682"/>
                <a:ext cx="1642988" cy="369332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 smtClean="0">
                    <a:solidFill>
                      <a:srgbClr val="269926"/>
                    </a:solidFill>
                    <a:latin typeface="Verdana"/>
                    <a:cs typeface="Verdana"/>
                  </a:rPr>
                  <a:t>Exposure</a:t>
                </a:r>
                <a:endParaRPr lang="ja-JP" altLang="en-US" dirty="0">
                  <a:solidFill>
                    <a:srgbClr val="269926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>
              <a:xfrm>
                <a:off x="2385419" y="2054321"/>
                <a:ext cx="156907" cy="17492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File Creation</a:t>
                </a:r>
                <a:endParaRPr kumimoji="1" lang="ja-JP" altLang="en-US" sz="2000" dirty="0">
                  <a:solidFill>
                    <a:srgbClr val="0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160" name="正方形/長方形 159"/>
              <p:cNvSpPr/>
              <p:nvPr/>
            </p:nvSpPr>
            <p:spPr>
              <a:xfrm>
                <a:off x="4297066" y="2038616"/>
                <a:ext cx="156907" cy="17492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File Creation</a:t>
                </a:r>
                <a:endParaRPr kumimoji="1" lang="ja-JP" altLang="en-US" sz="2000" dirty="0">
                  <a:solidFill>
                    <a:srgbClr val="000000"/>
                  </a:solidFill>
                  <a:latin typeface="Verdana"/>
                  <a:cs typeface="Verdana"/>
                </a:endParaRPr>
              </a:p>
            </p:txBody>
          </p:sp>
        </p:grpSp>
        <p:grpSp>
          <p:nvGrpSpPr>
            <p:cNvPr id="167" name="図形グループ 166"/>
            <p:cNvGrpSpPr/>
            <p:nvPr/>
          </p:nvGrpSpPr>
          <p:grpSpPr>
            <a:xfrm>
              <a:off x="234993" y="4148819"/>
              <a:ext cx="4453880" cy="2695224"/>
              <a:chOff x="234993" y="1562029"/>
              <a:chExt cx="4453880" cy="2695224"/>
            </a:xfrm>
          </p:grpSpPr>
          <p:sp>
            <p:nvSpPr>
              <p:cNvPr id="168" name="コンテンツ プレースホルダ 9"/>
              <p:cNvSpPr txBox="1">
                <a:spLocks/>
              </p:cNvSpPr>
              <p:nvPr/>
            </p:nvSpPr>
            <p:spPr>
              <a:xfrm>
                <a:off x="252486" y="1562029"/>
                <a:ext cx="4318386" cy="469594"/>
              </a:xfrm>
              <a:prstGeom prst="rect">
                <a:avLst/>
              </a:prstGeom>
            </p:spPr>
            <p:txBody>
              <a:bodyPr/>
              <a:lstStyle>
                <a:lvl1pPr marL="1566127" indent="-1566127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14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393276" indent="-1305106" algn="l" defTabSz="208817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1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20424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1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08593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–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96763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»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484933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573102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661272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749441" indent="-1044085" algn="l" defTabSz="2088170" rtl="0" eaLnBrk="1" latinLnBrk="0" hangingPunct="1">
                  <a:spcBef>
                    <a:spcPct val="20000"/>
                  </a:spcBef>
                  <a:buFont typeface="Arial"/>
                  <a:buChar char="•"/>
                  <a:defRPr kumimoji="1" sz="9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 dirty="0" smtClean="0">
                    <a:latin typeface="Verdana"/>
                    <a:cs typeface="Verdana"/>
                  </a:rPr>
                  <a:t>・</a:t>
                </a:r>
                <a:r>
                  <a:rPr lang="en-US" altLang="ja-JP" sz="2400" i="1" dirty="0" smtClean="0">
                    <a:latin typeface="Verdana"/>
                    <a:cs typeface="Verdana"/>
                  </a:rPr>
                  <a:t>New Mode</a:t>
                </a:r>
                <a:endParaRPr lang="en-US" altLang="ja-JP" sz="2400" dirty="0" smtClean="0">
                  <a:latin typeface="Verdana"/>
                  <a:cs typeface="Verdana"/>
                </a:endParaRPr>
              </a:p>
            </p:txBody>
          </p:sp>
          <p:cxnSp>
            <p:nvCxnSpPr>
              <p:cNvPr id="169" name="直線矢印コネクタ 168"/>
              <p:cNvCxnSpPr/>
              <p:nvPr/>
            </p:nvCxnSpPr>
            <p:spPr>
              <a:xfrm flipV="1">
                <a:off x="622374" y="2042079"/>
                <a:ext cx="1587" cy="17709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矢印コネクタ 169"/>
              <p:cNvCxnSpPr/>
              <p:nvPr/>
            </p:nvCxnSpPr>
            <p:spPr>
              <a:xfrm flipV="1">
                <a:off x="622374" y="3812993"/>
                <a:ext cx="4066499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1990799" y="3787868"/>
                <a:ext cx="758366" cy="46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2000" dirty="0">
                    <a:latin typeface="Verdana"/>
                    <a:cs typeface="Verdana"/>
                  </a:rPr>
                  <a:t>time</a:t>
                </a:r>
                <a:endParaRPr lang="ja-JP" altLang="en-US" sz="2000" dirty="0">
                  <a:latin typeface="Verdana"/>
                  <a:cs typeface="Verdana"/>
                </a:endParaRPr>
              </a:p>
            </p:txBody>
          </p:sp>
          <p:sp>
            <p:nvSpPr>
              <p:cNvPr id="174" name="テキスト ボックス 14"/>
              <p:cNvSpPr txBox="1">
                <a:spLocks noChangeArrowheads="1"/>
              </p:cNvSpPr>
              <p:nvPr/>
            </p:nvSpPr>
            <p:spPr bwMode="auto">
              <a:xfrm rot="16200000">
                <a:off x="11161" y="2550920"/>
                <a:ext cx="8477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2000" dirty="0" smtClean="0">
                    <a:latin typeface="Verdana"/>
                    <a:cs typeface="Verdana"/>
                  </a:rPr>
                  <a:t>Row</a:t>
                </a:r>
                <a:endParaRPr lang="ja-JP" altLang="en-US" sz="2000" dirty="0">
                  <a:latin typeface="Verdana"/>
                  <a:cs typeface="Verdana"/>
                </a:endParaRPr>
              </a:p>
            </p:txBody>
          </p:sp>
          <p:cxnSp>
            <p:nvCxnSpPr>
              <p:cNvPr id="175" name="直線コネクタ 174"/>
              <p:cNvCxnSpPr/>
              <p:nvPr/>
            </p:nvCxnSpPr>
            <p:spPr>
              <a:xfrm rot="5400000" flipH="1" flipV="1">
                <a:off x="29759" y="2634696"/>
                <a:ext cx="1761494" cy="5762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/>
              <p:cNvCxnSpPr/>
              <p:nvPr/>
            </p:nvCxnSpPr>
            <p:spPr>
              <a:xfrm rot="5400000" flipH="1" flipV="1">
                <a:off x="606022" y="2634695"/>
                <a:ext cx="1761494" cy="5762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/>
              <p:cNvCxnSpPr/>
              <p:nvPr/>
            </p:nvCxnSpPr>
            <p:spPr>
              <a:xfrm rot="5400000" flipH="1" flipV="1">
                <a:off x="1182284" y="2634696"/>
                <a:ext cx="1761494" cy="5762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 rot="5400000" flipH="1" flipV="1">
                <a:off x="1231582" y="2634695"/>
                <a:ext cx="1761494" cy="5762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 rot="5400000" flipH="1" flipV="1">
                <a:off x="2045079" y="2634696"/>
                <a:ext cx="1761494" cy="5762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 rot="5400000" flipH="1" flipV="1">
                <a:off x="2621342" y="2634695"/>
                <a:ext cx="1761494" cy="5762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矢印コネクタ 180"/>
              <p:cNvCxnSpPr/>
              <p:nvPr/>
            </p:nvCxnSpPr>
            <p:spPr>
              <a:xfrm>
                <a:off x="1260898" y="3574907"/>
                <a:ext cx="576263" cy="2771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矢印コネクタ 181"/>
              <p:cNvCxnSpPr/>
              <p:nvPr/>
            </p:nvCxnSpPr>
            <p:spPr>
              <a:xfrm>
                <a:off x="2702856" y="3586061"/>
                <a:ext cx="576263" cy="2771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正方形/長方形 183"/>
              <p:cNvSpPr/>
              <p:nvPr/>
            </p:nvSpPr>
            <p:spPr>
              <a:xfrm>
                <a:off x="2441239" y="2054321"/>
                <a:ext cx="156907" cy="17492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File Creation</a:t>
                </a:r>
                <a:endParaRPr kumimoji="1" lang="ja-JP" altLang="en-US" sz="2000" dirty="0">
                  <a:solidFill>
                    <a:srgbClr val="0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>
                <a:off x="3794686" y="2038616"/>
                <a:ext cx="156907" cy="17492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File Creation</a:t>
                </a:r>
                <a:endParaRPr kumimoji="1" lang="ja-JP" altLang="en-US" sz="2000" dirty="0">
                  <a:solidFill>
                    <a:srgbClr val="000000"/>
                  </a:solidFill>
                  <a:latin typeface="Verdana"/>
                  <a:cs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53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6" descr="IMG_3827.JPG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3" b="-3183"/>
          <a:stretch>
            <a:fillRect/>
          </a:stretch>
        </p:blipFill>
        <p:spPr>
          <a:xfrm rot="5400000">
            <a:off x="85725" y="2159000"/>
            <a:ext cx="4845050" cy="3871913"/>
          </a:xfrm>
          <a:prstGeom prst="rect">
            <a:avLst/>
          </a:prstGeom>
        </p:spPr>
      </p:pic>
      <p:pic>
        <p:nvPicPr>
          <p:cNvPr id="5" name="コンテンツ プレースホルダー 5" descr="IMG_68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B8FF5"/>
              </a:clrFrom>
              <a:clrTo>
                <a:srgbClr val="6B8FF5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5" b="-2795"/>
          <a:stretch>
            <a:fillRect/>
          </a:stretch>
        </p:blipFill>
        <p:spPr>
          <a:xfrm rot="5400000">
            <a:off x="4444686" y="2173925"/>
            <a:ext cx="4844128" cy="38429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検出器読み出しに関する問題点・課題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読み出しポートの入れ替わり現象</a:t>
            </a:r>
            <a:r>
              <a:rPr lang="en-US" altLang="ja-JP" dirty="0"/>
              <a:t>(</a:t>
            </a:r>
            <a:r>
              <a:rPr kumimoji="1" lang="en-US" altLang="ja-JP" dirty="0" smtClean="0"/>
              <a:t>CCD, VIRGO)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→</a:t>
            </a:r>
            <a:r>
              <a:rPr lang="ja-JP" altLang="en-US" dirty="0" smtClean="0"/>
              <a:t>　原因不明。電源入れ直しで直る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ことがある</a:t>
            </a:r>
            <a:r>
              <a:rPr lang="en-US" altLang="ja-JP" dirty="0" smtClean="0"/>
              <a:t>)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MACS2</a:t>
            </a:r>
            <a:r>
              <a:rPr kumimoji="1" lang="ja-JP" altLang="en-US" dirty="0" smtClean="0"/>
              <a:t>の動作</a:t>
            </a:r>
            <a:r>
              <a:rPr lang="ja-JP" altLang="en-US" dirty="0" smtClean="0"/>
              <a:t>が低温</a:t>
            </a:r>
            <a:r>
              <a:rPr lang="en-US" altLang="ja-JP" dirty="0" smtClean="0"/>
              <a:t>(</a:t>
            </a:r>
            <a:r>
              <a:rPr lang="ja-JP" altLang="en-US" sz="2000" dirty="0" smtClean="0"/>
              <a:t>冬の外気温</a:t>
            </a:r>
            <a:r>
              <a:rPr lang="en-US" altLang="ja-JP" dirty="0" smtClean="0"/>
              <a:t>)</a:t>
            </a:r>
            <a:r>
              <a:rPr lang="ja-JP" altLang="en-US" dirty="0" smtClean="0"/>
              <a:t>下で不調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：読み出しが完了しない、クロック抜け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→</a:t>
            </a:r>
            <a:r>
              <a:rPr lang="ja-JP" altLang="en-US" dirty="0" smtClean="0"/>
              <a:t>　“覆い”とヒーターで保温することで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安定に動作。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VIRGO</a:t>
            </a:r>
            <a:r>
              <a:rPr kumimoji="1" lang="ja-JP" altLang="en-US" dirty="0" smtClean="0"/>
              <a:t>の高い読み出しノイズ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：</a:t>
            </a:r>
            <a:r>
              <a:rPr lang="en-US" altLang="ja-JP" dirty="0" smtClean="0"/>
              <a:t>≥ 35ADU</a:t>
            </a:r>
            <a:r>
              <a:rPr lang="en-US" altLang="ja-JP" dirty="0"/>
              <a:t> </a:t>
            </a:r>
            <a:r>
              <a:rPr lang="en-US" altLang="ja-JP" dirty="0" smtClean="0"/>
              <a:t>@</a:t>
            </a:r>
            <a:r>
              <a:rPr lang="ja-JP" altLang="en-US" dirty="0"/>
              <a:t>望遠鏡搭載</a:t>
            </a:r>
            <a:r>
              <a:rPr lang="ja-JP" altLang="en-US" dirty="0" smtClean="0"/>
              <a:t>時　</a:t>
            </a:r>
            <a:r>
              <a:rPr lang="en-US" altLang="ja-JP" sz="2000" dirty="0" smtClean="0"/>
              <a:t>cf. 7-23ADU @</a:t>
            </a:r>
            <a:r>
              <a:rPr lang="ja-JP" altLang="en-US" sz="2000" dirty="0" smtClean="0"/>
              <a:t>実験室環境下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dirty="0" smtClean="0"/>
              <a:t>→</a:t>
            </a:r>
            <a:r>
              <a:rPr lang="ja-JP" altLang="en-US" dirty="0" smtClean="0"/>
              <a:t>　</a:t>
            </a:r>
            <a:r>
              <a:rPr lang="en-US" altLang="ja-JP" dirty="0" smtClean="0"/>
              <a:t>VIRGO</a:t>
            </a:r>
            <a:r>
              <a:rPr lang="ja-JP" altLang="en-US" dirty="0" smtClean="0"/>
              <a:t>の</a:t>
            </a:r>
            <a:r>
              <a:rPr lang="en-US" altLang="ja-JP" dirty="0" smtClean="0"/>
              <a:t>GND</a:t>
            </a:r>
            <a:r>
              <a:rPr lang="ja-JP" altLang="en-US" dirty="0" smtClean="0"/>
              <a:t>の取り方次第で低減できる見込み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01098"/>
              </p:ext>
            </p:extLst>
          </p:nvPr>
        </p:nvGraphicFramePr>
        <p:xfrm>
          <a:off x="7767570" y="1654200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"/>
                <a:gridCol w="270000"/>
                <a:gridCol w="270000"/>
                <a:gridCol w="270000"/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Verdana"/>
                        <a:cs typeface="Verdana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5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1" name="図 10" descr="HN1112190018ira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52" y="2925651"/>
            <a:ext cx="2427748" cy="24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伝統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クラリティ.thmx</Template>
  <TotalTime>1092</TotalTime>
  <Words>841</Words>
  <Application>Microsoft Macintosh PowerPoint</Application>
  <PresentationFormat>画面に合わせる (4:3)</PresentationFormat>
  <Paragraphs>201</Paragraphs>
  <Slides>11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クラリティ</vt:lpstr>
      <vt:lpstr>可視赤外線同時カメラHONIRの検出器制御システム</vt:lpstr>
      <vt:lpstr>可視赤外線同時カメラ HONIR</vt:lpstr>
      <vt:lpstr>可視CCD 仕様</vt:lpstr>
      <vt:lpstr>赤外線検出器 仕様</vt:lpstr>
      <vt:lpstr>検出器制御システムの構成</vt:lpstr>
      <vt:lpstr>可視赤外線同時読み出し(2011年末~)</vt:lpstr>
      <vt:lpstr>可視赤外線同時読み出しの流れ</vt:lpstr>
      <vt:lpstr>読み出しオーバーヘッドの短縮 ~ 赤外線アレイ読み出しクロックの改良 ~</vt:lpstr>
      <vt:lpstr>検出器読み出しに関する問題点・課題</vt:lpstr>
      <vt:lpstr>Future Works</vt:lpstr>
      <vt:lpstr>Conclusions</vt:lpstr>
    </vt:vector>
  </TitlesOfParts>
  <Company>国立天文台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HONIR</dc:title>
  <dc:creator>中島 亜紗美</dc:creator>
  <cp:lastModifiedBy>中島 亜紗美</cp:lastModifiedBy>
  <cp:revision>78</cp:revision>
  <dcterms:created xsi:type="dcterms:W3CDTF">2012-02-21T11:31:49Z</dcterms:created>
  <dcterms:modified xsi:type="dcterms:W3CDTF">2012-02-22T07:19:21Z</dcterms:modified>
</cp:coreProperties>
</file>