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1" r:id="rId6"/>
    <p:sldId id="258" r:id="rId7"/>
    <p:sldId id="264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54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97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26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48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59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70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14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2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78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7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4718D-EDDB-452C-BCF8-97BB000B8912}" type="datetimeFigureOut">
              <a:rPr kumimoji="1" lang="ja-JP" altLang="en-US" smtClean="0"/>
              <a:t>2014/11/25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02E4-9A42-4106-BCAB-C8E3F456F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006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0.04@800A" TargetMode="External"/><Relationship Id="rId2" Type="http://schemas.openxmlformats.org/officeDocument/2006/relationships/hyperlink" Target="mailto:0.13@6000A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0.19@6000A" TargetMode="External"/><Relationship Id="rId4" Type="http://schemas.openxmlformats.org/officeDocument/2006/relationships/hyperlink" Target="mailto:0.15@3500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775352"/>
              </p:ext>
            </p:extLst>
          </p:nvPr>
        </p:nvGraphicFramePr>
        <p:xfrm>
          <a:off x="1524000" y="1125056"/>
          <a:ext cx="60960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Subaru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Keck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Gemini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TAO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IRCS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OSIRIS</a:t>
                      </a:r>
                    </a:p>
                    <a:p>
                      <a:r>
                        <a:rPr kumimoji="1" lang="en-US" altLang="ja-JP" dirty="0" smtClean="0"/>
                        <a:t>NIRC2</a:t>
                      </a:r>
                    </a:p>
                    <a:p>
                      <a:r>
                        <a:rPr kumimoji="1" lang="en-US" altLang="ja-JP" dirty="0" smtClean="0"/>
                        <a:t>NIRSPEC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GNIRS</a:t>
                      </a:r>
                    </a:p>
                    <a:p>
                      <a:r>
                        <a:rPr kumimoji="1" lang="en-US" altLang="ja-JP" dirty="0" smtClean="0"/>
                        <a:t>NIFS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COMICS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TEXES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MIMIZUKU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MOIRCS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MOSFIRE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NIRI</a:t>
                      </a:r>
                    </a:p>
                    <a:p>
                      <a:r>
                        <a:rPr kumimoji="1" lang="en-US" altLang="ja-JP" dirty="0" smtClean="0"/>
                        <a:t>GSAOI</a:t>
                      </a:r>
                    </a:p>
                    <a:p>
                      <a:r>
                        <a:rPr kumimoji="1" lang="en-US" altLang="ja-JP" dirty="0" smtClean="0"/>
                        <a:t>FLAMINGOS-2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SWIMS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FMOS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HSC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FOCAS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LRIS</a:t>
                      </a:r>
                    </a:p>
                    <a:p>
                      <a:r>
                        <a:rPr kumimoji="1" lang="en-US" altLang="ja-JP" dirty="0" smtClean="0"/>
                        <a:t>DEIMOS</a:t>
                      </a:r>
                    </a:p>
                    <a:p>
                      <a:r>
                        <a:rPr kumimoji="1" lang="en-US" altLang="ja-JP" dirty="0" smtClean="0"/>
                        <a:t>ESI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GMOS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HDS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HIRES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HiCIAO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GPI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24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959113"/>
              </p:ext>
            </p:extLst>
          </p:nvPr>
        </p:nvGraphicFramePr>
        <p:xfrm>
          <a:off x="107503" y="404664"/>
          <a:ext cx="8928992" cy="5855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0738"/>
                <a:gridCol w="1350604"/>
                <a:gridCol w="1650738"/>
                <a:gridCol w="1425637"/>
                <a:gridCol w="1575705"/>
                <a:gridCol w="1275570"/>
              </a:tblGrid>
              <a:tr h="42672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Subaru -IRCS</a:t>
                      </a:r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Keck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Gemini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133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OSIRIS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NIRC2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NIRSPEC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GNIRS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NIFS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Imaging</a:t>
                      </a:r>
                    </a:p>
                    <a:p>
                      <a:r>
                        <a:rPr kumimoji="1" lang="en-US" altLang="ja-JP" dirty="0" smtClean="0"/>
                        <a:t>0.9-5.6 um</a:t>
                      </a:r>
                    </a:p>
                    <a:p>
                      <a:r>
                        <a:rPr kumimoji="1" lang="en-US" altLang="ja-JP" dirty="0" smtClean="0"/>
                        <a:t>FOV 21'‘+ 54'‘</a:t>
                      </a:r>
                    </a:p>
                    <a:p>
                      <a:r>
                        <a:rPr kumimoji="1" lang="en-US" altLang="ja-JP" dirty="0" err="1" smtClean="0"/>
                        <a:t>Pixscale</a:t>
                      </a:r>
                      <a:r>
                        <a:rPr kumimoji="1" lang="en-US" altLang="ja-JP" dirty="0" smtClean="0"/>
                        <a:t> 20mas+52mas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1.0-2.5um</a:t>
                      </a:r>
                    </a:p>
                    <a:p>
                      <a:r>
                        <a:rPr kumimoji="1" lang="en-US" altLang="ja-JP" dirty="0" smtClean="0"/>
                        <a:t>20.”4</a:t>
                      </a:r>
                    </a:p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20mas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0.9-5.3um</a:t>
                      </a:r>
                    </a:p>
                    <a:p>
                      <a:r>
                        <a:rPr kumimoji="1" lang="en-US" altLang="ja-JP" dirty="0" smtClean="0"/>
                        <a:t>10”-40”</a:t>
                      </a:r>
                    </a:p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10-40mas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0.95-2.5um</a:t>
                      </a:r>
                    </a:p>
                    <a:p>
                      <a:r>
                        <a:rPr kumimoji="1" lang="en-US" altLang="ja-JP" dirty="0" smtClean="0"/>
                        <a:t>46”</a:t>
                      </a:r>
                    </a:p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0.”18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1.0-2.5um</a:t>
                      </a:r>
                    </a:p>
                    <a:p>
                      <a:r>
                        <a:rPr kumimoji="1" lang="en-US" altLang="ja-JP" dirty="0" smtClean="0"/>
                        <a:t>24”x16”</a:t>
                      </a:r>
                    </a:p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(20mas?)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Low-R Spec.</a:t>
                      </a:r>
                    </a:p>
                    <a:p>
                      <a:r>
                        <a:rPr kumimoji="1" lang="en-US" altLang="ja-JP" dirty="0" smtClean="0"/>
                        <a:t>0.9-2.5 um</a:t>
                      </a:r>
                    </a:p>
                    <a:p>
                      <a:r>
                        <a:rPr kumimoji="1" lang="en-US" altLang="ja-JP" dirty="0" smtClean="0"/>
                        <a:t>R=100-2000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LOWRES</a:t>
                      </a:r>
                    </a:p>
                    <a:p>
                      <a:r>
                        <a:rPr kumimoji="1" lang="en-US" altLang="ja-JP" dirty="0" smtClean="0"/>
                        <a:t>1.0-2.2um</a:t>
                      </a:r>
                    </a:p>
                    <a:p>
                      <a:r>
                        <a:rPr kumimoji="1" lang="en-US" altLang="ja-JP" dirty="0" smtClean="0"/>
                        <a:t>R=2400-11000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Low-R Spec.</a:t>
                      </a:r>
                    </a:p>
                    <a:p>
                      <a:r>
                        <a:rPr kumimoji="1" lang="en-US" altLang="ja-JP" dirty="0" smtClean="0"/>
                        <a:t>0.95-5.5um</a:t>
                      </a:r>
                    </a:p>
                    <a:p>
                      <a:r>
                        <a:rPr kumimoji="1" lang="en-US" altLang="ja-JP" dirty="0" smtClean="0"/>
                        <a:t>R~2000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4968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pt-BR" altLang="ja-JP" dirty="0" smtClean="0"/>
                        <a:t>IFU</a:t>
                      </a:r>
                    </a:p>
                    <a:p>
                      <a:r>
                        <a:rPr kumimoji="1" lang="pt-BR" altLang="ja-JP" dirty="0" smtClean="0"/>
                        <a:t>1.0-2.4um</a:t>
                      </a:r>
                    </a:p>
                    <a:p>
                      <a:r>
                        <a:rPr kumimoji="1" lang="pt-BR" altLang="ja-JP" dirty="0" smtClean="0"/>
                        <a:t>R~3800</a:t>
                      </a:r>
                    </a:p>
                    <a:p>
                      <a:r>
                        <a:rPr kumimoji="1" lang="pt-BR" altLang="ja-JP" dirty="0" smtClean="0"/>
                        <a:t>0.”32x1.”28</a:t>
                      </a:r>
                    </a:p>
                    <a:p>
                      <a:r>
                        <a:rPr kumimoji="1" lang="pt-BR" altLang="ja-JP" dirty="0" smtClean="0"/>
                        <a:t>~3.”2x6.”4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pt-BR" altLang="ja-JP" dirty="0" smtClean="0"/>
                        <a:t>IFU</a:t>
                      </a:r>
                    </a:p>
                    <a:p>
                      <a:r>
                        <a:rPr kumimoji="1" lang="pt-BR" altLang="ja-JP" dirty="0" smtClean="0"/>
                        <a:t>0.9-2.5um</a:t>
                      </a:r>
                    </a:p>
                    <a:p>
                      <a:r>
                        <a:rPr kumimoji="1" lang="pt-BR" altLang="ja-JP" dirty="0" smtClean="0"/>
                        <a:t>R~5000</a:t>
                      </a:r>
                    </a:p>
                    <a:p>
                      <a:r>
                        <a:rPr kumimoji="1" lang="pt-BR" altLang="ja-JP" dirty="0" smtClean="0"/>
                        <a:t>FOV 3”x3”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High-R Spec.</a:t>
                      </a:r>
                    </a:p>
                    <a:p>
                      <a:r>
                        <a:rPr kumimoji="1" lang="en-US" altLang="ja-JP" dirty="0" smtClean="0"/>
                        <a:t>0.9-5.6 um</a:t>
                      </a:r>
                    </a:p>
                    <a:p>
                      <a:r>
                        <a:rPr kumimoji="1" lang="en-US" altLang="ja-JP" dirty="0" smtClean="0"/>
                        <a:t>R~20000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MEDRES</a:t>
                      </a:r>
                    </a:p>
                    <a:p>
                      <a:r>
                        <a:rPr kumimoji="1" lang="en-US" altLang="ja-JP" dirty="0" smtClean="0"/>
                        <a:t>1.0-2.2um</a:t>
                      </a:r>
                    </a:p>
                    <a:p>
                      <a:r>
                        <a:rPr kumimoji="1" lang="en-US" altLang="ja-JP" dirty="0" smtClean="0"/>
                        <a:t>R=4000-20000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High-</a:t>
                      </a:r>
                      <a:r>
                        <a:rPr kumimoji="1" lang="en-US" altLang="ja-JP" baseline="0" dirty="0" smtClean="0"/>
                        <a:t>R Spec.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0.95-5.5um</a:t>
                      </a:r>
                    </a:p>
                    <a:p>
                      <a:r>
                        <a:rPr kumimoji="1" lang="en-US" altLang="ja-JP" dirty="0" smtClean="0"/>
                        <a:t>R~25000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High-R spec. </a:t>
                      </a:r>
                    </a:p>
                    <a:p>
                      <a:r>
                        <a:rPr kumimoji="1" lang="en-US" altLang="ja-JP" dirty="0" smtClean="0"/>
                        <a:t>0.85-6.0um</a:t>
                      </a:r>
                    </a:p>
                    <a:p>
                      <a:r>
                        <a:rPr kumimoji="1" lang="en-US" altLang="ja-JP" dirty="0" smtClean="0"/>
                        <a:t>R~5000-20000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76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361474"/>
              </p:ext>
            </p:extLst>
          </p:nvPr>
        </p:nvGraphicFramePr>
        <p:xfrm>
          <a:off x="539552" y="1268760"/>
          <a:ext cx="7704858" cy="263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944216"/>
                <a:gridCol w="1944216"/>
                <a:gridCol w="2376266"/>
              </a:tblGrid>
              <a:tr h="6400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Subaru-COMICS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Gemini-TEXAS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TAO-MIMIZUKU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wavelength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7.5-25um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5-25um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2-38um</a:t>
                      </a:r>
                    </a:p>
                  </a:txBody>
                  <a:tcPr/>
                </a:tc>
              </a:tr>
              <a:tr h="8663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Imaging</a:t>
                      </a:r>
                    </a:p>
                    <a:p>
                      <a:r>
                        <a:rPr kumimoji="1" lang="en-US" altLang="ja-JP" dirty="0" err="1" smtClean="0"/>
                        <a:t>FoV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Pix</a:t>
                      </a:r>
                      <a:r>
                        <a:rPr kumimoji="1" lang="en-US" altLang="ja-JP" baseline="0" dirty="0" smtClean="0"/>
                        <a:t> scale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ja-JP" dirty="0" smtClean="0"/>
                    </a:p>
                    <a:p>
                      <a:pPr algn="ctr"/>
                      <a:r>
                        <a:rPr lang="en-US" altLang="ja-JP" dirty="0" smtClean="0"/>
                        <a:t>42” x 32”</a:t>
                      </a:r>
                      <a:endParaRPr lang="ja-JP" altLang="en-US" dirty="0"/>
                    </a:p>
                    <a:p>
                      <a:pPr algn="ctr"/>
                      <a:r>
                        <a:rPr lang="en-US" altLang="ja-JP" dirty="0" smtClean="0"/>
                        <a:t>0.13”/pix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ja-JP" dirty="0" smtClean="0"/>
                    </a:p>
                    <a:p>
                      <a:pPr algn="ctr"/>
                      <a:r>
                        <a:rPr lang="en-US" altLang="ja-JP" dirty="0" smtClean="0"/>
                        <a:t>No</a:t>
                      </a:r>
                      <a:endParaRPr lang="ja-JP" altLang="en-US" dirty="0"/>
                    </a:p>
                    <a:p>
                      <a:pPr algn="ctr"/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2’ x 2’ (1’ x 2’ x 2 field)</a:t>
                      </a:r>
                    </a:p>
                    <a:p>
                      <a:pPr algn="ctr"/>
                      <a:r>
                        <a:rPr kumimoji="1" lang="en-US" altLang="ja-JP" dirty="0" smtClean="0"/>
                        <a:t>0.11”/pix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Spectroscopy</a:t>
                      </a:r>
                    </a:p>
                    <a:p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250,2500,8500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4000-100000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60-230</a:t>
                      </a:r>
                      <a:endParaRPr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76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282094"/>
              </p:ext>
            </p:extLst>
          </p:nvPr>
        </p:nvGraphicFramePr>
        <p:xfrm>
          <a:off x="107503" y="404664"/>
          <a:ext cx="8893345" cy="526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9"/>
                <a:gridCol w="1512168"/>
                <a:gridCol w="1656184"/>
                <a:gridCol w="1224136"/>
                <a:gridCol w="1494344"/>
                <a:gridCol w="1494344"/>
              </a:tblGrid>
              <a:tr h="42672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Subaru</a:t>
                      </a:r>
                    </a:p>
                    <a:p>
                      <a:r>
                        <a:rPr kumimoji="1" lang="en-US" altLang="ja-JP" dirty="0" smtClean="0"/>
                        <a:t>MOIRCS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Keck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Gemini-North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Gemini-South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TAO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2133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MOSFIRE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NIRI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GSAOI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FLAMINGOS-2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SWIMS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9575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Imaging</a:t>
                      </a:r>
                    </a:p>
                    <a:p>
                      <a:r>
                        <a:rPr kumimoji="1" lang="en-US" altLang="ja-JP" dirty="0" smtClean="0"/>
                        <a:t>0.9-2.5 um</a:t>
                      </a:r>
                    </a:p>
                    <a:p>
                      <a:r>
                        <a:rPr kumimoji="1" lang="en-US" altLang="ja-JP" dirty="0" smtClean="0"/>
                        <a:t>FOV 4’ x 7’</a:t>
                      </a:r>
                    </a:p>
                    <a:p>
                      <a:r>
                        <a:rPr kumimoji="1" lang="en-US" altLang="ja-JP" dirty="0" smtClean="0"/>
                        <a:t>0.”117/pix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0.9-2.3um</a:t>
                      </a:r>
                    </a:p>
                    <a:p>
                      <a:r>
                        <a:rPr kumimoji="1" lang="en-US" altLang="ja-JP" dirty="0" smtClean="0"/>
                        <a:t>6.’1</a:t>
                      </a:r>
                      <a:r>
                        <a:rPr kumimoji="1" lang="en-US" altLang="ja-JP" baseline="0" dirty="0" smtClean="0"/>
                        <a:t> □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0.”18/pix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1-5 um</a:t>
                      </a:r>
                    </a:p>
                    <a:p>
                      <a:r>
                        <a:rPr lang="en-US" altLang="ja-JP" dirty="0" smtClean="0"/>
                        <a:t>2’ </a:t>
                      </a:r>
                      <a:r>
                        <a:rPr kumimoji="1" lang="en-US" altLang="ja-JP" baseline="0" dirty="0" smtClean="0"/>
                        <a:t>□</a:t>
                      </a:r>
                      <a:r>
                        <a:rPr lang="en-US" altLang="ja-JP" dirty="0" smtClean="0"/>
                        <a:t> / 22” </a:t>
                      </a:r>
                      <a:r>
                        <a:rPr kumimoji="1" lang="en-US" altLang="ja-JP" baseline="0" dirty="0" smtClean="0"/>
                        <a:t>□</a:t>
                      </a:r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0.”117pix /0.”022pix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0.9-2.5um</a:t>
                      </a:r>
                    </a:p>
                    <a:p>
                      <a:r>
                        <a:rPr lang="en-US" altLang="ja-JP" dirty="0" smtClean="0"/>
                        <a:t>1.’4 □</a:t>
                      </a:r>
                    </a:p>
                    <a:p>
                      <a:r>
                        <a:rPr lang="en-US" altLang="ja-JP" dirty="0" smtClean="0"/>
                        <a:t>0.”02pix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0.95-2.4um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6.’2 </a:t>
                      </a:r>
                      <a:r>
                        <a:rPr kumimoji="1" lang="en-US" altLang="ja-JP" dirty="0" err="1" smtClean="0"/>
                        <a:t>Φ</a:t>
                      </a:r>
                      <a:r>
                        <a:rPr kumimoji="1" lang="en-US" altLang="ja-JP" dirty="0" smtClean="0"/>
                        <a:t> / 2’ </a:t>
                      </a:r>
                      <a:r>
                        <a:rPr kumimoji="1" lang="en-US" altLang="ja-JP" dirty="0" err="1" smtClean="0"/>
                        <a:t>Φ</a:t>
                      </a:r>
                      <a:endParaRPr kumimoji="1" lang="en-US" altLang="ja-JP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0.”18pix / 0.09pix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0.9-2.5um</a:t>
                      </a:r>
                    </a:p>
                    <a:p>
                      <a:r>
                        <a:rPr kumimoji="1" lang="en-US" altLang="ja-JP" dirty="0" smtClean="0"/>
                        <a:t>9.’6 </a:t>
                      </a:r>
                      <a:r>
                        <a:rPr kumimoji="1" lang="en-US" altLang="ja-JP" dirty="0" err="1" smtClean="0"/>
                        <a:t>Φ</a:t>
                      </a:r>
                      <a:endParaRPr kumimoji="1" lang="en-US" altLang="ja-JP" dirty="0" smtClean="0"/>
                    </a:p>
                    <a:p>
                      <a:r>
                        <a:rPr lang="en-US" altLang="ja-JP" dirty="0" smtClean="0"/>
                        <a:t>0.”126/pix</a:t>
                      </a:r>
                      <a:endParaRPr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Spectroscopy</a:t>
                      </a:r>
                    </a:p>
                    <a:p>
                      <a:r>
                        <a:rPr kumimoji="1" lang="en-US" altLang="ja-JP" dirty="0" smtClean="0"/>
                        <a:t>0.9-2.5 um</a:t>
                      </a:r>
                    </a:p>
                    <a:p>
                      <a:r>
                        <a:rPr kumimoji="1" lang="en-US" altLang="ja-JP" dirty="0" smtClean="0"/>
                        <a:t>R=500-3000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0.9-2.5um</a:t>
                      </a:r>
                    </a:p>
                    <a:p>
                      <a:r>
                        <a:rPr kumimoji="1" lang="en-US" altLang="ja-JP" dirty="0" smtClean="0"/>
                        <a:t>R=3000-4000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1-5.45 um</a:t>
                      </a:r>
                    </a:p>
                    <a:p>
                      <a:r>
                        <a:rPr lang="en-US" altLang="ja-JP" dirty="0" smtClean="0"/>
                        <a:t>R=460-1650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0.95-2.4um</a:t>
                      </a:r>
                    </a:p>
                    <a:p>
                      <a:r>
                        <a:rPr lang="en-US" altLang="ja-JP" dirty="0" smtClean="0"/>
                        <a:t>R=400-3000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0.9-2.5um</a:t>
                      </a:r>
                    </a:p>
                    <a:p>
                      <a:r>
                        <a:rPr lang="en-US" altLang="ja-JP" dirty="0" smtClean="0"/>
                        <a:t>R=500-1000</a:t>
                      </a:r>
                      <a:endParaRPr lang="ja-JP" altLang="en-US" dirty="0"/>
                    </a:p>
                  </a:txBody>
                  <a:tcPr/>
                </a:tc>
              </a:tr>
              <a:tr h="94824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MOS</a:t>
                      </a:r>
                    </a:p>
                    <a:p>
                      <a:r>
                        <a:rPr kumimoji="1" lang="en-US" altLang="ja-JP" dirty="0" smtClean="0"/>
                        <a:t>FOV 6’</a:t>
                      </a:r>
                      <a:r>
                        <a:rPr kumimoji="1" lang="el-GR" altLang="ja-JP" dirty="0" smtClean="0"/>
                        <a:t>Φ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15masks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pt-BR" altLang="ja-JP" dirty="0" smtClean="0"/>
                    </a:p>
                    <a:p>
                      <a:r>
                        <a:rPr kumimoji="1" lang="pt-BR" altLang="ja-JP" dirty="0" smtClean="0"/>
                        <a:t>6.’1x3’</a:t>
                      </a:r>
                    </a:p>
                    <a:p>
                      <a:r>
                        <a:rPr kumimoji="1" lang="pt-BR" altLang="ja-JP" dirty="0" err="1" smtClean="0"/>
                        <a:t>tunable</a:t>
                      </a:r>
                      <a:endParaRPr kumimoji="1" lang="pt-BR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2’ x 6.’1</a:t>
                      </a:r>
                    </a:p>
                    <a:p>
                      <a:r>
                        <a:rPr lang="en-US" altLang="ja-JP" dirty="0" smtClean="0"/>
                        <a:t>9masks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9.’6 x 6’</a:t>
                      </a:r>
                    </a:p>
                    <a:p>
                      <a:r>
                        <a:rPr lang="en-US" altLang="ja-JP" dirty="0" smtClean="0"/>
                        <a:t>24masks</a:t>
                      </a:r>
                      <a:endParaRPr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IFU:planned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MCAO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MCAO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NA</a:t>
                      </a:r>
                      <a:endParaRPr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73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71897"/>
              </p:ext>
            </p:extLst>
          </p:nvPr>
        </p:nvGraphicFramePr>
        <p:xfrm>
          <a:off x="107503" y="404664"/>
          <a:ext cx="8856984" cy="605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330"/>
                <a:gridCol w="1562997"/>
                <a:gridCol w="1910330"/>
                <a:gridCol w="1457104"/>
                <a:gridCol w="2016223"/>
              </a:tblGrid>
              <a:tr h="42672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Subaru -FOCAS</a:t>
                      </a:r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Keck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Gemini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2133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LRIS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DEIMOS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ESI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GMOS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9575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Imaging</a:t>
                      </a:r>
                    </a:p>
                    <a:p>
                      <a:r>
                        <a:rPr kumimoji="1" lang="en-US" altLang="ja-JP" dirty="0" smtClean="0"/>
                        <a:t>0.37-1.0 um</a:t>
                      </a:r>
                    </a:p>
                    <a:p>
                      <a:r>
                        <a:rPr kumimoji="1" lang="en-US" altLang="ja-JP" dirty="0" smtClean="0"/>
                        <a:t>FOV 6’Φ</a:t>
                      </a:r>
                    </a:p>
                    <a:p>
                      <a:r>
                        <a:rPr kumimoji="1" lang="en-US" altLang="ja-JP" dirty="0" smtClean="0"/>
                        <a:t>0.”104/pix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0.32-1.0um</a:t>
                      </a:r>
                    </a:p>
                    <a:p>
                      <a:r>
                        <a:rPr kumimoji="1" lang="en-US" altLang="ja-JP" dirty="0" smtClean="0"/>
                        <a:t>6’x7.’8</a:t>
                      </a:r>
                    </a:p>
                    <a:p>
                      <a:r>
                        <a:rPr kumimoji="1" lang="en-US" altLang="ja-JP" dirty="0" smtClean="0"/>
                        <a:t>0.”135/pix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0.4-1.05um</a:t>
                      </a:r>
                    </a:p>
                    <a:p>
                      <a:r>
                        <a:rPr kumimoji="1" lang="en-US" altLang="ja-JP" dirty="0" smtClean="0"/>
                        <a:t>16.’7 x5.’0 0.”119/pix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0.39-1.1um</a:t>
                      </a:r>
                    </a:p>
                    <a:p>
                      <a:r>
                        <a:rPr kumimoji="1" lang="en-US" altLang="ja-JP" dirty="0" smtClean="0"/>
                        <a:t>2’x8’</a:t>
                      </a:r>
                    </a:p>
                    <a:p>
                      <a:r>
                        <a:rPr kumimoji="1" lang="en-US" altLang="ja-JP" dirty="0" smtClean="0"/>
                        <a:t>0.”154/pix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0.36-0.94um</a:t>
                      </a:r>
                    </a:p>
                    <a:p>
                      <a:r>
                        <a:rPr kumimoji="1" lang="en-US" altLang="ja-JP" dirty="0" smtClean="0"/>
                        <a:t>5.’5x5.’5</a:t>
                      </a:r>
                    </a:p>
                    <a:p>
                      <a:r>
                        <a:rPr kumimoji="1" lang="en-US" altLang="ja-JP" dirty="0" smtClean="0"/>
                        <a:t>0.”07-0.”08/pix</a:t>
                      </a: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Spectroscopy</a:t>
                      </a:r>
                    </a:p>
                    <a:p>
                      <a:r>
                        <a:rPr kumimoji="1" lang="en-US" altLang="ja-JP" dirty="0" smtClean="0"/>
                        <a:t>0.37-1.0 um</a:t>
                      </a:r>
                    </a:p>
                    <a:p>
                      <a:r>
                        <a:rPr kumimoji="1" lang="en-US" altLang="ja-JP" dirty="0" smtClean="0"/>
                        <a:t>R=250-7000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0.32-1.0um</a:t>
                      </a:r>
                    </a:p>
                    <a:p>
                      <a:r>
                        <a:rPr kumimoji="1" lang="en-US" altLang="ja-JP" dirty="0" smtClean="0"/>
                        <a:t>R=300-5000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0.4-1.0um</a:t>
                      </a:r>
                    </a:p>
                    <a:p>
                      <a:r>
                        <a:rPr kumimoji="1" lang="en-US" altLang="ja-JP" dirty="0" smtClean="0"/>
                        <a:t>R=2400-11000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0.39-1.1um</a:t>
                      </a:r>
                    </a:p>
                    <a:p>
                      <a:r>
                        <a:rPr kumimoji="1" lang="en-US" altLang="ja-JP" dirty="0" smtClean="0"/>
                        <a:t>R=13000</a:t>
                      </a:r>
                    </a:p>
                    <a:p>
                      <a:r>
                        <a:rPr kumimoji="1" lang="en-US" altLang="ja-JP" dirty="0" smtClean="0"/>
                        <a:t>R=1000-6000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0.36-0.94um</a:t>
                      </a:r>
                    </a:p>
                    <a:p>
                      <a:r>
                        <a:rPr kumimoji="1" lang="en-US" altLang="ja-JP" dirty="0" smtClean="0"/>
                        <a:t>R=600-4400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94824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MOS</a:t>
                      </a:r>
                    </a:p>
                    <a:p>
                      <a:r>
                        <a:rPr kumimoji="1" lang="en-US" altLang="ja-JP" dirty="0" smtClean="0"/>
                        <a:t>FOV 6’</a:t>
                      </a:r>
                      <a:r>
                        <a:rPr kumimoji="1" lang="el-GR" altLang="ja-JP" dirty="0" smtClean="0"/>
                        <a:t>Φ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10masks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pt-BR" altLang="ja-JP" dirty="0" smtClean="0"/>
                    </a:p>
                    <a:p>
                      <a:r>
                        <a:rPr kumimoji="1" lang="pt-BR" altLang="ja-JP" dirty="0" smtClean="0"/>
                        <a:t>6’x7.’8</a:t>
                      </a:r>
                    </a:p>
                    <a:p>
                      <a:endParaRPr kumimoji="1" lang="pt-BR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16.’7 x5.’0 </a:t>
                      </a:r>
                    </a:p>
                    <a:p>
                      <a:r>
                        <a:rPr kumimoji="1" lang="en-US" altLang="ja-JP" dirty="0" smtClean="0"/>
                        <a:t>10masks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5.’5x5.’5</a:t>
                      </a:r>
                    </a:p>
                    <a:p>
                      <a:r>
                        <a:rPr kumimoji="1" lang="en-US" altLang="ja-JP" dirty="0" smtClean="0"/>
                        <a:t>18masks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Polarimetry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en-US" altLang="ja-JP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IFU</a:t>
                      </a:r>
                    </a:p>
                    <a:p>
                      <a:r>
                        <a:rPr kumimoji="1" lang="en-US" altLang="ja-JP" dirty="0" smtClean="0"/>
                        <a:t>0.4-1.1um</a:t>
                      </a:r>
                    </a:p>
                    <a:p>
                      <a:r>
                        <a:rPr kumimoji="1" lang="en-US" altLang="ja-JP" dirty="0" smtClean="0"/>
                        <a:t>5”x7”</a:t>
                      </a:r>
                    </a:p>
                    <a:p>
                      <a:r>
                        <a:rPr kumimoji="1" lang="en-US" altLang="ja-JP" dirty="0" smtClean="0"/>
                        <a:t>250-1000elements</a:t>
                      </a:r>
                      <a:endParaRPr kumimoji="1" lang="en-US" altLang="ja-JP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33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087426"/>
              </p:ext>
            </p:extLst>
          </p:nvPr>
        </p:nvGraphicFramePr>
        <p:xfrm>
          <a:off x="971598" y="1268760"/>
          <a:ext cx="7704858" cy="372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1"/>
                <a:gridCol w="2808313"/>
                <a:gridCol w="3456384"/>
              </a:tblGrid>
              <a:tr h="6400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Subaru -HDS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Keck-HIRES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wavelengths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0.3</a:t>
                      </a:r>
                      <a:r>
                        <a:rPr kumimoji="1" lang="en-US" altLang="ja-JP" dirty="0" smtClean="0"/>
                        <a:t> – 1.0</a:t>
                      </a:r>
                      <a:r>
                        <a:rPr kumimoji="1" lang="en-US" altLang="ja-JP" baseline="0" dirty="0" smtClean="0"/>
                        <a:t> microns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0.36 - 1.0 microns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~165 000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25,000 - 85,000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Slit width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 	0.2 - 4''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0.2-1.”7</a:t>
                      </a: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Slit length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 2 - 60''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1-28”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Pix scale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0.138 ''/pixel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efficiency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hlinkClick r:id="rId2"/>
                        </a:rPr>
                        <a:t>0.03@3000A</a:t>
                      </a:r>
                    </a:p>
                    <a:p>
                      <a:pPr algn="ctr"/>
                      <a:r>
                        <a:rPr kumimoji="1" lang="en-US" altLang="ja-JP" dirty="0" smtClean="0">
                          <a:hlinkClick r:id="rId2"/>
                        </a:rPr>
                        <a:t>0.13@6000A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>
                          <a:hlinkClick r:id="rId3"/>
                        </a:rPr>
                        <a:t>0.04@8000A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hlinkClick r:id="rId4"/>
                        </a:rPr>
                        <a:t>0.15@3500A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>
                          <a:hlinkClick r:id="rId5"/>
                        </a:rPr>
                        <a:t>0.19@6000A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0.13@8000A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497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204109"/>
              </p:ext>
            </p:extLst>
          </p:nvPr>
        </p:nvGraphicFramePr>
        <p:xfrm>
          <a:off x="971598" y="1268760"/>
          <a:ext cx="7704858" cy="3249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1"/>
                <a:gridCol w="2808313"/>
                <a:gridCol w="3456384"/>
              </a:tblGrid>
              <a:tr h="6400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Subaru-</a:t>
                      </a:r>
                      <a:r>
                        <a:rPr kumimoji="1" lang="en-US" altLang="ja-JP" dirty="0" err="1" smtClean="0"/>
                        <a:t>HiCIAO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Gemini-GPI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Y,J,H,K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Y,J,H,K1,K2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FoV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20” 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2.”4 □</a:t>
                      </a: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Pix scale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0.01 ''/pixel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0.0012”/pix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Contrast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10^-5.5 @ 1”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10^-6 @ 1”</a:t>
                      </a:r>
                      <a:endParaRPr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Mode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DI, ADI, PDI, SDI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DI, ADI, PDI</a:t>
                      </a:r>
                      <a:endParaRPr lang="ja-JP" alt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IFU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No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Yes</a:t>
                      </a:r>
                      <a:endParaRPr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737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501</Words>
  <Application>Microsoft Office PowerPoint</Application>
  <PresentationFormat>画面に合わせる (4:3)</PresentationFormat>
  <Paragraphs>311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kashik</dc:creator>
  <cp:lastModifiedBy>kashik</cp:lastModifiedBy>
  <cp:revision>45</cp:revision>
  <dcterms:created xsi:type="dcterms:W3CDTF">2014-11-08T15:40:29Z</dcterms:created>
  <dcterms:modified xsi:type="dcterms:W3CDTF">2014-11-25T12:22:31Z</dcterms:modified>
</cp:coreProperties>
</file>