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1.xml" ContentType="application/vnd.openxmlformats-officedocument.theme+xml"/>
  <Override PartName="/ppt/media/image2.png" ContentType="image/png"/>
  <Override PartName="/ppt/media/image1.png" ContentType="image/png"/>
  <Override PartName="/ppt/media/image4.png" ContentType="image/png"/>
  <Override PartName="/ppt/media/image3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556500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"/>
          <p:cNvSpPr/>
          <p:nvPr/>
        </p:nvSpPr>
        <p:spPr>
          <a:xfrm>
            <a:off x="0" y="0"/>
            <a:ext cx="10080000" cy="3780000"/>
          </a:xfrm>
          <a:prstGeom prst="rect">
            <a:avLst/>
          </a:prstGeom>
          <a:gradFill>
            <a:gsLst>
              <a:gs pos="0">
                <a:srgbClr val="cccccc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i-FI"/>
              <a:t>Muokkaa otsikon tekstimuotoa napsauttamalla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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Toinen jäsennystaso</a:t>
            </a:r>
            <a:endParaRPr/>
          </a:p>
          <a:p>
            <a:pPr lvl="2">
              <a:buSzPct val="45000"/>
              <a:buFont typeface="StarSymbol"/>
              <a:buChar char=""/>
            </a:pPr>
            <a:r>
              <a:rPr lang="fi-FI"/>
              <a:t>Kolmas jäsennystaso</a:t>
            </a:r>
            <a:endParaRPr/>
          </a:p>
          <a:p>
            <a:pPr lvl="3">
              <a:buSzPct val="45000"/>
              <a:buFont typeface="StarSymbol"/>
              <a:buChar char=""/>
            </a:pPr>
            <a:r>
              <a:rPr lang="fi-FI"/>
              <a:t>Neljäs jäsennystaso</a:t>
            </a:r>
            <a:endParaRPr/>
          </a:p>
          <a:p>
            <a:pPr lvl="4">
              <a:buSzPct val="45000"/>
              <a:buFont typeface="StarSymbol"/>
              <a:buChar char=""/>
            </a:pPr>
            <a:r>
              <a:rPr lang="fi-FI"/>
              <a:t>Viides jäsennystaso</a:t>
            </a:r>
            <a:endParaRPr/>
          </a:p>
          <a:p>
            <a:pPr lvl="5">
              <a:buSzPct val="45000"/>
              <a:buFont typeface="StarSymbol"/>
              <a:buChar char=""/>
            </a:pPr>
            <a:r>
              <a:rPr lang="fi-FI"/>
              <a:t>Kuudes jäsennystaso</a:t>
            </a:r>
            <a:endParaRPr/>
          </a:p>
          <a:p>
            <a:pPr lvl="6">
              <a:buSzPct val="45000"/>
              <a:buFont typeface="StarSymbol"/>
              <a:buChar char=""/>
            </a:pPr>
            <a:r>
              <a:rPr lang="fi-FI"/>
              <a:t>Seitsemäs jäsennystaso</a:t>
            </a:r>
            <a:endParaRPr/>
          </a:p>
          <a:p>
            <a:pPr lvl="7">
              <a:buSzPct val="45000"/>
              <a:buFont typeface="StarSymbol"/>
              <a:buChar char=""/>
            </a:pPr>
            <a:r>
              <a:rPr lang="fi-FI"/>
              <a:t>Kahdeksas jäsennystaso</a:t>
            </a:r>
            <a:endParaRPr/>
          </a:p>
          <a:p>
            <a:pPr lvl="8">
              <a:buSzPct val="45000"/>
              <a:buFont typeface="StarSymbol"/>
              <a:buChar char=""/>
            </a:pPr>
            <a:r>
              <a:rPr lang="fi-FI"/>
              <a:t>Yhdeksäs jäsennystaso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 sz="1400"/>
              <a:t>&lt;日付/時刻&gt;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fi-FI" sz="1400"/>
              <a:t>&lt;フッター&gt;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E1218141-3141-4161-A191-613111713161}" type="slidenum">
              <a:rPr lang="fi-FI" sz="1400"/>
              <a:t>&lt;番号&gt;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504000" y="193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i-FI"/>
              <a:t>HDS toward 2020s?</a:t>
            </a:r>
            <a:r>
              <a:rPr lang="fi-FI"/>
              <a:t>
</a:t>
            </a:r>
            <a:r>
              <a:rPr lang="fi-FI" sz="1600"/>
              <a:t>W/power-saving (?) mode</a:t>
            </a:r>
            <a:endParaRPr/>
          </a:p>
        </p:txBody>
      </p:sp>
      <p:sp>
        <p:nvSpPr>
          <p:cNvPr id="7" name="TextShape 2"/>
          <p:cNvSpPr txBox="1"/>
          <p:nvPr/>
        </p:nvSpPr>
        <p:spPr>
          <a:xfrm>
            <a:off x="504000" y="1193040"/>
            <a:ext cx="9071640" cy="68011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"/>
            </a:pPr>
            <a:r>
              <a:rPr lang="fi-FI"/>
              <a:t>Easy for maintenance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Most stable / No instrument change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Usable w/any M2 (PA/MA required)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5 hrs for operation temp.</a:t>
            </a:r>
            <a:endParaRPr/>
          </a:p>
          <a:p>
            <a:pPr>
              <a:buSzPct val="45000"/>
              <a:buFont typeface="StarSymbol"/>
              <a:buChar char=""/>
            </a:pPr>
            <a:r>
              <a:rPr lang="fi-FI"/>
              <a:t>Scientific competitiveness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No high disp. spec. in TMT (, yet)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 sz="2000"/>
              <a:t>   </a:t>
            </a:r>
            <a:r>
              <a:rPr lang="fi-FI" sz="2200"/>
              <a:t>mature technology → Larger aperture is better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 sz="2800"/>
              <a:t>Max R~160,000  </a:t>
            </a:r>
            <a:r>
              <a:rPr lang="fi-FI" sz="2000"/>
              <a:t>(UVES/HIRES R~80,000-100,000)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UV (&lt; 360 nm) capability </a:t>
            </a:r>
            <a:r>
              <a:rPr lang="fi-FI"/>
              <a:t>(EEV CCD, Blue ImR, Direct focus)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Multi (4) Objects Unit (~2015), Image Slicers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Requirements from ToO obs. </a:t>
            </a:r>
            <a:r>
              <a:rPr lang="fi-FI" sz="2000"/>
              <a:t>(better in facility)</a:t>
            </a:r>
            <a:endParaRPr/>
          </a:p>
          <a:p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/>
          <p:nvPr/>
        </p:nvSpPr>
        <p:spPr>
          <a:xfrm>
            <a:off x="504000" y="229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i-FI"/>
              <a:t>UV obs. w/HDS</a:t>
            </a:r>
            <a:endParaRPr/>
          </a:p>
        </p:txBody>
      </p:sp>
      <p:sp>
        <p:nvSpPr>
          <p:cNvPr id="9" name="TextShape 2"/>
          <p:cNvSpPr txBox="1"/>
          <p:nvPr/>
        </p:nvSpPr>
        <p:spPr>
          <a:xfrm>
            <a:off x="504000" y="1301040"/>
            <a:ext cx="9071640" cy="4989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"/>
            </a:pPr>
            <a:r>
              <a:rPr lang="fi-FI"/>
              <a:t>10-20 % of all proporsals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Be II at 3130A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OH/OD in commets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QSO absorption system …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3600000"/>
            <a:ext cx="4276440" cy="3580920"/>
          </a:xfrm>
          <a:prstGeom prst="rect">
            <a:avLst/>
          </a:prstGeom>
        </p:spPr>
      </p:pic>
      <p:pic>
        <p:nvPicPr>
          <p:cNvPr descr="" id="1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2920" y="3600000"/>
            <a:ext cx="4424040" cy="324000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i-FI"/>
              <a:t>How to keep UV capability?</a:t>
            </a:r>
            <a:endParaRPr/>
          </a:p>
        </p:txBody>
      </p:sp>
      <p:sp>
        <p:nvSpPr>
          <p:cNvPr id="13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"/>
            </a:pPr>
            <a:r>
              <a:rPr lang="fi-FI"/>
              <a:t>[Problem] Degradation of ImR</a:t>
            </a:r>
            <a:endParaRPr/>
          </a:p>
        </p:txBody>
      </p:sp>
      <p:pic>
        <p:nvPicPr>
          <p:cNvPr descr="" id="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44000" y="2462760"/>
            <a:ext cx="4266720" cy="3657240"/>
          </a:xfrm>
          <a:prstGeom prst="rect">
            <a:avLst/>
          </a:prstGeom>
        </p:spPr>
      </p:pic>
      <p:sp>
        <p:nvSpPr>
          <p:cNvPr id="15" name="TextShape 3"/>
          <p:cNvSpPr txBox="1"/>
          <p:nvPr/>
        </p:nvSpPr>
        <p:spPr>
          <a:xfrm>
            <a:off x="1476000" y="6372000"/>
            <a:ext cx="7962480" cy="4867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i-FI" sz="2800"/>
              <a:t>→ </a:t>
            </a:r>
            <a:r>
              <a:rPr b="1" lang="fi-FI" sz="2800"/>
              <a:t>Recoating Blue ImR ? </a:t>
            </a:r>
            <a:r>
              <a:rPr b="1" lang="fi-FI" sz="2000"/>
              <a:t>(~15M JPY in 2002 by NIKON)</a:t>
            </a:r>
            <a:endParaRPr/>
          </a:p>
        </p:txBody>
      </p:sp>
      <p:pic>
        <p:nvPicPr>
          <p:cNvPr descr="" id="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000" y="2261160"/>
            <a:ext cx="3852000" cy="4038840"/>
          </a:xfrm>
          <a:prstGeom prst="rect">
            <a:avLst/>
          </a:prstGeom>
        </p:spPr>
      </p:pic>
      <p:sp>
        <p:nvSpPr>
          <p:cNvPr id="17" name="TextShape 4"/>
          <p:cNvSpPr txBox="1"/>
          <p:nvPr/>
        </p:nvSpPr>
        <p:spPr>
          <a:xfrm>
            <a:off x="2782080" y="6912000"/>
            <a:ext cx="39999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i-FI"/>
              <a:t> </a:t>
            </a:r>
            <a:r>
              <a:rPr lang="fi-FI"/>
              <a:t>A cover is necessary on NsOpt hole?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Shape 1"/>
          <p:cNvSpPr txBox="1"/>
          <p:nvPr/>
        </p:nvSpPr>
        <p:spPr>
          <a:xfrm>
            <a:off x="504000" y="85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i-FI"/>
              <a:t>How to save man-power?</a:t>
            </a:r>
            <a:endParaRPr/>
          </a:p>
        </p:txBody>
      </p:sp>
      <p:sp>
        <p:nvSpPr>
          <p:cNvPr id="19" name="TextShape 2"/>
          <p:cNvSpPr txBox="1"/>
          <p:nvPr/>
        </p:nvSpPr>
        <p:spPr>
          <a:xfrm>
            <a:off x="504000" y="1049040"/>
            <a:ext cx="9071640" cy="8119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"/>
            </a:pPr>
            <a:r>
              <a:rPr lang="fi-FI"/>
              <a:t>Already, it's easiest to operate &amp; maintain...</a:t>
            </a:r>
            <a:endParaRPr/>
          </a:p>
          <a:p>
            <a:pPr>
              <a:buSzPct val="45000"/>
              <a:buFont typeface="StarSymbol"/>
              <a:buChar char=""/>
            </a:pPr>
            <a:r>
              <a:rPr lang="fi-FI"/>
              <a:t>Decomission of Red ImR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only used for extended targets... (&lt; 5 %)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Function can be achieved w/Blue ImR (if recoated)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/>
              <a:t>2-modes only </a:t>
            </a:r>
            <a:r>
              <a:rPr lang="fi-FI" sz="2400"/>
              <a:t>(w/ADC w/oImR,  w/oADC w/BlueImR)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 sz="2400"/>
              <a:t>  </a:t>
            </a:r>
            <a:r>
              <a:rPr lang="fi-FI" sz="2400"/>
              <a:t>+ IR-M2 (1-mode;  w/ADC w/oImR)</a:t>
            </a:r>
            <a:endParaRPr/>
          </a:p>
          <a:p>
            <a:pPr>
              <a:buSzPct val="45000"/>
              <a:buFont typeface="StarSymbol"/>
              <a:buChar char=""/>
            </a:pPr>
            <a:r>
              <a:rPr lang="fi-FI" sz="2800"/>
              <a:t>NsOpt-M2 is still necessary  (&gt; 3 nights run?)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 sz="2800"/>
              <a:t>Efficiency,  UV capability...</a:t>
            </a:r>
            <a:endParaRPr/>
          </a:p>
          <a:p>
            <a:pPr lvl="1">
              <a:buSzPct val="45000"/>
              <a:buFont typeface="StarSymbol"/>
              <a:buChar char=""/>
            </a:pPr>
            <a:r>
              <a:rPr lang="fi-FI" sz="2800"/>
              <a:t>1-2 nights run can be operated w/IR-M2</a:t>
            </a:r>
            <a:endParaRPr/>
          </a:p>
          <a:p>
            <a:pPr>
              <a:buSzPct val="45000"/>
              <a:buFont typeface="StarSymbol"/>
              <a:buChar char=""/>
            </a:pPr>
            <a:r>
              <a:rPr lang="fi-FI" sz="2800"/>
              <a:t>Blue-ImR recoating? </a:t>
            </a:r>
            <a:r>
              <a:rPr lang="fi-FI" sz="2200"/>
              <a:t> (New ADC??)</a:t>
            </a:r>
            <a:endParaRPr/>
          </a:p>
          <a:p>
            <a:pPr>
              <a:buSzPct val="45000"/>
              <a:buFont typeface="StarSymbol"/>
              <a:buChar char=""/>
            </a:pPr>
            <a:r>
              <a:rPr lang="fi-FI" sz="2800"/>
              <a:t>AG is not important (but for PA/MA?),  SV is important! </a:t>
            </a:r>
            <a:endParaRPr/>
          </a:p>
          <a:p>
            <a:pPr>
              <a:buSzPct val="45000"/>
              <a:buFont typeface="StarSymbol"/>
              <a:buChar char=""/>
            </a:pPr>
            <a:r>
              <a:rPr lang="fi-FI" sz="2800"/>
              <a:t>      </a:t>
            </a:r>
            <a:endParaRPr/>
          </a:p>
          <a:p>
            <a:pPr>
              <a:buSzPct val="45000"/>
              <a:buFont typeface="StarSymbol"/>
              <a:buChar char=""/>
            </a:pPr>
            <a:r>
              <a:rPr lang="fi-FI" sz="2800"/>
              <a:t> </a:t>
            </a:r>
            <a:endParaRPr/>
          </a:p>
          <a:p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