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45" d="100"/>
          <a:sy n="45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ocas\tj\stat\focas_propos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IMAG</c:v>
                </c:pt>
              </c:strCache>
            </c:strRef>
          </c:tx>
          <c:marker>
            <c:symbol val="none"/>
          </c:marker>
          <c:cat>
            <c:strRef>
              <c:f>Sheet2!$B$10:$O$10</c:f>
              <c:strCache>
                <c:ptCount val="14"/>
                <c:pt idx="0">
                  <c:v>S08A</c:v>
                </c:pt>
                <c:pt idx="1">
                  <c:v>S08B</c:v>
                </c:pt>
                <c:pt idx="2">
                  <c:v>S09A</c:v>
                </c:pt>
                <c:pt idx="3">
                  <c:v>S09B</c:v>
                </c:pt>
                <c:pt idx="4">
                  <c:v>S10A</c:v>
                </c:pt>
                <c:pt idx="5">
                  <c:v>S10B</c:v>
                </c:pt>
                <c:pt idx="6">
                  <c:v>S11B</c:v>
                </c:pt>
                <c:pt idx="7">
                  <c:v>S12A</c:v>
                </c:pt>
                <c:pt idx="8">
                  <c:v>S12B</c:v>
                </c:pt>
                <c:pt idx="9">
                  <c:v>S13A</c:v>
                </c:pt>
                <c:pt idx="10">
                  <c:v>S13B</c:v>
                </c:pt>
                <c:pt idx="11">
                  <c:v>S14A</c:v>
                </c:pt>
                <c:pt idx="12">
                  <c:v>S14B</c:v>
                </c:pt>
                <c:pt idx="13">
                  <c:v>S15A</c:v>
                </c:pt>
              </c:strCache>
            </c:strRef>
          </c:cat>
          <c:val>
            <c:numRef>
              <c:f>Sheet2!$B$11:$O$11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Sheet2!$A$12</c:f>
              <c:strCache>
                <c:ptCount val="1"/>
                <c:pt idx="0">
                  <c:v>LS</c:v>
                </c:pt>
              </c:strCache>
            </c:strRef>
          </c:tx>
          <c:marker>
            <c:symbol val="none"/>
          </c:marker>
          <c:cat>
            <c:strRef>
              <c:f>Sheet2!$B$10:$O$10</c:f>
              <c:strCache>
                <c:ptCount val="14"/>
                <c:pt idx="0">
                  <c:v>S08A</c:v>
                </c:pt>
                <c:pt idx="1">
                  <c:v>S08B</c:v>
                </c:pt>
                <c:pt idx="2">
                  <c:v>S09A</c:v>
                </c:pt>
                <c:pt idx="3">
                  <c:v>S09B</c:v>
                </c:pt>
                <c:pt idx="4">
                  <c:v>S10A</c:v>
                </c:pt>
                <c:pt idx="5">
                  <c:v>S10B</c:v>
                </c:pt>
                <c:pt idx="6">
                  <c:v>S11B</c:v>
                </c:pt>
                <c:pt idx="7">
                  <c:v>S12A</c:v>
                </c:pt>
                <c:pt idx="8">
                  <c:v>S12B</c:v>
                </c:pt>
                <c:pt idx="9">
                  <c:v>S13A</c:v>
                </c:pt>
                <c:pt idx="10">
                  <c:v>S13B</c:v>
                </c:pt>
                <c:pt idx="11">
                  <c:v>S14A</c:v>
                </c:pt>
                <c:pt idx="12">
                  <c:v>S14B</c:v>
                </c:pt>
                <c:pt idx="13">
                  <c:v>S15A</c:v>
                </c:pt>
              </c:strCache>
            </c:strRef>
          </c:cat>
          <c:val>
            <c:numRef>
              <c:f>Sheet2!$B$12:$O$12</c:f>
              <c:numCache>
                <c:formatCode>General</c:formatCode>
                <c:ptCount val="14"/>
                <c:pt idx="0">
                  <c:v>15</c:v>
                </c:pt>
                <c:pt idx="1">
                  <c:v>15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Sheet2!$A$13</c:f>
              <c:strCache>
                <c:ptCount val="1"/>
                <c:pt idx="0">
                  <c:v>MOS</c:v>
                </c:pt>
              </c:strCache>
            </c:strRef>
          </c:tx>
          <c:marker>
            <c:symbol val="none"/>
          </c:marker>
          <c:cat>
            <c:strRef>
              <c:f>Sheet2!$B$10:$O$10</c:f>
              <c:strCache>
                <c:ptCount val="14"/>
                <c:pt idx="0">
                  <c:v>S08A</c:v>
                </c:pt>
                <c:pt idx="1">
                  <c:v>S08B</c:v>
                </c:pt>
                <c:pt idx="2">
                  <c:v>S09A</c:v>
                </c:pt>
                <c:pt idx="3">
                  <c:v>S09B</c:v>
                </c:pt>
                <c:pt idx="4">
                  <c:v>S10A</c:v>
                </c:pt>
                <c:pt idx="5">
                  <c:v>S10B</c:v>
                </c:pt>
                <c:pt idx="6">
                  <c:v>S11B</c:v>
                </c:pt>
                <c:pt idx="7">
                  <c:v>S12A</c:v>
                </c:pt>
                <c:pt idx="8">
                  <c:v>S12B</c:v>
                </c:pt>
                <c:pt idx="9">
                  <c:v>S13A</c:v>
                </c:pt>
                <c:pt idx="10">
                  <c:v>S13B</c:v>
                </c:pt>
                <c:pt idx="11">
                  <c:v>S14A</c:v>
                </c:pt>
                <c:pt idx="12">
                  <c:v>S14B</c:v>
                </c:pt>
                <c:pt idx="13">
                  <c:v>S15A</c:v>
                </c:pt>
              </c:strCache>
            </c:strRef>
          </c:cat>
          <c:val>
            <c:numRef>
              <c:f>Sheet2!$B$13:$O$13</c:f>
              <c:numCache>
                <c:formatCode>General</c:formatCode>
                <c:ptCount val="14"/>
                <c:pt idx="0">
                  <c:v>12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11</c:v>
                </c:pt>
                <c:pt idx="6">
                  <c:v>15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Sheet2!$A$14</c:f>
              <c:strCache>
                <c:ptCount val="1"/>
                <c:pt idx="0">
                  <c:v>POL</c:v>
                </c:pt>
              </c:strCache>
            </c:strRef>
          </c:tx>
          <c:marker>
            <c:symbol val="none"/>
          </c:marker>
          <c:cat>
            <c:strRef>
              <c:f>Sheet2!$B$10:$O$10</c:f>
              <c:strCache>
                <c:ptCount val="14"/>
                <c:pt idx="0">
                  <c:v>S08A</c:v>
                </c:pt>
                <c:pt idx="1">
                  <c:v>S08B</c:v>
                </c:pt>
                <c:pt idx="2">
                  <c:v>S09A</c:v>
                </c:pt>
                <c:pt idx="3">
                  <c:v>S09B</c:v>
                </c:pt>
                <c:pt idx="4">
                  <c:v>S10A</c:v>
                </c:pt>
                <c:pt idx="5">
                  <c:v>S10B</c:v>
                </c:pt>
                <c:pt idx="6">
                  <c:v>S11B</c:v>
                </c:pt>
                <c:pt idx="7">
                  <c:v>S12A</c:v>
                </c:pt>
                <c:pt idx="8">
                  <c:v>S12B</c:v>
                </c:pt>
                <c:pt idx="9">
                  <c:v>S13A</c:v>
                </c:pt>
                <c:pt idx="10">
                  <c:v>S13B</c:v>
                </c:pt>
                <c:pt idx="11">
                  <c:v>S14A</c:v>
                </c:pt>
                <c:pt idx="12">
                  <c:v>S14B</c:v>
                </c:pt>
                <c:pt idx="13">
                  <c:v>S15A</c:v>
                </c:pt>
              </c:strCache>
            </c:strRef>
          </c:cat>
          <c:val>
            <c:numRef>
              <c:f>Sheet2!$B$14:$O$14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6</c:v>
                </c:pt>
                <c:pt idx="12">
                  <c:v>2</c:v>
                </c:pt>
                <c:pt idx="13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Sheet2!$A$15</c:f>
              <c:strCache>
                <c:ptCount val="1"/>
                <c:pt idx="0">
                  <c:v>TOTL</c:v>
                </c:pt>
              </c:strCache>
            </c:strRef>
          </c:tx>
          <c:marker>
            <c:symbol val="none"/>
          </c:marker>
          <c:cat>
            <c:strRef>
              <c:f>Sheet2!$B$10:$O$10</c:f>
              <c:strCache>
                <c:ptCount val="14"/>
                <c:pt idx="0">
                  <c:v>S08A</c:v>
                </c:pt>
                <c:pt idx="1">
                  <c:v>S08B</c:v>
                </c:pt>
                <c:pt idx="2">
                  <c:v>S09A</c:v>
                </c:pt>
                <c:pt idx="3">
                  <c:v>S09B</c:v>
                </c:pt>
                <c:pt idx="4">
                  <c:v>S10A</c:v>
                </c:pt>
                <c:pt idx="5">
                  <c:v>S10B</c:v>
                </c:pt>
                <c:pt idx="6">
                  <c:v>S11B</c:v>
                </c:pt>
                <c:pt idx="7">
                  <c:v>S12A</c:v>
                </c:pt>
                <c:pt idx="8">
                  <c:v>S12B</c:v>
                </c:pt>
                <c:pt idx="9">
                  <c:v>S13A</c:v>
                </c:pt>
                <c:pt idx="10">
                  <c:v>S13B</c:v>
                </c:pt>
                <c:pt idx="11">
                  <c:v>S14A</c:v>
                </c:pt>
                <c:pt idx="12">
                  <c:v>S14B</c:v>
                </c:pt>
                <c:pt idx="13">
                  <c:v>S15A</c:v>
                </c:pt>
              </c:strCache>
            </c:strRef>
          </c:cat>
          <c:val>
            <c:numRef>
              <c:f>Sheet2!$B$15:$O$15</c:f>
              <c:numCache>
                <c:formatCode>General</c:formatCode>
                <c:ptCount val="14"/>
                <c:pt idx="0">
                  <c:v>30</c:v>
                </c:pt>
                <c:pt idx="1">
                  <c:v>29</c:v>
                </c:pt>
                <c:pt idx="2">
                  <c:v>22</c:v>
                </c:pt>
                <c:pt idx="3">
                  <c:v>23</c:v>
                </c:pt>
                <c:pt idx="4">
                  <c:v>18</c:v>
                </c:pt>
                <c:pt idx="5">
                  <c:v>22</c:v>
                </c:pt>
                <c:pt idx="6">
                  <c:v>27</c:v>
                </c:pt>
                <c:pt idx="7">
                  <c:v>18</c:v>
                </c:pt>
                <c:pt idx="8">
                  <c:v>14</c:v>
                </c:pt>
                <c:pt idx="9">
                  <c:v>13</c:v>
                </c:pt>
                <c:pt idx="10">
                  <c:v>18</c:v>
                </c:pt>
                <c:pt idx="11">
                  <c:v>24</c:v>
                </c:pt>
                <c:pt idx="12">
                  <c:v>18</c:v>
                </c:pt>
                <c:pt idx="13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75424"/>
        <c:axId val="91576960"/>
      </c:lineChart>
      <c:catAx>
        <c:axId val="9157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91576960"/>
        <c:crosses val="autoZero"/>
        <c:auto val="1"/>
        <c:lblAlgn val="ctr"/>
        <c:lblOffset val="100"/>
        <c:noMultiLvlLbl val="0"/>
      </c:catAx>
      <c:valAx>
        <c:axId val="91576960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75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Role of FOCAS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Takashi Hattori (as FOCAS SA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12/9/2014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1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versatility/flexibility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IFU for FOCAS</a:t>
            </a:r>
          </a:p>
          <a:p>
            <a:pPr lvl="1"/>
            <a:r>
              <a:rPr kumimoji="1" lang="en-US" altLang="ja-JP" dirty="0" smtClean="0"/>
              <a:t>fabrication of components</a:t>
            </a:r>
          </a:p>
          <a:p>
            <a:pPr lvl="1"/>
            <a:r>
              <a:rPr kumimoji="1" lang="en-US" altLang="ja-JP" dirty="0" smtClean="0"/>
              <a:t>test and installation in 2015</a:t>
            </a:r>
          </a:p>
        </p:txBody>
      </p:sp>
      <p:pic>
        <p:nvPicPr>
          <p:cNvPr id="36" name="Picture 1676" descr="K:\DCIM\134___12\IMG_09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29793" r="19213" b="14944"/>
          <a:stretch/>
        </p:blipFill>
        <p:spPr bwMode="auto">
          <a:xfrm>
            <a:off x="1423517" y="2971800"/>
            <a:ext cx="2819400" cy="18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85" descr="K:\DCIM\134___12\IMG_09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33037" r="17567" b="31584"/>
          <a:stretch/>
        </p:blipFill>
        <p:spPr bwMode="auto">
          <a:xfrm>
            <a:off x="1447800" y="4953000"/>
            <a:ext cx="3681883" cy="17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G_0133"/>
          <p:cNvPicPr>
            <a:picLocks noChangeAspect="1" noChangeArrowheads="1"/>
          </p:cNvPicPr>
          <p:nvPr/>
        </p:nvPicPr>
        <p:blipFill>
          <a:blip r:embed="rId4"/>
          <a:srcRect t="29955" b="37943"/>
          <a:stretch>
            <a:fillRect/>
          </a:stretch>
        </p:blipFill>
        <p:spPr bwMode="auto">
          <a:xfrm>
            <a:off x="4573841" y="3017875"/>
            <a:ext cx="41129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IMG_01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267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5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FOCAS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not unique</a:t>
            </a:r>
          </a:p>
          <a:p>
            <a:r>
              <a:rPr kumimoji="1" lang="en-US" altLang="ja-JP" dirty="0" smtClean="0"/>
              <a:t>better scores in stability/work-load</a:t>
            </a:r>
          </a:p>
          <a:p>
            <a:pPr marL="457200" lvl="1" indent="0">
              <a:buNone/>
            </a:pPr>
            <a:r>
              <a:rPr kumimoji="1" lang="en-US" altLang="ja-JP" sz="2400" dirty="0" smtClean="0"/>
              <a:t> (but there is a long history of repair/improvement ...)</a:t>
            </a:r>
          </a:p>
          <a:p>
            <a:r>
              <a:rPr kumimoji="1" lang="en-US" altLang="ja-JP" u="sng" dirty="0" smtClean="0"/>
              <a:t>decreasing demand?</a:t>
            </a:r>
          </a:p>
          <a:p>
            <a:pPr lvl="1"/>
            <a:r>
              <a:rPr kumimoji="1" lang="en-US" altLang="ja-JP" dirty="0" smtClean="0"/>
              <a:t>high demand</a:t>
            </a:r>
          </a:p>
          <a:p>
            <a:pPr lvl="1"/>
            <a:r>
              <a:rPr kumimoji="1" lang="en-US" altLang="ja-JP" dirty="0" smtClean="0"/>
              <a:t>low success rate (fraction of accepted proposals)</a:t>
            </a:r>
          </a:p>
          <a:p>
            <a:pPr lvl="1"/>
            <a:r>
              <a:rPr kumimoji="1" lang="en-US" altLang="ja-JP" dirty="0" smtClean="0"/>
              <a:t>unavoidable for a utility instrument?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38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FOCAS submitted proposals</a:t>
            </a:r>
            <a:endParaRPr kumimoji="1" lang="ja-JP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638966"/>
              </p:ext>
            </p:extLst>
          </p:nvPr>
        </p:nvGraphicFramePr>
        <p:xfrm>
          <a:off x="76200" y="1600200"/>
          <a:ext cx="89916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  <a:gridCol w="599441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S08A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S08B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S09A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S09B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S10A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S10B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S11B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S12A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S12B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S13A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S13B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S14A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S14B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S15A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IMAG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MOS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9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POL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TOTL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30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27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686143"/>
              </p:ext>
            </p:extLst>
          </p:nvPr>
        </p:nvGraphicFramePr>
        <p:xfrm>
          <a:off x="152400" y="3962400"/>
          <a:ext cx="8839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6705600" y="2971800"/>
            <a:ext cx="24384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2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FOCAS submitted proposals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trend in recent proposals</a:t>
            </a:r>
          </a:p>
          <a:p>
            <a:pPr lvl="1"/>
            <a:r>
              <a:rPr kumimoji="1" lang="en-US" altLang="ja-JP" dirty="0" smtClean="0"/>
              <a:t>decrease in </a:t>
            </a:r>
            <a:r>
              <a:rPr kumimoji="1" lang="en-US" altLang="ja-JP" u="sng" dirty="0" smtClean="0"/>
              <a:t>true</a:t>
            </a:r>
            <a:r>
              <a:rPr kumimoji="1" lang="en-US" altLang="ja-JP" dirty="0" smtClean="0"/>
              <a:t> multi-object spectroscopy</a:t>
            </a:r>
          </a:p>
          <a:p>
            <a:pPr lvl="2"/>
            <a:r>
              <a:rPr kumimoji="1" lang="en-US" altLang="ja-JP" dirty="0" smtClean="0"/>
              <a:t>single primary target in the field</a:t>
            </a:r>
          </a:p>
          <a:p>
            <a:pPr lvl="2"/>
            <a:r>
              <a:rPr kumimoji="1" lang="en-US" altLang="ja-JP" dirty="0" smtClean="0"/>
              <a:t>reference stars, secondary targets, secure alignment for a faint target</a:t>
            </a:r>
          </a:p>
          <a:p>
            <a:pPr lvl="1"/>
            <a:r>
              <a:rPr kumimoji="1" lang="en-US" altLang="ja-JP" dirty="0" smtClean="0"/>
              <a:t>increase in </a:t>
            </a:r>
            <a:r>
              <a:rPr kumimoji="1" lang="en-US" altLang="ja-JP" dirty="0" err="1" smtClean="0"/>
              <a:t>polarimetry</a:t>
            </a:r>
            <a:r>
              <a:rPr kumimoji="1" lang="en-US" altLang="ja-JP" dirty="0" smtClean="0"/>
              <a:t>?</a:t>
            </a:r>
          </a:p>
          <a:p>
            <a:pPr lvl="2"/>
            <a:r>
              <a:rPr kumimoji="1" lang="en-US" altLang="ja-JP" dirty="0" smtClean="0"/>
              <a:t>S13B to S15A</a:t>
            </a:r>
          </a:p>
          <a:p>
            <a:pPr lvl="1"/>
            <a:r>
              <a:rPr kumimoji="1" lang="en-US" altLang="ja-JP" dirty="0" smtClean="0"/>
              <a:t>follow-up spectroscopy of rare objects (SN/QSO) found in HSC data (S14B, S15A)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1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</a:t>
            </a:r>
            <a:r>
              <a:rPr kumimoji="1" lang="en-US" altLang="ja-JP" dirty="0" smtClean="0"/>
              <a:t>ole of FOCAS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kumimoji="1" lang="en-US" altLang="ja-JP" dirty="0" smtClean="0"/>
              <a:t>"versatile optical instrument with multi-object capability"</a:t>
            </a:r>
          </a:p>
          <a:p>
            <a:r>
              <a:rPr kumimoji="1" lang="en-US" altLang="ja-JP" dirty="0" smtClean="0"/>
              <a:t>before</a:t>
            </a:r>
          </a:p>
          <a:p>
            <a:pPr lvl="1"/>
            <a:r>
              <a:rPr kumimoji="1" lang="en-US" altLang="ja-JP" dirty="0" smtClean="0"/>
              <a:t>multi-object spectroscopy</a:t>
            </a:r>
          </a:p>
          <a:p>
            <a:pPr lvl="2"/>
            <a:r>
              <a:rPr kumimoji="1" lang="en-US" altLang="ja-JP" dirty="0" smtClean="0"/>
              <a:t>follow-up spectroscopy of deep fields</a:t>
            </a:r>
          </a:p>
          <a:p>
            <a:pPr lvl="2"/>
            <a:r>
              <a:rPr kumimoji="1" lang="en-US" altLang="ja-JP" dirty="0" smtClean="0"/>
              <a:t>SDF, SXDS, ...</a:t>
            </a:r>
          </a:p>
          <a:p>
            <a:r>
              <a:rPr kumimoji="1" lang="en-US" altLang="ja-JP" dirty="0" smtClean="0"/>
              <a:t>now</a:t>
            </a:r>
          </a:p>
          <a:p>
            <a:pPr lvl="1"/>
            <a:r>
              <a:rPr kumimoji="1" lang="en-US" altLang="ja-JP" dirty="0" smtClean="0"/>
              <a:t>versatility/utility</a:t>
            </a:r>
          </a:p>
          <a:p>
            <a:pPr lvl="2"/>
            <a:r>
              <a:rPr kumimoji="1" lang="en-US" altLang="ja-JP" dirty="0" smtClean="0"/>
              <a:t>variety of observing mode</a:t>
            </a:r>
          </a:p>
          <a:p>
            <a:pPr lvl="2"/>
            <a:r>
              <a:rPr kumimoji="1" lang="en-US" altLang="ja-JP" dirty="0" smtClean="0"/>
              <a:t>follow-up/detailed-observation of interesting targets</a:t>
            </a:r>
          </a:p>
          <a:p>
            <a:pPr lvl="3"/>
            <a:r>
              <a:rPr kumimoji="1" lang="en-US" altLang="ja-JP" dirty="0" smtClean="0"/>
              <a:t>deep spectroscopy, </a:t>
            </a:r>
            <a:r>
              <a:rPr kumimoji="1" lang="en-US" altLang="ja-JP" dirty="0" err="1" smtClean="0"/>
              <a:t>polarimetry</a:t>
            </a:r>
            <a:r>
              <a:rPr kumimoji="1" lang="en-US" altLang="ja-JP" dirty="0" smtClean="0"/>
              <a:t>, etc.</a:t>
            </a:r>
          </a:p>
          <a:p>
            <a:pPr lvl="2"/>
            <a:r>
              <a:rPr kumimoji="1" lang="en-US" altLang="ja-JP" dirty="0" smtClean="0"/>
              <a:t>test of new observation technique</a:t>
            </a:r>
          </a:p>
        </p:txBody>
      </p:sp>
    </p:spTree>
    <p:extLst>
      <p:ext uri="{BB962C8B-B14F-4D97-AF65-F5344CB8AC3E}">
        <p14:creationId xmlns:p14="http://schemas.microsoft.com/office/powerpoint/2010/main" val="16016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 reduce work-load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usage of IRM2</a:t>
            </a:r>
          </a:p>
          <a:p>
            <a:pPr lvl="1"/>
            <a:r>
              <a:rPr kumimoji="1" lang="en-US" altLang="ja-JP" dirty="0" smtClean="0"/>
              <a:t>still want to use ADC</a:t>
            </a:r>
          </a:p>
          <a:p>
            <a:pPr lvl="2"/>
            <a:r>
              <a:rPr kumimoji="1" lang="en-US" altLang="ja-JP" dirty="0" smtClean="0"/>
              <a:t>need to modify Mitsubishi software</a:t>
            </a:r>
          </a:p>
          <a:p>
            <a:pPr lvl="1"/>
            <a:r>
              <a:rPr kumimoji="1" lang="en-US" altLang="ja-JP" dirty="0" err="1" smtClean="0"/>
              <a:t>buffle</a:t>
            </a:r>
            <a:r>
              <a:rPr kumimoji="1" lang="en-US" altLang="ja-JP" dirty="0" smtClean="0"/>
              <a:t> for IRM2</a:t>
            </a:r>
          </a:p>
          <a:p>
            <a:r>
              <a:rPr kumimoji="1" lang="en-US" altLang="ja-JP" dirty="0" smtClean="0"/>
              <a:t>stop operation</a:t>
            </a:r>
          </a:p>
          <a:p>
            <a:pPr lvl="1"/>
            <a:r>
              <a:rPr kumimoji="1" lang="en-US" altLang="ja-JP" dirty="0" smtClean="0"/>
              <a:t>and to see how it goes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1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2514600"/>
            <a:ext cx="3200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5486400" y="30480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5486400" y="35052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versatility/flexibility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special observing mode</a:t>
            </a:r>
          </a:p>
          <a:p>
            <a:pPr lvl="1"/>
            <a:r>
              <a:rPr kumimoji="1" lang="en-US" altLang="ja-JP" dirty="0" smtClean="0"/>
              <a:t>fast photometry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(~1sec)</a:t>
            </a:r>
          </a:p>
          <a:p>
            <a:pPr lvl="2"/>
            <a:r>
              <a:rPr kumimoji="1" lang="en-US" altLang="ja-JP" dirty="0" smtClean="0"/>
              <a:t>PI : Andrea </a:t>
            </a:r>
            <a:r>
              <a:rPr kumimoji="1" lang="en-US" altLang="ja-JP" dirty="0" err="1" smtClean="0"/>
              <a:t>Richichi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put a star on the slit</a:t>
            </a:r>
          </a:p>
          <a:p>
            <a:pPr lvl="2"/>
            <a:r>
              <a:rPr kumimoji="1" lang="en-US" altLang="ja-JP" dirty="0" smtClean="0"/>
              <a:t>exposure</a:t>
            </a:r>
          </a:p>
          <a:p>
            <a:pPr lvl="2"/>
            <a:r>
              <a:rPr kumimoji="1" lang="en-US" altLang="ja-JP" dirty="0" smtClean="0"/>
              <a:t>charge transfer</a:t>
            </a:r>
          </a:p>
          <a:p>
            <a:pPr lvl="2"/>
            <a:r>
              <a:rPr kumimoji="1" lang="en-US" altLang="ja-JP" dirty="0" smtClean="0"/>
              <a:t>exposure</a:t>
            </a:r>
          </a:p>
          <a:p>
            <a:pPr lvl="2"/>
            <a:r>
              <a:rPr kumimoji="1" lang="en-US" altLang="ja-JP" dirty="0" smtClean="0"/>
              <a:t>charge transfer</a:t>
            </a:r>
          </a:p>
          <a:p>
            <a:pPr lvl="2"/>
            <a:r>
              <a:rPr kumimoji="1" lang="en-US" altLang="ja-JP" dirty="0"/>
              <a:t>…</a:t>
            </a:r>
            <a:endParaRPr kumimoji="1" lang="en-US" altLang="ja-JP" dirty="0" smtClean="0"/>
          </a:p>
          <a:p>
            <a:pPr lvl="2"/>
            <a:endParaRPr kumimoji="1" lang="en-US" altLang="ja-JP" dirty="0"/>
          </a:p>
        </p:txBody>
      </p:sp>
      <p:sp>
        <p:nvSpPr>
          <p:cNvPr id="6" name="5-Point Star 5"/>
          <p:cNvSpPr/>
          <p:nvPr/>
        </p:nvSpPr>
        <p:spPr>
          <a:xfrm>
            <a:off x="6934200" y="3124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5-Point Star 7"/>
          <p:cNvSpPr/>
          <p:nvPr/>
        </p:nvSpPr>
        <p:spPr>
          <a:xfrm>
            <a:off x="6934200" y="3581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39624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5-Point Star 11"/>
          <p:cNvSpPr/>
          <p:nvPr/>
        </p:nvSpPr>
        <p:spPr>
          <a:xfrm>
            <a:off x="6934200" y="4038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486400" y="44196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5-Point Star 13"/>
          <p:cNvSpPr/>
          <p:nvPr/>
        </p:nvSpPr>
        <p:spPr>
          <a:xfrm>
            <a:off x="6934200" y="44958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48768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5-Point Star 15"/>
          <p:cNvSpPr/>
          <p:nvPr/>
        </p:nvSpPr>
        <p:spPr>
          <a:xfrm>
            <a:off x="6934200" y="4953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53340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5-Point Star 17"/>
          <p:cNvSpPr/>
          <p:nvPr/>
        </p:nvSpPr>
        <p:spPr>
          <a:xfrm>
            <a:off x="6934200" y="5410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5791200"/>
            <a:ext cx="32004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5-Point Star 19"/>
          <p:cNvSpPr/>
          <p:nvPr/>
        </p:nvSpPr>
        <p:spPr>
          <a:xfrm>
            <a:off x="6934200" y="5867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953000" y="2971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Slit</a:t>
            </a:r>
            <a:endParaRPr kumimoji="1" lang="ja-JP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510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Star</a:t>
            </a:r>
            <a:endParaRPr kumimoji="1" lang="ja-JP" altLang="en-US" sz="2400" dirty="0"/>
          </a:p>
        </p:txBody>
      </p:sp>
      <p:cxnSp>
        <p:nvCxnSpPr>
          <p:cNvPr id="24" name="Straight Connector 23"/>
          <p:cNvCxnSpPr>
            <a:endCxn id="22" idx="1"/>
          </p:cNvCxnSpPr>
          <p:nvPr/>
        </p:nvCxnSpPr>
        <p:spPr>
          <a:xfrm flipV="1">
            <a:off x="7162800" y="2740968"/>
            <a:ext cx="304800" cy="454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rved Right Arrow 25"/>
          <p:cNvSpPr/>
          <p:nvPr/>
        </p:nvSpPr>
        <p:spPr>
          <a:xfrm>
            <a:off x="5105400" y="3657600"/>
            <a:ext cx="228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581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charge transfer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4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special observing mode</a:t>
            </a:r>
          </a:p>
          <a:p>
            <a:pPr lvl="1"/>
            <a:r>
              <a:rPr kumimoji="1" lang="en-US" altLang="ja-JP" dirty="0" smtClean="0"/>
              <a:t>on-chip folding</a:t>
            </a:r>
          </a:p>
          <a:p>
            <a:pPr lvl="2"/>
            <a:r>
              <a:rPr kumimoji="1" lang="en-US" altLang="ja-JP" dirty="0" smtClean="0"/>
              <a:t>PI : </a:t>
            </a:r>
            <a:r>
              <a:rPr kumimoji="1" lang="en-US" altLang="ja-JP" dirty="0" err="1" smtClean="0"/>
              <a:t>Mikio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Morii</a:t>
            </a:r>
            <a:r>
              <a:rPr kumimoji="1" lang="en-US" altLang="ja-JP" dirty="0" smtClean="0"/>
              <a:t> </a:t>
            </a:r>
          </a:p>
          <a:p>
            <a:pPr lvl="2"/>
            <a:r>
              <a:rPr kumimoji="1" lang="en-US" altLang="ja-JP" dirty="0" smtClean="0"/>
              <a:t>phase resolved imaging-</a:t>
            </a:r>
          </a:p>
          <a:p>
            <a:pPr marL="914400" lvl="2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polarimetry</a:t>
            </a:r>
            <a:r>
              <a:rPr kumimoji="1" lang="en-US" altLang="ja-JP" dirty="0" smtClean="0"/>
              <a:t> of pulsars</a:t>
            </a:r>
            <a:endParaRPr kumimoji="1" lang="en-US" altLang="ja-JP" dirty="0"/>
          </a:p>
          <a:p>
            <a:pPr marL="914400" lvl="2" indent="0">
              <a:buNone/>
            </a:pPr>
            <a:endParaRPr kumimoji="1" lang="en-US" altLang="ja-JP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0" y="2514600"/>
            <a:ext cx="3200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5410200" y="30480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versatility/flexibility</a:t>
            </a:r>
            <a:endParaRPr kumimoji="1" lang="ja-JP" alt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019800" y="3124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Curved Right Arrow 25"/>
          <p:cNvSpPr/>
          <p:nvPr/>
        </p:nvSpPr>
        <p:spPr>
          <a:xfrm>
            <a:off x="4953000" y="3657600"/>
            <a:ext cx="228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10800000" flipH="1">
            <a:off x="8610600" y="3200400"/>
            <a:ext cx="381000" cy="2819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10400" y="30480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5-Point Star 31"/>
          <p:cNvSpPr/>
          <p:nvPr/>
        </p:nvSpPr>
        <p:spPr>
          <a:xfrm>
            <a:off x="7620000" y="3124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5410200" y="35052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5-Point Star 33"/>
          <p:cNvSpPr/>
          <p:nvPr/>
        </p:nvSpPr>
        <p:spPr>
          <a:xfrm>
            <a:off x="6019800" y="3581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7010400" y="35052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5-Point Star 35"/>
          <p:cNvSpPr/>
          <p:nvPr/>
        </p:nvSpPr>
        <p:spPr>
          <a:xfrm>
            <a:off x="7620000" y="3581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5410200" y="39624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5-Point Star 37"/>
          <p:cNvSpPr/>
          <p:nvPr/>
        </p:nvSpPr>
        <p:spPr>
          <a:xfrm>
            <a:off x="6019800" y="4038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9624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5-Point Star 39"/>
          <p:cNvSpPr/>
          <p:nvPr/>
        </p:nvSpPr>
        <p:spPr>
          <a:xfrm>
            <a:off x="7620000" y="40386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40"/>
          <p:cNvSpPr/>
          <p:nvPr/>
        </p:nvSpPr>
        <p:spPr>
          <a:xfrm>
            <a:off x="5410200" y="44196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5-Point Star 41"/>
          <p:cNvSpPr/>
          <p:nvPr/>
        </p:nvSpPr>
        <p:spPr>
          <a:xfrm>
            <a:off x="6019800" y="44958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/>
        </p:nvSpPr>
        <p:spPr>
          <a:xfrm>
            <a:off x="7010400" y="44196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5-Point Star 43"/>
          <p:cNvSpPr/>
          <p:nvPr/>
        </p:nvSpPr>
        <p:spPr>
          <a:xfrm>
            <a:off x="7620000" y="44958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/>
        </p:nvSpPr>
        <p:spPr>
          <a:xfrm>
            <a:off x="5410200" y="48768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5-Point Star 45"/>
          <p:cNvSpPr/>
          <p:nvPr/>
        </p:nvSpPr>
        <p:spPr>
          <a:xfrm>
            <a:off x="6019800" y="4953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/>
        </p:nvSpPr>
        <p:spPr>
          <a:xfrm>
            <a:off x="7010400" y="48768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5-Point Star 47"/>
          <p:cNvSpPr/>
          <p:nvPr/>
        </p:nvSpPr>
        <p:spPr>
          <a:xfrm>
            <a:off x="7620000" y="49530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Rectangle 48"/>
          <p:cNvSpPr/>
          <p:nvPr/>
        </p:nvSpPr>
        <p:spPr>
          <a:xfrm>
            <a:off x="5410200" y="53340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5-Point Star 49"/>
          <p:cNvSpPr/>
          <p:nvPr/>
        </p:nvSpPr>
        <p:spPr>
          <a:xfrm>
            <a:off x="6019800" y="5410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0"/>
          <p:cNvSpPr/>
          <p:nvPr/>
        </p:nvSpPr>
        <p:spPr>
          <a:xfrm>
            <a:off x="7010400" y="53340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5-Point Star 51"/>
          <p:cNvSpPr/>
          <p:nvPr/>
        </p:nvSpPr>
        <p:spPr>
          <a:xfrm>
            <a:off x="7620000" y="54102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57912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5-Point Star 53"/>
          <p:cNvSpPr/>
          <p:nvPr/>
        </p:nvSpPr>
        <p:spPr>
          <a:xfrm>
            <a:off x="6019800" y="5867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ectangle 54"/>
          <p:cNvSpPr/>
          <p:nvPr/>
        </p:nvSpPr>
        <p:spPr>
          <a:xfrm>
            <a:off x="7010400" y="5791200"/>
            <a:ext cx="1447800" cy="381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5-Point Star 55"/>
          <p:cNvSpPr/>
          <p:nvPr/>
        </p:nvSpPr>
        <p:spPr>
          <a:xfrm>
            <a:off x="7620000" y="5867400"/>
            <a:ext cx="1524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ordinary light</a:t>
            </a:r>
            <a:endParaRPr kumimoji="1" lang="ja-JP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10400" y="2477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extra-ordinary light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65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versatility/flexibility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IFU for FOCAS</a:t>
            </a:r>
          </a:p>
          <a:p>
            <a:pPr lvl="1"/>
            <a:r>
              <a:rPr kumimoji="1" lang="en-US" altLang="ja-JP" dirty="0" smtClean="0"/>
              <a:t>PI : Ozaki (TMT Project Office)</a:t>
            </a:r>
          </a:p>
          <a:p>
            <a:pPr lvl="1"/>
            <a:r>
              <a:rPr kumimoji="1" lang="en-US" altLang="ja-JP" dirty="0" smtClean="0"/>
              <a:t>supported by grant-in-aid (FY2014-)</a:t>
            </a:r>
            <a:endParaRPr kumimoji="1" lang="ja-JP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55468"/>
              </p:ext>
            </p:extLst>
          </p:nvPr>
        </p:nvGraphicFramePr>
        <p:xfrm>
          <a:off x="5638800" y="3165554"/>
          <a:ext cx="3276600" cy="128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8300"/>
                <a:gridCol w="16383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latin typeface="+mn-lt"/>
                        </a:rPr>
                        <a:t>type</a:t>
                      </a:r>
                      <a:endParaRPr kumimoji="1" lang="ja-JP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/>
                        <a:t>image slicer</a:t>
                      </a:r>
                      <a:endParaRPr kumimoji="1" lang="ja-JP" altLang="en-US" sz="2200" b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err="1" smtClean="0"/>
                        <a:t>FoV</a:t>
                      </a:r>
                      <a:endParaRPr kumimoji="1" lang="ja-JP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/>
                        <a:t>13".5 x 9".2</a:t>
                      </a:r>
                      <a:endParaRPr kumimoji="1" lang="ja-JP" altLang="en-US" sz="2200" b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/>
                        <a:t>slit width</a:t>
                      </a:r>
                      <a:endParaRPr kumimoji="1" lang="ja-JP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/>
                        <a:t>0".4</a:t>
                      </a:r>
                      <a:endParaRPr kumimoji="1" lang="ja-JP" altLang="en-US" sz="22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4801" y="2889250"/>
            <a:ext cx="5326061" cy="3816350"/>
            <a:chOff x="228601" y="2895600"/>
            <a:chExt cx="5326061" cy="38163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95600"/>
              <a:ext cx="3714750" cy="381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 flipV="1">
              <a:off x="4452937" y="5916612"/>
              <a:ext cx="192088" cy="168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435475" y="6118225"/>
              <a:ext cx="9032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/>
                <a:t>R=200mm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3856037" y="5175250"/>
              <a:ext cx="18415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930650" y="5376862"/>
              <a:ext cx="8445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/>
                <a:t>R=100mm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006600" y="5245100"/>
              <a:ext cx="130175" cy="211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58975" y="3367087"/>
              <a:ext cx="1041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000" dirty="0"/>
                <a:t>R=87mm (φ6arcmin)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2590800" y="5532434"/>
              <a:ext cx="55562" cy="487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209800" y="6019800"/>
              <a:ext cx="914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Pick-off mirror</a:t>
              </a:r>
              <a:endParaRPr lang="ja-JP" altLang="en-US" sz="1400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508250" y="3743325"/>
              <a:ext cx="93662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482725" y="5434012"/>
              <a:ext cx="10572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Telescope focal plane</a:t>
              </a:r>
              <a:endParaRPr lang="ja-JP" altLang="en-US" sz="1400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990600" y="5083174"/>
              <a:ext cx="749300" cy="631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28601" y="5715000"/>
              <a:ext cx="12953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Magnification optics:</a:t>
              </a:r>
              <a:r>
                <a:rPr lang="ja-JP" altLang="en-US" sz="1400" dirty="0"/>
                <a:t> </a:t>
              </a:r>
              <a:r>
                <a:rPr lang="en-US" altLang="ja-JP" sz="1400" dirty="0"/>
                <a:t>Lens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044575" y="4457700"/>
              <a:ext cx="314325" cy="328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8382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Folded mirror</a:t>
              </a:r>
              <a:endParaRPr lang="ja-JP" altLang="en-US" sz="1400" dirty="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1055687" y="4960937"/>
              <a:ext cx="207963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7200" y="5115658"/>
              <a:ext cx="73818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Slicer</a:t>
              </a:r>
              <a:endParaRPr lang="ja-JP" altLang="en-US" sz="1400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3641725" y="4538662"/>
              <a:ext cx="339725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043362" y="4456845"/>
              <a:ext cx="151130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Magnification optics: Spherical mirror</a:t>
              </a:r>
              <a:endParaRPr lang="ja-JP" altLang="en-US" sz="1400" dirty="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3665537" y="3986212"/>
              <a:ext cx="1444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810000" y="3810000"/>
              <a:ext cx="76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 dirty="0"/>
                <a:t>Pupil mirrors</a:t>
              </a:r>
              <a:endParaRPr lang="ja-JP" altLang="en-US" sz="1400" dirty="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 flipV="1">
              <a:off x="3143250" y="5610225"/>
              <a:ext cx="252412" cy="327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354387" y="5818187"/>
              <a:ext cx="9921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/>
                <a:t>Slit mirrors</a:t>
              </a:r>
              <a:endParaRPr lang="ja-JP" altLang="en-US" sz="1400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H="1">
              <a:off x="3198812" y="3736975"/>
              <a:ext cx="325438" cy="27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524250" y="3536950"/>
              <a:ext cx="10318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538663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538663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538663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538663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538663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38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38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38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38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400"/>
                <a:t>Slit for sky</a:t>
              </a:r>
              <a:endParaRPr lang="ja-JP" altLang="en-US" sz="1400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3154362" y="4011612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395</Words>
  <Application>Microsoft Office PowerPoint</Application>
  <PresentationFormat>On-screen Show (4:3)</PresentationFormat>
  <Paragraphs>175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Role of FOCAS</vt:lpstr>
      <vt:lpstr>FOCAS</vt:lpstr>
      <vt:lpstr>FOCAS submitted proposals</vt:lpstr>
      <vt:lpstr>FOCAS submitted proposals</vt:lpstr>
      <vt:lpstr>Role of FOCAS</vt:lpstr>
      <vt:lpstr>to reduce work-load</vt:lpstr>
      <vt:lpstr>versatility/flexibility</vt:lpstr>
      <vt:lpstr>versatility/flexibility</vt:lpstr>
      <vt:lpstr>versatility/flexibility</vt:lpstr>
      <vt:lpstr>versatility/flexibility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FOCAS</dc:title>
  <dc:creator>hattori</dc:creator>
  <cp:lastModifiedBy>hattori</cp:lastModifiedBy>
  <cp:revision>21</cp:revision>
  <dcterms:created xsi:type="dcterms:W3CDTF">2006-08-16T00:00:00Z</dcterms:created>
  <dcterms:modified xsi:type="dcterms:W3CDTF">2014-12-10T04:15:58Z</dcterms:modified>
</cp:coreProperties>
</file>