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0" r:id="rId6"/>
    <p:sldId id="272" r:id="rId7"/>
    <p:sldId id="271" r:id="rId8"/>
    <p:sldId id="265" r:id="rId9"/>
    <p:sldId id="259" r:id="rId10"/>
    <p:sldId id="274" r:id="rId11"/>
    <p:sldId id="267" r:id="rId12"/>
    <p:sldId id="275" r:id="rId13"/>
    <p:sldId id="276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oways:Desktop:IRCS_pub_recor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oways:Presentation:2014:Instrument_Decomission:AO188_pu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Figure!$C$1</c:f>
              <c:strCache>
                <c:ptCount val="1"/>
                <c:pt idx="0">
                  <c:v>Solar</c:v>
                </c:pt>
              </c:strCache>
            </c:strRef>
          </c:tx>
          <c:invertIfNegative val="0"/>
          <c:cat>
            <c:numRef>
              <c:f>Figure!$A$2:$A$16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Figure!$C$2:$C$16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4.0</c:v>
                </c:pt>
                <c:pt idx="4">
                  <c:v>0.0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2.0</c:v>
                </c:pt>
                <c:pt idx="14">
                  <c:v>1.0</c:v>
                </c:pt>
              </c:numCache>
            </c:numRef>
          </c:val>
        </c:ser>
        <c:ser>
          <c:idx val="3"/>
          <c:order val="1"/>
          <c:tx>
            <c:strRef>
              <c:f>Figure!$D$1</c:f>
              <c:strCache>
                <c:ptCount val="1"/>
                <c:pt idx="0">
                  <c:v>Galactic</c:v>
                </c:pt>
              </c:strCache>
            </c:strRef>
          </c:tx>
          <c:invertIfNegative val="0"/>
          <c:cat>
            <c:numRef>
              <c:f>Figure!$A$2:$A$16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Figure!$D$2:$D$16</c:f>
              <c:numCache>
                <c:formatCode>General</c:formatCode>
                <c:ptCount val="15"/>
                <c:pt idx="0">
                  <c:v>0.0</c:v>
                </c:pt>
                <c:pt idx="1">
                  <c:v>3.0</c:v>
                </c:pt>
                <c:pt idx="2">
                  <c:v>7.0</c:v>
                </c:pt>
                <c:pt idx="3">
                  <c:v>4.0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5.0</c:v>
                </c:pt>
                <c:pt idx="8">
                  <c:v>7.0</c:v>
                </c:pt>
                <c:pt idx="9">
                  <c:v>7.0</c:v>
                </c:pt>
                <c:pt idx="10">
                  <c:v>3.0</c:v>
                </c:pt>
                <c:pt idx="11">
                  <c:v>9.0</c:v>
                </c:pt>
                <c:pt idx="12">
                  <c:v>8.0</c:v>
                </c:pt>
                <c:pt idx="13">
                  <c:v>6.0</c:v>
                </c:pt>
                <c:pt idx="14">
                  <c:v>5.0</c:v>
                </c:pt>
              </c:numCache>
            </c:numRef>
          </c:val>
        </c:ser>
        <c:ser>
          <c:idx val="4"/>
          <c:order val="2"/>
          <c:tx>
            <c:strRef>
              <c:f>Figure!$E$1</c:f>
              <c:strCache>
                <c:ptCount val="1"/>
                <c:pt idx="0">
                  <c:v>Extragalactic</c:v>
                </c:pt>
              </c:strCache>
            </c:strRef>
          </c:tx>
          <c:invertIfNegative val="0"/>
          <c:cat>
            <c:numRef>
              <c:f>Figure!$A$2:$A$16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Figure!$E$2:$E$16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5.0</c:v>
                </c:pt>
                <c:pt idx="4">
                  <c:v>2.0</c:v>
                </c:pt>
                <c:pt idx="5">
                  <c:v>3.0</c:v>
                </c:pt>
                <c:pt idx="6">
                  <c:v>5.0</c:v>
                </c:pt>
                <c:pt idx="7">
                  <c:v>2.0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1.0</c:v>
                </c:pt>
                <c:pt idx="13">
                  <c:v>3.0</c:v>
                </c:pt>
                <c:pt idx="1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0216536"/>
        <c:axId val="-2120219608"/>
      </c:barChart>
      <c:catAx>
        <c:axId val="-212021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ja-JP"/>
          </a:p>
        </c:txPr>
        <c:crossAx val="-2120219608"/>
        <c:crosses val="autoZero"/>
        <c:auto val="1"/>
        <c:lblAlgn val="ctr"/>
        <c:lblOffset val="100"/>
        <c:noMultiLvlLbl val="0"/>
      </c:catAx>
      <c:valAx>
        <c:axId val="-2120219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ja-JP"/>
          </a:p>
        </c:txPr>
        <c:crossAx val="-2120216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Figure!$C$1</c:f>
              <c:strCache>
                <c:ptCount val="1"/>
                <c:pt idx="0">
                  <c:v>HiCIAO</c:v>
                </c:pt>
              </c:strCache>
            </c:strRef>
          </c:tx>
          <c:invertIfNegative val="0"/>
          <c:cat>
            <c:numRef>
              <c:f>Figure!$A$2:$A$8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Figure!$C$2:$C$8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10.0</c:v>
                </c:pt>
                <c:pt idx="5">
                  <c:v>6.0</c:v>
                </c:pt>
                <c:pt idx="6">
                  <c:v>3.0</c:v>
                </c:pt>
              </c:numCache>
            </c:numRef>
          </c:val>
        </c:ser>
        <c:ser>
          <c:idx val="3"/>
          <c:order val="1"/>
          <c:tx>
            <c:strRef>
              <c:f>Figure!$D$1</c:f>
              <c:strCache>
                <c:ptCount val="1"/>
                <c:pt idx="0">
                  <c:v>IRCS</c:v>
                </c:pt>
              </c:strCache>
            </c:strRef>
          </c:tx>
          <c:invertIfNegative val="0"/>
          <c:cat>
            <c:numRef>
              <c:f>Figure!$A$2:$A$8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Figure!$D$2:$D$8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6.0</c:v>
                </c:pt>
                <c:pt idx="4">
                  <c:v>3.0</c:v>
                </c:pt>
                <c:pt idx="5">
                  <c:v>8.0</c:v>
                </c:pt>
                <c:pt idx="6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6957320"/>
        <c:axId val="-2116954264"/>
      </c:barChart>
      <c:catAx>
        <c:axId val="-211695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ja-JP"/>
          </a:p>
        </c:txPr>
        <c:crossAx val="-2116954264"/>
        <c:crosses val="autoZero"/>
        <c:auto val="1"/>
        <c:lblAlgn val="ctr"/>
        <c:lblOffset val="100"/>
        <c:noMultiLvlLbl val="0"/>
      </c:catAx>
      <c:valAx>
        <c:axId val="-2116954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/>
              </a:defRPr>
            </a:pPr>
            <a:endParaRPr lang="ja-JP"/>
          </a:p>
        </c:txPr>
        <c:crossAx val="-2116957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/>
            </a:defRPr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945CB-08A8-4E49-90E4-19005F10AB77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481-8229-0C42-803A-55E17A2B64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64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6481-8229-0C42-803A-55E17A2B641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6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6481-8229-0C42-803A-55E17A2B64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94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9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51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06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3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46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08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3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8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9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3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F452-4401-6043-BCBA-003477F568BC}" type="datetimeFigureOut">
              <a:rPr kumimoji="1" lang="ja-JP" altLang="en-US" smtClean="0"/>
              <a:t>2014/10/27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CE38-27E9-AE47-8463-E9EBA08CB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18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IRCS+AO188 decommission?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Yosuke Minowa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75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AO science paper publications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02" y="2119654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788" y="2632853"/>
            <a:ext cx="4641529" cy="2213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719" y="1417638"/>
            <a:ext cx="642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Refereed science paper using AO published in 2013</a:t>
            </a:r>
          </a:p>
          <a:p>
            <a:r>
              <a:rPr lang="en-US" altLang="ja-JP" dirty="0" smtClean="0"/>
              <a:t>(from Peter </a:t>
            </a:r>
            <a:r>
              <a:rPr lang="en-US" altLang="ja-JP" dirty="0" err="1" smtClean="0"/>
              <a:t>Wizinowich’s</a:t>
            </a:r>
            <a:r>
              <a:rPr lang="en-US" altLang="ja-JP" dirty="0" smtClean="0"/>
              <a:t> presentation at Keck strategy meeting)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79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5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Future upgrade for AO188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9" y="1313684"/>
            <a:ext cx="9122702" cy="529167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2400" dirty="0" smtClean="0"/>
              <a:t>New High power laser to make brighter (R~9-10mag) LGS</a:t>
            </a:r>
          </a:p>
          <a:p>
            <a:pPr lvl="1"/>
            <a:r>
              <a:rPr lang="en-US" altLang="ja-JP" sz="1600" dirty="0" smtClean="0"/>
              <a:t>TOPTICA fiber laser, which will provide 20W instead of current 4W, is a candidate</a:t>
            </a:r>
          </a:p>
          <a:p>
            <a:pPr lvl="1"/>
            <a:r>
              <a:rPr kumimoji="1" lang="en-US" altLang="ja-JP" sz="1600" dirty="0" smtClean="0"/>
              <a:t>Increase maximum </a:t>
            </a:r>
            <a:r>
              <a:rPr lang="en-US" altLang="ja-JP" sz="1600" dirty="0" smtClean="0"/>
              <a:t>achievable </a:t>
            </a:r>
            <a:r>
              <a:rPr kumimoji="1" lang="en-US" altLang="ja-JP" sz="1600" dirty="0" err="1" smtClean="0"/>
              <a:t>Strehl</a:t>
            </a:r>
            <a:r>
              <a:rPr kumimoji="1" lang="en-US" altLang="ja-JP" sz="1600" dirty="0" smtClean="0"/>
              <a:t> ratio from current 0.3 (FWHM~0”.1-0”.2) at K to 0.5 (FWHM&lt;0”.1)</a:t>
            </a:r>
          </a:p>
          <a:p>
            <a:pPr lvl="1"/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pPr marL="457200" lvl="1" indent="0">
              <a:buNone/>
            </a:pPr>
            <a:endParaRPr lang="en-US" altLang="ja-JP" sz="1600" dirty="0" smtClean="0"/>
          </a:p>
          <a:p>
            <a:pPr marL="457200" lvl="1" indent="0">
              <a:buNone/>
            </a:pPr>
            <a:endParaRPr lang="en-US" altLang="ja-JP" sz="1600" dirty="0"/>
          </a:p>
          <a:p>
            <a:pPr marL="457200" lvl="1" indent="0">
              <a:buNone/>
            </a:pPr>
            <a:endParaRPr lang="en-US" altLang="ja-JP" sz="1600" dirty="0" smtClean="0"/>
          </a:p>
          <a:p>
            <a:pPr marL="457200" lvl="1" indent="0">
              <a:buNone/>
            </a:pPr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pPr lvl="1"/>
            <a:endParaRPr kumimoji="1"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pPr lvl="1"/>
            <a:endParaRPr kumimoji="1"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pPr lvl="1"/>
            <a:endParaRPr lang="en-US" altLang="ja-JP" sz="1600" dirty="0"/>
          </a:p>
          <a:p>
            <a:pPr lvl="1"/>
            <a:endParaRPr kumimoji="1" lang="en-US" altLang="ja-JP" sz="1600" dirty="0" smtClean="0"/>
          </a:p>
          <a:p>
            <a:r>
              <a:rPr lang="en-US" altLang="ja-JP" sz="2400" dirty="0" smtClean="0"/>
              <a:t>Performance optimization</a:t>
            </a:r>
          </a:p>
          <a:p>
            <a:pPr lvl="1"/>
            <a:r>
              <a:rPr lang="en-US" altLang="ja-JP" sz="2000" dirty="0" smtClean="0"/>
              <a:t>Make operation easier </a:t>
            </a:r>
          </a:p>
          <a:p>
            <a:pPr lvl="1"/>
            <a:r>
              <a:rPr lang="en-US" altLang="ja-JP" sz="2000" dirty="0" smtClean="0"/>
              <a:t>Reduce overhead</a:t>
            </a:r>
          </a:p>
          <a:p>
            <a:pPr lvl="2"/>
            <a:r>
              <a:rPr lang="en-US" altLang="ja-JP" sz="1800" dirty="0" smtClean="0"/>
              <a:t>M. Liu (</a:t>
            </a:r>
            <a:r>
              <a:rPr lang="en-US" altLang="ja-JP" sz="1800" dirty="0" err="1" smtClean="0"/>
              <a:t>IfA</a:t>
            </a:r>
            <a:r>
              <a:rPr lang="en-US" altLang="ja-JP" sz="1800" dirty="0" smtClean="0"/>
              <a:t>) who have used all AO system at </a:t>
            </a:r>
            <a:r>
              <a:rPr lang="en-US" altLang="ja-JP" sz="1800" dirty="0" err="1" smtClean="0"/>
              <a:t>Maunakea</a:t>
            </a:r>
            <a:r>
              <a:rPr lang="en-US" altLang="ja-JP" sz="1800" dirty="0" smtClean="0"/>
              <a:t> told me at the Keck strategy meeting that performance of AO188 is almost same as Keck-AO, but overhead is much larger for AO188 than Keck AO. </a:t>
            </a:r>
          </a:p>
          <a:p>
            <a:pPr marL="457200" lvl="1" indent="0">
              <a:buNone/>
            </a:pPr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6" y="2062241"/>
            <a:ext cx="2898867" cy="2867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172" y="2062241"/>
            <a:ext cx="2927481" cy="2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7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Extreme AO 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7758"/>
            <a:ext cx="8240713" cy="2370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1257" y="1175611"/>
            <a:ext cx="611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Peter </a:t>
            </a:r>
            <a:r>
              <a:rPr kumimoji="1" lang="en-US" altLang="ja-JP" dirty="0" err="1" smtClean="0"/>
              <a:t>Wizinowich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presentation at Keck strategy meeting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73177"/>
            <a:ext cx="8270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1600" dirty="0" err="1" smtClean="0"/>
              <a:t>SCExAO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with Phase-II capabilities will be available from 2015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ja-JP" sz="1600" dirty="0" smtClean="0"/>
              <a:t>&gt;90% </a:t>
            </a:r>
            <a:r>
              <a:rPr kumimoji="1" lang="en-US" altLang="ja-JP" sz="1600" dirty="0" err="1" smtClean="0"/>
              <a:t>Strehl</a:t>
            </a:r>
            <a:r>
              <a:rPr kumimoji="1" lang="en-US" altLang="ja-JP" sz="1600" dirty="0" smtClean="0"/>
              <a:t> ratio at H-band is expected</a:t>
            </a:r>
          </a:p>
          <a:p>
            <a:pPr marL="742950" lvl="1" indent="-285750">
              <a:buFont typeface="Arial"/>
              <a:buChar char="•"/>
            </a:pPr>
            <a:endParaRPr kumimoji="1"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CHARIS will be delivered to Subaru at the end of 2015, which will provide NIR IFU capability for characterizing the atmosphere of </a:t>
            </a:r>
            <a:r>
              <a:rPr lang="en-US" altLang="ja-JP" sz="1600" dirty="0" err="1" smtClean="0"/>
              <a:t>exoplanets</a:t>
            </a:r>
            <a:r>
              <a:rPr lang="en-US" altLang="ja-JP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High contrast imaging is not planned for TMT 1</a:t>
            </a:r>
            <a:r>
              <a:rPr lang="en-US" altLang="ja-JP" sz="1600" baseline="30000" dirty="0" smtClean="0"/>
              <a:t>st</a:t>
            </a:r>
            <a:r>
              <a:rPr lang="en-US" altLang="ja-JP" sz="1600" dirty="0" smtClean="0"/>
              <a:t> gen. instruments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sz="1600" dirty="0" err="1" smtClean="0"/>
              <a:t>SCExAO</a:t>
            </a:r>
            <a:r>
              <a:rPr lang="en-US" altLang="ja-JP" sz="1600" dirty="0" smtClean="0"/>
              <a:t> could beat early TMT (mid 2020) in this area (Thayne Currie’s Subaru Seminar)</a:t>
            </a:r>
          </a:p>
          <a:p>
            <a:pPr marL="742950" lvl="1" indent="-285750">
              <a:buFont typeface="Arial"/>
              <a:buChar char="•"/>
            </a:pPr>
            <a:endParaRPr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AO188 (or new AO with adaptive M2) is necessary for Subaru’s </a:t>
            </a:r>
            <a:r>
              <a:rPr kumimoji="1" lang="en-US" altLang="ja-JP" dirty="0" err="1" smtClean="0"/>
              <a:t>ExAO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3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274"/>
            <a:ext cx="8595751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From Thayne Currie’s presentation at Subaru Seminar (06/12/2014)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6089" y="-117701"/>
            <a:ext cx="906970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FF00"/>
                </a:solidFill>
              </a:rPr>
              <a:t>SCExAO</a:t>
            </a:r>
            <a:r>
              <a:rPr lang="en-US" dirty="0" smtClean="0">
                <a:solidFill>
                  <a:srgbClr val="00FF00"/>
                </a:solidFill>
              </a:rPr>
              <a:t> vs. First-Light TMT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" name="Picture 4" descr="nfiraosscexao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2536" b="458"/>
          <a:stretch/>
        </p:blipFill>
        <p:spPr>
          <a:xfrm>
            <a:off x="542925" y="1558566"/>
            <a:ext cx="8009730" cy="478597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3407" y="6063054"/>
            <a:ext cx="906970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 marL="11430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 marL="16002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 marL="20574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algn="ctr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/>
            <a:r>
              <a:rPr lang="en-US" sz="2400" dirty="0" smtClean="0">
                <a:solidFill>
                  <a:srgbClr val="00B0F0"/>
                </a:solidFill>
              </a:rPr>
              <a:t>NFIRAOS estimates from </a:t>
            </a:r>
            <a:r>
              <a:rPr lang="en-US" sz="2400" dirty="0" err="1" smtClean="0">
                <a:solidFill>
                  <a:srgbClr val="00B0F0"/>
                </a:solidFill>
              </a:rPr>
              <a:t>Marois</a:t>
            </a:r>
            <a:r>
              <a:rPr lang="en-US" sz="2400" dirty="0" smtClean="0">
                <a:solidFill>
                  <a:srgbClr val="00B0F0"/>
                </a:solidFill>
              </a:rPr>
              <a:t> et al. 2012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6089" y="6080647"/>
            <a:ext cx="8856862" cy="69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 smtClean="0">
                <a:solidFill>
                  <a:srgbClr val="FF0000"/>
                </a:solidFill>
              </a:rPr>
              <a:t>SCExAO</a:t>
            </a:r>
            <a:r>
              <a:rPr lang="en-US" sz="2000" dirty="0" smtClean="0">
                <a:solidFill>
                  <a:srgbClr val="FF0000"/>
                </a:solidFill>
              </a:rPr>
              <a:t>: Likely best </a:t>
            </a:r>
            <a:r>
              <a:rPr lang="en-US" sz="2000" dirty="0" err="1" smtClean="0">
                <a:solidFill>
                  <a:srgbClr val="FF0000"/>
                </a:solidFill>
              </a:rPr>
              <a:t>exoplanet</a:t>
            </a:r>
            <a:r>
              <a:rPr lang="en-US" sz="2000" dirty="0" smtClean="0">
                <a:solidFill>
                  <a:srgbClr val="FF0000"/>
                </a:solidFill>
              </a:rPr>
              <a:t> imager in North until 2</a:t>
            </a:r>
            <a:r>
              <a:rPr lang="en-US" sz="2000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dirty="0" smtClean="0">
                <a:solidFill>
                  <a:srgbClr val="FF0000"/>
                </a:solidFill>
              </a:rPr>
              <a:t> gen TMT (~2030)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999" y="14176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Future AO system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2325046"/>
            <a:ext cx="7011968" cy="235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783" y="4545117"/>
            <a:ext cx="7120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ULTIMATE-Subaru         GLAO          4 x Sodium         YES               Fiber IFU?, Imager?              NIR imaging , IFS          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628" y="2075065"/>
            <a:ext cx="611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Peter </a:t>
            </a:r>
            <a:r>
              <a:rPr kumimoji="1" lang="en-US" altLang="ja-JP" dirty="0" err="1" smtClean="0"/>
              <a:t>Wizinowich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presentation at Keck strategy meeting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48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(IRCS)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830"/>
          </a:xfrm>
        </p:spPr>
        <p:txBody>
          <a:bodyPr>
            <a:normAutofit fontScale="47500" lnSpcReduction="20000"/>
          </a:bodyPr>
          <a:lstStyle/>
          <a:p>
            <a:r>
              <a:rPr kumimoji="1" lang="en-US" altLang="ja-JP" sz="3400" dirty="0" smtClean="0"/>
              <a:t>IRCS provides basic functions of 8m class telescope, which are useful for all types of astronomy (solar system, </a:t>
            </a:r>
            <a:r>
              <a:rPr kumimoji="1" lang="en-US" altLang="ja-JP" sz="3400" dirty="0" err="1" smtClean="0"/>
              <a:t>exoplanets</a:t>
            </a:r>
            <a:r>
              <a:rPr kumimoji="1" lang="en-US" altLang="ja-JP" sz="3400" dirty="0" smtClean="0"/>
              <a:t>, </a:t>
            </a:r>
            <a:r>
              <a:rPr kumimoji="1" lang="en-US" altLang="ja-JP" sz="3400" dirty="0" err="1" smtClean="0"/>
              <a:t>galacitc</a:t>
            </a:r>
            <a:r>
              <a:rPr kumimoji="1" lang="en-US" altLang="ja-JP" sz="3400" dirty="0" smtClean="0"/>
              <a:t> objects, extragalactic).</a:t>
            </a:r>
          </a:p>
          <a:p>
            <a:pPr marL="0" indent="0">
              <a:buNone/>
            </a:pPr>
            <a:endParaRPr kumimoji="1" lang="en-US" altLang="ja-JP" sz="3400" dirty="0" smtClean="0"/>
          </a:p>
          <a:p>
            <a:r>
              <a:rPr lang="en-US" altLang="ja-JP" sz="3400" dirty="0" smtClean="0"/>
              <a:t>Although IRCS </a:t>
            </a:r>
            <a:r>
              <a:rPr lang="en-US" altLang="ja-JP" sz="3400" dirty="0" smtClean="0"/>
              <a:t>is 1</a:t>
            </a:r>
            <a:r>
              <a:rPr lang="en-US" altLang="ja-JP" sz="3400" baseline="30000" dirty="0" smtClean="0"/>
              <a:t>st</a:t>
            </a:r>
            <a:r>
              <a:rPr lang="en-US" altLang="ja-JP" sz="3400" dirty="0" smtClean="0"/>
              <a:t> gen. instrument at the </a:t>
            </a:r>
            <a:r>
              <a:rPr lang="en-US" altLang="ja-JP" sz="3400" dirty="0" smtClean="0"/>
              <a:t>Subaru, the </a:t>
            </a:r>
            <a:r>
              <a:rPr lang="en-US" altLang="ja-JP" sz="3400" dirty="0" smtClean="0"/>
              <a:t>demand for using IRCS is increasing after AO188 </a:t>
            </a:r>
            <a:endParaRPr kumimoji="1" lang="en-US" altLang="ja-JP" sz="3400" dirty="0" smtClean="0"/>
          </a:p>
          <a:p>
            <a:pPr lvl="1"/>
            <a:r>
              <a:rPr kumimoji="1" lang="en-US" altLang="ja-JP" sz="2900" dirty="0" smtClean="0"/>
              <a:t>Number of the submitted proposals is always at the highest or the second highest after HSC. </a:t>
            </a:r>
          </a:p>
          <a:p>
            <a:pPr lvl="1"/>
            <a:r>
              <a:rPr lang="en-US" altLang="ja-JP" sz="2900" dirty="0" smtClean="0"/>
              <a:t>Keeping the number of the publication at the same level since 2001 </a:t>
            </a:r>
            <a:endParaRPr kumimoji="1" lang="en-US" altLang="ja-JP" sz="2900" dirty="0" smtClean="0"/>
          </a:p>
          <a:p>
            <a:pPr marL="457200" lvl="1" indent="0">
              <a:buNone/>
            </a:pPr>
            <a:endParaRPr kumimoji="1" lang="en-US" altLang="ja-JP" sz="2900" dirty="0" smtClean="0"/>
          </a:p>
          <a:p>
            <a:r>
              <a:rPr lang="en-US" altLang="ja-JP" sz="3400" dirty="0" smtClean="0"/>
              <a:t>There are similar instruments at Keck/Gemini which can be used through time exchange program, but those are almost same age as IRCS (i.e., there is a risk of the failure or decommission). </a:t>
            </a:r>
          </a:p>
          <a:p>
            <a:endParaRPr lang="en-US" altLang="ja-JP" sz="3400" dirty="0" smtClean="0"/>
          </a:p>
          <a:p>
            <a:r>
              <a:rPr lang="en-US" altLang="ja-JP" sz="3400" dirty="0" smtClean="0"/>
              <a:t>It is not good idea to actively decommission IRCS without making coordinated instrument development/decommission plan with Keck/Gemini. </a:t>
            </a:r>
            <a:endParaRPr lang="en-US" altLang="ja-JP" sz="3400" dirty="0"/>
          </a:p>
          <a:p>
            <a:pPr marL="0" indent="0">
              <a:buNone/>
            </a:pPr>
            <a:endParaRPr lang="en-US" altLang="ja-JP" sz="3400" dirty="0" smtClean="0"/>
          </a:p>
          <a:p>
            <a:r>
              <a:rPr lang="en-US" altLang="ja-JP" sz="3400" dirty="0" smtClean="0"/>
              <a:t>Even after AO188 is decommissioned, IRCS can be a unique instrument at </a:t>
            </a:r>
            <a:r>
              <a:rPr lang="en-US" altLang="ja-JP" sz="3400" dirty="0" err="1" smtClean="0"/>
              <a:t>Maunakea</a:t>
            </a:r>
            <a:r>
              <a:rPr lang="en-US" altLang="ja-JP" sz="3400" dirty="0" smtClean="0"/>
              <a:t> with thermal infrared imaging/spectroscopy capabilities if the Subaru have a deformable secondary mirror, which realizes low-background and high </a:t>
            </a:r>
            <a:r>
              <a:rPr lang="en-US" altLang="ja-JP" sz="3400" dirty="0" err="1" smtClean="0"/>
              <a:t>Strehl</a:t>
            </a:r>
            <a:r>
              <a:rPr lang="en-US" altLang="ja-JP" sz="3400" dirty="0" smtClean="0"/>
              <a:t> ratio of ~ 1.0 (same concept as VLT/ERIS). </a:t>
            </a:r>
            <a:endParaRPr lang="en-US" altLang="ja-JP" dirty="0"/>
          </a:p>
          <a:p>
            <a:endParaRPr lang="en-US" altLang="ja-JP" sz="3400" dirty="0" smtClean="0"/>
          </a:p>
          <a:p>
            <a:r>
              <a:rPr lang="en-US" altLang="ja-JP" sz="3400" dirty="0" smtClean="0"/>
              <a:t>Without deformable secondary, IRCS is not a competitive instrument at all within several years. </a:t>
            </a:r>
          </a:p>
        </p:txBody>
      </p:sp>
    </p:spTree>
    <p:extLst>
      <p:ext uri="{BB962C8B-B14F-4D97-AF65-F5344CB8AC3E}">
        <p14:creationId xmlns:p14="http://schemas.microsoft.com/office/powerpoint/2010/main" val="30010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(AO188)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599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AO188 provides the similar performance as the other AO system at </a:t>
            </a:r>
            <a:r>
              <a:rPr kumimoji="1" lang="en-US" altLang="ja-JP" dirty="0" err="1" smtClean="0"/>
              <a:t>Maunakea</a:t>
            </a:r>
            <a:r>
              <a:rPr lang="en-US" altLang="ja-JP" dirty="0" smtClean="0"/>
              <a:t>, slightly wider FOV for finding TTGS, although the publication record is poor compared with the other AO at the 8m class telescopes.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Number of the extragalactic publications has been increasing since LGS mode was opened on 2011 (but still low).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Future laser upgrade will make the LGSAO performance of AO188 highest level among the SCAO system in the world.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Science capabilities with AO188 itself will not be unique at all after future AO system becomes available.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AO188 (or </a:t>
            </a:r>
            <a:r>
              <a:rPr lang="en-US" altLang="ja-JP" dirty="0" err="1" smtClean="0"/>
              <a:t>newAO</a:t>
            </a:r>
            <a:r>
              <a:rPr lang="en-US" altLang="ja-JP" dirty="0" smtClean="0"/>
              <a:t> with ASM) +</a:t>
            </a:r>
            <a:r>
              <a:rPr lang="en-US" altLang="ja-JP" dirty="0" err="1" smtClean="0"/>
              <a:t>SCExAO</a:t>
            </a:r>
            <a:r>
              <a:rPr lang="en-US" altLang="ja-JP" dirty="0" smtClean="0"/>
              <a:t> is still a unique </a:t>
            </a:r>
            <a:r>
              <a:rPr lang="en-US" altLang="ja-JP" dirty="0" err="1" smtClean="0"/>
              <a:t>ExAO</a:t>
            </a:r>
            <a:r>
              <a:rPr lang="en-US" altLang="ja-JP" dirty="0" smtClean="0"/>
              <a:t> at the northern hemisphere even in the era of TMT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It is not good idea to decommission AO188 without having the other facility AO system</a:t>
            </a:r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1919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IRCS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7371" y="31060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7556" y="1600200"/>
            <a:ext cx="8139244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000" dirty="0" smtClean="0"/>
              <a:t>AO assisted NIR imager and spectrograph</a:t>
            </a:r>
          </a:p>
          <a:p>
            <a:r>
              <a:rPr lang="en-US" altLang="ja-JP" sz="2000" dirty="0" smtClean="0"/>
              <a:t>Wavelength coverage: </a:t>
            </a:r>
          </a:p>
          <a:p>
            <a:pPr lvl="1"/>
            <a:r>
              <a:rPr lang="en-US" altLang="ja-JP" sz="1800" dirty="0" smtClean="0"/>
              <a:t>1-5 micron (Aladdin III 1024x1024 </a:t>
            </a:r>
            <a:r>
              <a:rPr lang="en-US" altLang="ja-JP" sz="1800" dirty="0" err="1" smtClean="0"/>
              <a:t>InSb</a:t>
            </a:r>
            <a:r>
              <a:rPr lang="en-US" altLang="ja-JP" sz="1800" dirty="0" smtClean="0"/>
              <a:t> array)</a:t>
            </a:r>
          </a:p>
          <a:p>
            <a:r>
              <a:rPr lang="en-US" altLang="ja-JP" sz="2000" dirty="0" smtClean="0"/>
              <a:t>Observing mode</a:t>
            </a:r>
          </a:p>
          <a:p>
            <a:pPr lvl="1"/>
            <a:r>
              <a:rPr kumimoji="1" lang="en-US" altLang="ja-JP" sz="1800" dirty="0" smtClean="0"/>
              <a:t>Imaging (20mas, 52mas), FOV~20”x20” or 53”x53” </a:t>
            </a:r>
          </a:p>
          <a:p>
            <a:pPr lvl="1"/>
            <a:r>
              <a:rPr lang="en-US" altLang="ja-JP" sz="1800" dirty="0" smtClean="0"/>
              <a:t>Low-resolution </a:t>
            </a:r>
            <a:r>
              <a:rPr lang="en-US" altLang="ja-JP" sz="1800" dirty="0" err="1" smtClean="0"/>
              <a:t>grism</a:t>
            </a:r>
            <a:r>
              <a:rPr lang="en-US" altLang="ja-JP" sz="1800" dirty="0" smtClean="0"/>
              <a:t> spectroscopy (20mas, 52mas, R&lt;2000)</a:t>
            </a:r>
          </a:p>
          <a:p>
            <a:pPr lvl="1"/>
            <a:r>
              <a:rPr kumimoji="1" lang="en-US" altLang="ja-JP" sz="1800" dirty="0" smtClean="0"/>
              <a:t>High-resolution </a:t>
            </a:r>
            <a:r>
              <a:rPr kumimoji="1" lang="en-US" altLang="ja-JP" sz="1800" dirty="0" err="1" smtClean="0"/>
              <a:t>echelle</a:t>
            </a:r>
            <a:r>
              <a:rPr kumimoji="1" lang="en-US" altLang="ja-JP" sz="1800" dirty="0" smtClean="0"/>
              <a:t> spectroscopy (55mas, R~5,000-20,000)</a:t>
            </a:r>
          </a:p>
          <a:p>
            <a:r>
              <a:rPr lang="en-US" altLang="ja-JP" sz="2200" dirty="0" smtClean="0"/>
              <a:t>History</a:t>
            </a:r>
          </a:p>
          <a:p>
            <a:pPr lvl="1"/>
            <a:r>
              <a:rPr lang="en-US" altLang="ja-JP" sz="1800" dirty="0" smtClean="0"/>
              <a:t>2000 : First light </a:t>
            </a:r>
          </a:p>
          <a:p>
            <a:pPr lvl="1"/>
            <a:r>
              <a:rPr kumimoji="1" lang="en-US" altLang="ja-JP" sz="1800" dirty="0" smtClean="0"/>
              <a:t>2001~2005: AO 36 </a:t>
            </a:r>
            <a:r>
              <a:rPr lang="en-US" altLang="ja-JP" sz="1800" dirty="0" smtClean="0"/>
              <a:t> </a:t>
            </a:r>
          </a:p>
          <a:p>
            <a:pPr lvl="1"/>
            <a:r>
              <a:rPr kumimoji="1" lang="en-US" altLang="ja-JP" sz="1800" dirty="0" smtClean="0"/>
              <a:t>2005: Moved to </a:t>
            </a:r>
            <a:r>
              <a:rPr kumimoji="1" lang="en-US" altLang="ja-JP" sz="1800" dirty="0" err="1" smtClean="0"/>
              <a:t>NsIR</a:t>
            </a:r>
            <a:r>
              <a:rPr kumimoji="1" lang="en-US" altLang="ja-JP" sz="1800" dirty="0" smtClean="0"/>
              <a:t>  and used w/o AO until 2008 </a:t>
            </a:r>
          </a:p>
          <a:p>
            <a:pPr lvl="1"/>
            <a:r>
              <a:rPr lang="en-US" altLang="ja-JP" sz="1800" dirty="0" smtClean="0"/>
              <a:t>2008~: AO188  </a:t>
            </a:r>
          </a:p>
          <a:p>
            <a:pPr lvl="1"/>
            <a:r>
              <a:rPr kumimoji="1" lang="en-US" altLang="ja-JP" sz="1800" dirty="0" smtClean="0"/>
              <a:t>2011~: LGS mode</a:t>
            </a:r>
          </a:p>
          <a:p>
            <a:pPr lvl="1"/>
            <a:r>
              <a:rPr lang="en-US" altLang="ja-JP" sz="1800" dirty="0" smtClean="0"/>
              <a:t>2013:  </a:t>
            </a:r>
            <a:r>
              <a:rPr lang="en-US" altLang="ja-JP" sz="1800" dirty="0" err="1" smtClean="0"/>
              <a:t>spectro</a:t>
            </a:r>
            <a:r>
              <a:rPr lang="en-US" altLang="ja-JP" sz="1800" dirty="0"/>
              <a:t>-</a:t>
            </a:r>
            <a:r>
              <a:rPr lang="en-US" altLang="ja-JP" sz="1800" dirty="0" smtClean="0"/>
              <a:t>polarization mode</a:t>
            </a:r>
          </a:p>
          <a:p>
            <a:r>
              <a:rPr kumimoji="1" lang="en-US" altLang="ja-JP" sz="2200" dirty="0" smtClean="0"/>
              <a:t>Stably operated without major problems so far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5566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878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IRCS: Science Case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417638"/>
            <a:ext cx="8222343" cy="4993556"/>
          </a:xfrm>
        </p:spPr>
        <p:txBody>
          <a:bodyPr>
            <a:normAutofit fontScale="92500"/>
          </a:bodyPr>
          <a:lstStyle/>
          <a:p>
            <a:r>
              <a:rPr kumimoji="1" lang="en-US" altLang="ja-JP" sz="2600" dirty="0" smtClean="0"/>
              <a:t>AO assisted high-resolution images</a:t>
            </a:r>
          </a:p>
          <a:p>
            <a:pPr lvl="1"/>
            <a:r>
              <a:rPr lang="en-US" altLang="ja-JP" sz="2200" dirty="0" smtClean="0"/>
              <a:t>Resolve high-z galaxies</a:t>
            </a:r>
          </a:p>
          <a:p>
            <a:pPr lvl="1"/>
            <a:r>
              <a:rPr kumimoji="1" lang="en-US" altLang="ja-JP" sz="2200" dirty="0" smtClean="0"/>
              <a:t>High-contrast imaging with ADI mode </a:t>
            </a:r>
          </a:p>
          <a:p>
            <a:pPr marL="457200" lvl="1" indent="0">
              <a:buNone/>
            </a:pPr>
            <a:endParaRPr kumimoji="1" lang="en-US" altLang="ja-JP" sz="2200" dirty="0" smtClean="0"/>
          </a:p>
          <a:p>
            <a:r>
              <a:rPr lang="en-US" altLang="ja-JP" sz="2600" dirty="0" smtClean="0"/>
              <a:t>Thermal infrared (L, M) band imaging/spectroscopy</a:t>
            </a:r>
          </a:p>
          <a:p>
            <a:pPr lvl="1"/>
            <a:r>
              <a:rPr lang="en-US" altLang="ja-JP" sz="2200" dirty="0" smtClean="0"/>
              <a:t>SEEDS follow-up --- low-resolution spec. </a:t>
            </a:r>
          </a:p>
          <a:p>
            <a:pPr lvl="1"/>
            <a:r>
              <a:rPr lang="en-US" altLang="ja-JP" sz="2200" dirty="0" smtClean="0"/>
              <a:t>Dust obscured AGN --- low resolution spec.</a:t>
            </a:r>
          </a:p>
          <a:p>
            <a:pPr lvl="1"/>
            <a:r>
              <a:rPr lang="en-US" altLang="ja-JP" sz="2200" dirty="0" smtClean="0"/>
              <a:t>ISM (or IGM) --- high-resolution spec. </a:t>
            </a:r>
          </a:p>
          <a:p>
            <a:pPr lvl="1"/>
            <a:r>
              <a:rPr lang="en-US" altLang="ja-JP" sz="2200" dirty="0" smtClean="0"/>
              <a:t>Radial Velocity measurement with NH3 gas-cell  </a:t>
            </a:r>
          </a:p>
          <a:p>
            <a:pPr lvl="1"/>
            <a:endParaRPr lang="en-US" altLang="ja-JP" sz="2200" dirty="0"/>
          </a:p>
          <a:p>
            <a:r>
              <a:rPr lang="en-US" altLang="ja-JP" sz="2600" dirty="0" smtClean="0"/>
              <a:t>Fast readout imaging mode (up to ~160 Hz)</a:t>
            </a:r>
          </a:p>
          <a:p>
            <a:pPr lvl="1"/>
            <a:r>
              <a:rPr lang="en-US" altLang="ja-JP" sz="2200" dirty="0" smtClean="0"/>
              <a:t>Lucky imaging</a:t>
            </a:r>
          </a:p>
          <a:p>
            <a:pPr lvl="1"/>
            <a:r>
              <a:rPr lang="en-US" altLang="ja-JP" sz="2200" dirty="0" smtClean="0"/>
              <a:t>High temporal resolution (pulsar, flare from </a:t>
            </a:r>
            <a:r>
              <a:rPr lang="en-US" altLang="ja-JP" sz="2200" dirty="0" err="1" smtClean="0"/>
              <a:t>SgrA</a:t>
            </a:r>
            <a:r>
              <a:rPr lang="en-US" altLang="ja-JP" sz="2200" dirty="0" smtClean="0"/>
              <a:t>*)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9702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Alternative instruments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400" dirty="0" smtClean="0"/>
              <a:t>Imaging/low-resolution spectroscopy</a:t>
            </a:r>
          </a:p>
          <a:p>
            <a:pPr lvl="1"/>
            <a:r>
              <a:rPr lang="en-US" altLang="ja-JP" sz="1800" dirty="0" smtClean="0"/>
              <a:t>Keck NIRC2 --- AO performance is slightly better</a:t>
            </a:r>
          </a:p>
          <a:p>
            <a:pPr lvl="1"/>
            <a:r>
              <a:rPr lang="en-US" altLang="ja-JP" sz="1800" dirty="0" smtClean="0"/>
              <a:t>Gemini </a:t>
            </a:r>
            <a:r>
              <a:rPr lang="en-US" altLang="ja-JP" sz="1800" dirty="0" err="1" smtClean="0"/>
              <a:t>NIRI+Altair</a:t>
            </a:r>
            <a:r>
              <a:rPr lang="en-US" altLang="ja-JP" sz="1800" dirty="0" smtClean="0"/>
              <a:t> --- AO performance is almost similar </a:t>
            </a:r>
          </a:p>
          <a:p>
            <a:pPr lvl="1"/>
            <a:r>
              <a:rPr lang="en-US" altLang="ja-JP" sz="1800" dirty="0" smtClean="0"/>
              <a:t>VLT NACO --- low thermal background </a:t>
            </a:r>
          </a:p>
          <a:p>
            <a:pPr lvl="1"/>
            <a:endParaRPr lang="en-US" altLang="ja-JP" sz="1800" dirty="0"/>
          </a:p>
          <a:p>
            <a:r>
              <a:rPr lang="en-US" altLang="ja-JP" sz="2200" dirty="0" smtClean="0"/>
              <a:t>High-resolution spectroscopy</a:t>
            </a:r>
          </a:p>
          <a:p>
            <a:pPr lvl="1"/>
            <a:r>
              <a:rPr lang="en-US" altLang="ja-JP" sz="1800" dirty="0" smtClean="0"/>
              <a:t>Keck NIRSPEC – almost similar to IRCS</a:t>
            </a:r>
          </a:p>
          <a:p>
            <a:pPr lvl="1"/>
            <a:r>
              <a:rPr lang="en-US" altLang="ja-JP" sz="1800" dirty="0" smtClean="0"/>
              <a:t>Gemini NIFS (R~5000) – lower spectral resolution than IRCS</a:t>
            </a:r>
          </a:p>
          <a:p>
            <a:pPr lvl="1"/>
            <a:r>
              <a:rPr lang="en-US" altLang="ja-JP" sz="1800" dirty="0" smtClean="0"/>
              <a:t>VLT CRIRES – a bit better spectral resolution than IRCS</a:t>
            </a:r>
          </a:p>
          <a:p>
            <a:pPr lvl="1"/>
            <a:endParaRPr lang="en-US" altLang="ja-JP" sz="1800" dirty="0"/>
          </a:p>
          <a:p>
            <a:r>
              <a:rPr lang="en-US" altLang="ja-JP" sz="2200" dirty="0" smtClean="0"/>
              <a:t>The modes not covered by IRCS</a:t>
            </a:r>
          </a:p>
          <a:p>
            <a:pPr lvl="1"/>
            <a:r>
              <a:rPr lang="en-US" altLang="ja-JP" sz="1800" dirty="0" smtClean="0"/>
              <a:t>mid-resolution spectroscopy (R=2000-5000)</a:t>
            </a:r>
          </a:p>
          <a:p>
            <a:pPr lvl="1"/>
            <a:r>
              <a:rPr lang="en-US" altLang="ja-JP" sz="1800" dirty="0" smtClean="0"/>
              <a:t>IFU (Keck OSIRIS, Gemini NIFS, VLT SINFONI)</a:t>
            </a:r>
          </a:p>
          <a:p>
            <a:pPr lvl="1"/>
            <a:endParaRPr lang="en-US" altLang="ja-JP" sz="1800" dirty="0" smtClean="0"/>
          </a:p>
          <a:p>
            <a:endParaRPr lang="en-US" altLang="ja-JP" sz="22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096" y="6163622"/>
            <a:ext cx="892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Note: all of the alternative instruments are already more than 10 years old (same age as </a:t>
            </a:r>
            <a:r>
              <a:rPr lang="en-US" altLang="ja-JP" sz="1600" dirty="0" smtClean="0">
                <a:solidFill>
                  <a:srgbClr val="FF0000"/>
                </a:solidFill>
              </a:rPr>
              <a:t>IRCS). 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062372"/>
              </p:ext>
            </p:extLst>
          </p:nvPr>
        </p:nvGraphicFramePr>
        <p:xfrm>
          <a:off x="344260" y="798739"/>
          <a:ext cx="8886825" cy="605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286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IRCS science publication history</a:t>
            </a:r>
            <a:br>
              <a:rPr kumimoji="1" lang="en-US" altLang="ja-JP" sz="3200" dirty="0" smtClean="0"/>
            </a:br>
            <a:r>
              <a:rPr kumimoji="1" lang="en-US" altLang="ja-JP" sz="1800" dirty="0" smtClean="0"/>
              <a:t>Number of </a:t>
            </a:r>
            <a:r>
              <a:rPr lang="en-US" altLang="ja-JP" sz="1800" dirty="0" smtClean="0"/>
              <a:t>refereed science papers which cite IRCS instrument papers                 (Kobayashi et al. 2000, Tokunaga et al. 1998).</a:t>
            </a:r>
            <a:endParaRPr kumimoji="1" lang="ja-JP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80884" y="988909"/>
            <a:ext cx="78723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First light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10343" y="3727819"/>
            <a:ext cx="266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</a:t>
            </a:r>
            <a:r>
              <a:rPr lang="en-US" altLang="ja-JP" dirty="0"/>
              <a:t>r</a:t>
            </a:r>
            <a:r>
              <a:rPr kumimoji="1" lang="en-US" altLang="ja-JP" dirty="0" smtClean="0"/>
              <a:t>efereed paper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2044" y="1293520"/>
            <a:ext cx="190818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AO36 open use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0229" y="1097764"/>
            <a:ext cx="13495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Moved to </a:t>
            </a:r>
            <a:r>
              <a:rPr kumimoji="1" lang="en-US" altLang="ja-JP" sz="1200" dirty="0" err="1" smtClean="0">
                <a:solidFill>
                  <a:srgbClr val="FF0000"/>
                </a:solidFill>
              </a:rPr>
              <a:t>NsIR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 (No AO)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799" y="1097764"/>
            <a:ext cx="296117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AO188 </a:t>
            </a:r>
            <a:r>
              <a:rPr lang="en-US" altLang="ja-JP" sz="1200" dirty="0" smtClean="0">
                <a:solidFill>
                  <a:srgbClr val="FF0000"/>
                </a:solidFill>
              </a:rPr>
              <a:t>(NGS) open use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0497" y="1390309"/>
            <a:ext cx="172047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AO188(LGS) open use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9839" y="1402375"/>
            <a:ext cx="660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AO188 DM broken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Recent upgrade for IRCS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9" y="1498601"/>
            <a:ext cx="7489371" cy="8019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2000" i="1" dirty="0" smtClean="0">
                <a:latin typeface="Times New Roman"/>
                <a:cs typeface="Times New Roman"/>
              </a:rPr>
              <a:t>The usable lifetime of instruments, if not upgraded, is 10 years</a:t>
            </a:r>
          </a:p>
          <a:p>
            <a:r>
              <a:rPr lang="en-US" altLang="ja-JP" sz="2000" i="1" dirty="0" smtClean="0">
                <a:latin typeface="Times New Roman"/>
                <a:cs typeface="Times New Roman"/>
              </a:rPr>
              <a:t>Upgrades increase the productivity of instruments at very low cost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771" y="2811725"/>
            <a:ext cx="8229600" cy="341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2008-2011 AO upgrade (AO36</a:t>
            </a:r>
            <a:r>
              <a:rPr lang="en-US" altLang="ja-JP" dirty="0" smtClean="0">
                <a:sym typeface="Wingdings"/>
              </a:rPr>
              <a:t>AO188+LGS)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Number of extragalactic program is increasing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2013: New filters, </a:t>
            </a:r>
            <a:r>
              <a:rPr lang="en-US" altLang="ja-JP" dirty="0" err="1" smtClean="0"/>
              <a:t>grism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 smtClean="0"/>
              <a:t>Follow-up emission line galaxies discovered by MOIRCS survey with Subaru’s unique NB filter set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2013: </a:t>
            </a:r>
            <a:r>
              <a:rPr lang="en-US" altLang="ja-JP" dirty="0" err="1" smtClean="0"/>
              <a:t>Spectro</a:t>
            </a:r>
            <a:r>
              <a:rPr lang="en-US" altLang="ja-JP" dirty="0" smtClean="0"/>
              <a:t>-polarization mode in YJHK </a:t>
            </a:r>
          </a:p>
          <a:p>
            <a:pPr lvl="1"/>
            <a:r>
              <a:rPr lang="en-US" altLang="ja-JP" dirty="0" smtClean="0"/>
              <a:t>unique capability, which is not available with the similar instruments at the other telescope</a:t>
            </a:r>
          </a:p>
          <a:p>
            <a:pPr marL="457200" lvl="1" indent="0">
              <a:buNone/>
            </a:pP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2014 or Future: TBD</a:t>
            </a:r>
          </a:p>
          <a:p>
            <a:pPr lvl="1"/>
            <a:r>
              <a:rPr lang="en-US" altLang="ja-JP" dirty="0" smtClean="0"/>
              <a:t>Expand the wavelength coverage of the polarization mode up to L-band </a:t>
            </a:r>
            <a:endParaRPr lang="en-US" altLang="ja-JP" dirty="0"/>
          </a:p>
        </p:txBody>
      </p:sp>
      <p:sp>
        <p:nvSpPr>
          <p:cNvPr id="5" name="TextBox 4"/>
          <p:cNvSpPr txBox="1"/>
          <p:nvPr/>
        </p:nvSpPr>
        <p:spPr>
          <a:xfrm>
            <a:off x="718457" y="1164422"/>
            <a:ext cx="32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/>
                <a:cs typeface="Times New Roman"/>
              </a:rPr>
              <a:t>Shri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Kulkarni’s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 Subaru Seminar</a:t>
            </a:r>
            <a:endParaRPr kumimoji="1" lang="ja-JP" alt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108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AO188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57" y="1398864"/>
            <a:ext cx="8229600" cy="5067111"/>
          </a:xfrm>
        </p:spPr>
        <p:txBody>
          <a:bodyPr>
            <a:normAutofit fontScale="47500" lnSpcReduction="20000"/>
          </a:bodyPr>
          <a:lstStyle/>
          <a:p>
            <a:r>
              <a:rPr kumimoji="1" lang="en-US" altLang="ja-JP" dirty="0" smtClean="0"/>
              <a:t>188 elements curvature WFS and bimorph DM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Used with IRCS, </a:t>
            </a:r>
            <a:r>
              <a:rPr lang="en-US" altLang="ja-JP" dirty="0" err="1" smtClean="0"/>
              <a:t>HiCIAO</a:t>
            </a:r>
            <a:r>
              <a:rPr lang="en-US" altLang="ja-JP" dirty="0" smtClean="0"/>
              <a:t>, Kyoto-3DII, </a:t>
            </a:r>
            <a:r>
              <a:rPr lang="en-US" altLang="ja-JP" dirty="0" err="1" smtClean="0"/>
              <a:t>SCExAO</a:t>
            </a:r>
            <a:r>
              <a:rPr lang="en-US" altLang="ja-JP" dirty="0" smtClean="0"/>
              <a:t>, CHARIS, IRD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History</a:t>
            </a:r>
          </a:p>
          <a:p>
            <a:pPr lvl="1"/>
            <a:r>
              <a:rPr kumimoji="1" lang="en-US" altLang="ja-JP" dirty="0" smtClean="0"/>
              <a:t>2008 NGS open use</a:t>
            </a:r>
          </a:p>
          <a:p>
            <a:pPr lvl="1"/>
            <a:r>
              <a:rPr lang="en-US" altLang="ja-JP" dirty="0" smtClean="0"/>
              <a:t>DM broken</a:t>
            </a:r>
            <a:r>
              <a:rPr kumimoji="1" lang="en-US" altLang="ja-JP" dirty="0" smtClean="0"/>
              <a:t> </a:t>
            </a:r>
          </a:p>
          <a:p>
            <a:pPr lvl="1"/>
            <a:r>
              <a:rPr lang="en-US" altLang="ja-JP" dirty="0" smtClean="0"/>
              <a:t>2011 LGS open use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Alternative</a:t>
            </a:r>
          </a:p>
          <a:p>
            <a:pPr lvl="1"/>
            <a:r>
              <a:rPr kumimoji="1" lang="en-US" altLang="ja-JP" dirty="0" smtClean="0"/>
              <a:t>Keck: (NIRC2, NIRSPEC, OSIRIS)</a:t>
            </a:r>
          </a:p>
          <a:p>
            <a:pPr lvl="1"/>
            <a:r>
              <a:rPr lang="en-US" altLang="ja-JP" dirty="0" smtClean="0"/>
              <a:t>Gemini: Altair (NIRI, GNIRS), </a:t>
            </a:r>
            <a:r>
              <a:rPr kumimoji="1" lang="en-US" altLang="ja-JP" dirty="0" smtClean="0"/>
              <a:t>GEMS (GSAOI, FLAMINGOS, GMOS)</a:t>
            </a:r>
          </a:p>
          <a:p>
            <a:pPr lvl="1"/>
            <a:r>
              <a:rPr lang="en-US" altLang="ja-JP" dirty="0" smtClean="0"/>
              <a:t>VLT: NAOS (NACO), SINFONI, CRIRES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Uniqueness of AO188 </a:t>
            </a:r>
          </a:p>
          <a:p>
            <a:pPr lvl="1"/>
            <a:r>
              <a:rPr lang="en-US" altLang="ja-JP" dirty="0" smtClean="0"/>
              <a:t>AO performance is almost same as the other 8-10m telescope AO system</a:t>
            </a:r>
          </a:p>
          <a:p>
            <a:pPr lvl="1"/>
            <a:r>
              <a:rPr lang="en-US" altLang="ja-JP" dirty="0" smtClean="0"/>
              <a:t>The area for finding TTGS for the LGS mode is the widest among the AO system at </a:t>
            </a:r>
            <a:r>
              <a:rPr lang="en-US" altLang="ja-JP" dirty="0" err="1" smtClean="0"/>
              <a:t>Maunakea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Weakness of AO188</a:t>
            </a:r>
          </a:p>
          <a:p>
            <a:pPr lvl="1"/>
            <a:r>
              <a:rPr lang="en-US" altLang="ja-JP" dirty="0" smtClean="0"/>
              <a:t>No NIR IFU capabilities</a:t>
            </a:r>
          </a:p>
          <a:p>
            <a:pPr lvl="1"/>
            <a:r>
              <a:rPr kumimoji="1" lang="en-US" altLang="ja-JP" dirty="0" smtClean="0"/>
              <a:t>A bit larger overhead due to immature operation procedure </a:t>
            </a:r>
          </a:p>
          <a:p>
            <a:pPr lvl="1"/>
            <a:r>
              <a:rPr lang="en-US" altLang="ja-JP" dirty="0" smtClean="0"/>
              <a:t>Faint LGS (the laser power is the weakest)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13" y="1502275"/>
            <a:ext cx="2636385" cy="2537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163413" y="3523376"/>
            <a:ext cx="7744" cy="255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89561" y="3548005"/>
            <a:ext cx="7744" cy="255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1422" y="3243766"/>
            <a:ext cx="783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Altair limit</a:t>
            </a:r>
            <a:endParaRPr kumimoji="1" lang="ja-JP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586380" y="3261766"/>
            <a:ext cx="94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Keck AO limit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7784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the other AO system 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89314"/>
            <a:ext cx="7756273" cy="4517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7257" y="2569029"/>
            <a:ext cx="6705600" cy="5950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277257" y="3193144"/>
            <a:ext cx="6705600" cy="39188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277257" y="4985657"/>
            <a:ext cx="6705600" cy="21771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31257" y="1291771"/>
            <a:ext cx="611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Peter </a:t>
            </a:r>
            <a:r>
              <a:rPr kumimoji="1" lang="en-US" altLang="ja-JP" dirty="0" err="1" smtClean="0"/>
              <a:t>Wizinowich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presentation at Keck strategy meeting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83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1" y="-954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AO188 science publication history</a:t>
            </a:r>
            <a:endParaRPr kumimoji="1" lang="ja-JP" alt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352801"/>
              </p:ext>
            </p:extLst>
          </p:nvPr>
        </p:nvGraphicFramePr>
        <p:xfrm>
          <a:off x="821871" y="1417639"/>
          <a:ext cx="8111671" cy="522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088571" y="771308"/>
            <a:ext cx="709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Number of refereed science papers which cite </a:t>
            </a:r>
            <a:r>
              <a:rPr lang="en-US" altLang="ja-JP" dirty="0" smtClean="0"/>
              <a:t>AO188 </a:t>
            </a:r>
            <a:r>
              <a:rPr lang="en-US" altLang="ja-JP" dirty="0"/>
              <a:t>instrument papers 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 err="1" smtClean="0"/>
              <a:t>Hayano</a:t>
            </a:r>
            <a:r>
              <a:rPr lang="en-US" altLang="ja-JP" dirty="0" smtClean="0"/>
              <a:t> et al. 2008, 2010, Minowa </a:t>
            </a:r>
            <a:r>
              <a:rPr lang="en-US" altLang="ja-JP" dirty="0"/>
              <a:t>et al. </a:t>
            </a:r>
            <a:r>
              <a:rPr lang="en-US" altLang="ja-JP" dirty="0" smtClean="0"/>
              <a:t>2010)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7755" y="1592103"/>
            <a:ext cx="616761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AO188 </a:t>
            </a:r>
            <a:r>
              <a:rPr lang="en-US" altLang="ja-JP" sz="1200" dirty="0" smtClean="0">
                <a:solidFill>
                  <a:srgbClr val="FF0000"/>
                </a:solidFill>
              </a:rPr>
              <a:t>(NGS) open use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014" y="1884648"/>
            <a:ext cx="28143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FF0000"/>
                </a:solidFill>
              </a:rPr>
              <a:t>AO188(LGS) open use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0356" y="1896714"/>
            <a:ext cx="660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AO188 DM broken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41009" y="3882694"/>
            <a:ext cx="266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</a:t>
            </a:r>
            <a:r>
              <a:rPr lang="en-US" altLang="ja-JP" dirty="0"/>
              <a:t>r</a:t>
            </a:r>
            <a:r>
              <a:rPr kumimoji="1" lang="en-US" altLang="ja-JP" dirty="0" smtClean="0"/>
              <a:t>efereed paper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26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1360</Words>
  <Application>Microsoft Macintosh PowerPoint</Application>
  <PresentationFormat>On-screen Show (4:3)</PresentationFormat>
  <Paragraphs>182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IRCS+AO188 decommission?</vt:lpstr>
      <vt:lpstr>IRCS</vt:lpstr>
      <vt:lpstr>IRCS: Science Case</vt:lpstr>
      <vt:lpstr>Alternative instruments</vt:lpstr>
      <vt:lpstr>IRCS science publication history Number of refereed science papers which cite IRCS instrument papers                 (Kobayashi et al. 2000, Tokunaga et al. 1998).</vt:lpstr>
      <vt:lpstr>Recent upgrade for IRCS</vt:lpstr>
      <vt:lpstr>AO188</vt:lpstr>
      <vt:lpstr>Comparison with the other AO system </vt:lpstr>
      <vt:lpstr>AO188 science publication history</vt:lpstr>
      <vt:lpstr>AO science paper publications</vt:lpstr>
      <vt:lpstr>Future upgrade for AO188</vt:lpstr>
      <vt:lpstr>Extreme AO </vt:lpstr>
      <vt:lpstr>From Thayne Currie’s presentation at Subaru Seminar (06/12/2014)</vt:lpstr>
      <vt:lpstr>Future AO system</vt:lpstr>
      <vt:lpstr>Summary (IRCS)</vt:lpstr>
      <vt:lpstr>Summary (AO188)</vt:lpstr>
    </vt:vector>
  </TitlesOfParts>
  <Company>NAOJ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Decomission </dc:title>
  <dc:creator>Minowa Yosuke</dc:creator>
  <cp:lastModifiedBy>Minowa Yosuke</cp:lastModifiedBy>
  <cp:revision>38</cp:revision>
  <dcterms:created xsi:type="dcterms:W3CDTF">2014-10-23T21:50:08Z</dcterms:created>
  <dcterms:modified xsi:type="dcterms:W3CDTF">2014-10-29T00:28:00Z</dcterms:modified>
</cp:coreProperties>
</file>