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73" r:id="rId4"/>
    <p:sldId id="295" r:id="rId5"/>
    <p:sldId id="284" r:id="rId6"/>
    <p:sldId id="285" r:id="rId7"/>
    <p:sldId id="287" r:id="rId8"/>
    <p:sldId id="292" r:id="rId9"/>
    <p:sldId id="264" r:id="rId10"/>
    <p:sldId id="294" r:id="rId11"/>
    <p:sldId id="299" r:id="rId12"/>
    <p:sldId id="275" r:id="rId13"/>
    <p:sldId id="259" r:id="rId14"/>
    <p:sldId id="300" r:id="rId15"/>
    <p:sldId id="266" r:id="rId16"/>
    <p:sldId id="281" r:id="rId17"/>
    <p:sldId id="260" r:id="rId18"/>
    <p:sldId id="271" r:id="rId19"/>
    <p:sldId id="267" r:id="rId20"/>
    <p:sldId id="282" r:id="rId21"/>
    <p:sldId id="262" r:id="rId22"/>
    <p:sldId id="272" r:id="rId23"/>
    <p:sldId id="270" r:id="rId24"/>
    <p:sldId id="283" r:id="rId25"/>
    <p:sldId id="263" r:id="rId26"/>
    <p:sldId id="278" r:id="rId27"/>
    <p:sldId id="279" r:id="rId28"/>
    <p:sldId id="280" r:id="rId29"/>
    <p:sldId id="277" r:id="rId30"/>
    <p:sldId id="297" r:id="rId31"/>
    <p:sldId id="288" r:id="rId32"/>
    <p:sldId id="289" r:id="rId33"/>
    <p:sldId id="290" r:id="rId34"/>
    <p:sldId id="276" r:id="rId35"/>
    <p:sldId id="296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2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932" autoAdjust="0"/>
  </p:normalViewPr>
  <p:slideViewPr>
    <p:cSldViewPr snapToGrid="0" snapToObjects="1">
      <p:cViewPr varScale="1">
        <p:scale>
          <a:sx n="44" d="100"/>
          <a:sy n="44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17D-284F-1E44-A992-CFAD4240DD7B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6C62-FA05-F14E-90EA-619CA2D274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7948-846C-BC44-B0ED-69D8D986195B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6C62-FA05-F14E-90EA-619CA2D2741C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2.5</a:t>
            </a:r>
            <a:r>
              <a:rPr lang="en-US" altLang="ja-JP" baseline="0" dirty="0" smtClean="0"/>
              <a:t> = 1mag, 1.5 = 0.4, 2.02 = 0.8, 1.28 = 0.27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7948-846C-BC44-B0ED-69D8D986195B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067C-33A6-1345-9091-3E5E3297C3BE}" type="datetimeFigureOut">
              <a:rPr lang="ja-JP" altLang="en-US" smtClean="0"/>
              <a:pPr/>
              <a:t>13.6.12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7E92-364E-0B4A-A0B3-7A4F3415A8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df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1132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Simulating Observations                   of z~2 galaxies with GLAO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Yosuke Minowa, </a:t>
            </a:r>
            <a:r>
              <a:rPr lang="en-US" altLang="ja-JP" dirty="0" err="1" smtClean="0"/>
              <a:t>Ikuru</a:t>
            </a:r>
            <a:r>
              <a:rPr lang="en-US" altLang="ja-JP" dirty="0" smtClean="0"/>
              <a:t> Iwata </a:t>
            </a:r>
          </a:p>
          <a:p>
            <a:r>
              <a:rPr lang="en-US" altLang="ja-JP" dirty="0" smtClean="0"/>
              <a:t>(Subaru telescope)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4883" y="6421591"/>
            <a:ext cx="556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2013/6/13-14 Subaru GLAO Science WS @ Hokkaido Univ.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8950"/>
            <a:ext cx="8229600" cy="1143000"/>
          </a:xfrm>
        </p:spPr>
        <p:txBody>
          <a:bodyPr/>
          <a:lstStyle/>
          <a:p>
            <a:r>
              <a:rPr lang="en-US" altLang="ja-JP" sz="3200" b="1" dirty="0" smtClean="0">
                <a:solidFill>
                  <a:srgbClr val="FF6600"/>
                </a:solidFill>
              </a:rPr>
              <a:t>Summary of the PSF used in this simulation</a:t>
            </a:r>
            <a:endParaRPr lang="ja-JP" altLang="en-US" sz="32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068703" y="2720298"/>
          <a:ext cx="723278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361"/>
                <a:gridCol w="1417033"/>
                <a:gridCol w="1808197"/>
                <a:gridCol w="180819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COSMOS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SDF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SXDF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Zenith</a:t>
                      </a:r>
                      <a:r>
                        <a:rPr kumimoji="1" lang="en-US" altLang="ja-JP" baseline="0" dirty="0" smtClean="0"/>
                        <a:t> angle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592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Month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Feb.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Apr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Oct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FWHM(Seeing)@K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0”.48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0”.46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0”.48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FWHM(GLAO)@K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0”.23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0”.18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0”.22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Simulated Observations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Wide Field NIR imaging</a:t>
            </a:r>
          </a:p>
          <a:p>
            <a:pPr lvl="1"/>
            <a:r>
              <a:rPr lang="en-US" altLang="ja-JP" dirty="0" smtClean="0"/>
              <a:t>Broad-band (BB) imaging</a:t>
            </a:r>
          </a:p>
          <a:p>
            <a:pPr lvl="1"/>
            <a:r>
              <a:rPr lang="en-US" altLang="ja-JP" dirty="0" smtClean="0"/>
              <a:t>Narrow-band (NB) imaging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Multi-Object Slit (MOS) spectroscopy</a:t>
            </a:r>
          </a:p>
          <a:p>
            <a:pPr lvl="1"/>
            <a:r>
              <a:rPr lang="en-US" altLang="ja-JP" dirty="0" smtClean="0"/>
              <a:t>Emission line</a:t>
            </a:r>
          </a:p>
          <a:p>
            <a:pPr lvl="1"/>
            <a:r>
              <a:rPr lang="en-US" altLang="ja-JP" dirty="0" smtClean="0"/>
              <a:t>Continuum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Multi-IFU spectroscopy</a:t>
            </a:r>
          </a:p>
          <a:p>
            <a:pPr lvl="1"/>
            <a:r>
              <a:rPr lang="en-US" altLang="ja-JP" dirty="0" smtClean="0"/>
              <a:t>Emission line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Imager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>
          <a:xfrm>
            <a:off x="760597" y="3887876"/>
            <a:ext cx="7926203" cy="261571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Wider than any  NIR imager on 8m class telescopes</a:t>
            </a:r>
          </a:p>
          <a:p>
            <a:r>
              <a:rPr lang="en-US" altLang="ja-JP" sz="2400" dirty="0" smtClean="0"/>
              <a:t>The instrument throughput is assumed to be same as VLT/HAWK-I (~60%@JH, ~50%@K)</a:t>
            </a:r>
          </a:p>
          <a:p>
            <a:r>
              <a:rPr lang="en-US" altLang="ja-JP" sz="2400" dirty="0" smtClean="0"/>
              <a:t>Seeing performance is just same as VLT/HAWK-I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91973" y="1340188"/>
            <a:ext cx="2438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Baseline Specification</a:t>
            </a:r>
            <a:endParaRPr kumimoji="1" lang="ja-JP" altLang="en-US" sz="2000" dirty="0"/>
          </a:p>
        </p:txBody>
      </p:sp>
      <p:pic>
        <p:nvPicPr>
          <p:cNvPr id="10" name="図 9" descr="スクリーンショット（2013-06-12 8.02.20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54" y="1740298"/>
            <a:ext cx="6482552" cy="191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BzK_limit_ma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555583" y="-21271"/>
            <a:ext cx="6389225" cy="8268408"/>
          </a:xfrm>
          <a:prstGeom prst="rect">
            <a:avLst/>
          </a:prstGeom>
        </p:spPr>
      </p:pic>
      <p:pic>
        <p:nvPicPr>
          <p:cNvPr id="5" name="図 4" descr="pBzK_limit_ma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89096" y="-66142"/>
            <a:ext cx="6403451" cy="82868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6142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solidFill>
                  <a:schemeClr val="accent6"/>
                </a:solidFill>
              </a:rPr>
              <a:t>Broad-band imaging: Sensitivity</a:t>
            </a:r>
            <a:endParaRPr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6921" y="873863"/>
            <a:ext cx="357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Star-forming galaxies at z</a:t>
            </a:r>
            <a:r>
              <a:rPr lang="en-US" altLang="ja-JP" sz="2000" dirty="0" smtClean="0"/>
              <a:t>~2</a:t>
            </a:r>
          </a:p>
          <a:p>
            <a:pPr algn="ctr"/>
            <a:r>
              <a:rPr kumimoji="1" lang="en-US" altLang="ja-JP" sz="2000" dirty="0" smtClean="0"/>
              <a:t>(Ks-band)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15184" y="827696"/>
            <a:ext cx="386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Passively evolving galaxies at z</a:t>
            </a:r>
            <a:r>
              <a:rPr lang="en-US" altLang="ja-JP" sz="2000" dirty="0" smtClean="0"/>
              <a:t>~1.5</a:t>
            </a:r>
          </a:p>
          <a:p>
            <a:pPr algn="ctr"/>
            <a:r>
              <a:rPr kumimoji="1" lang="en-US" altLang="ja-JP" sz="2000" dirty="0" smtClean="0"/>
              <a:t>(H-band)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Morphological study with GLAO </a:t>
            </a:r>
            <a:b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of 2011, 2012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457200" y="1856249"/>
            <a:ext cx="7954338" cy="3984924"/>
            <a:chOff x="1225550" y="4377944"/>
            <a:chExt cx="6925310" cy="3496437"/>
          </a:xfrm>
        </p:grpSpPr>
        <p:pic>
          <p:nvPicPr>
            <p:cNvPr id="5" name="図 4" descr="Kcen110622m_galfi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5550" y="4377944"/>
              <a:ext cx="6925310" cy="3496437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491756" y="4759286"/>
              <a:ext cx="1721942" cy="32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FWHM~0”.2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-430270" y="0"/>
            <a:ext cx="10109185" cy="7807249"/>
            <a:chOff x="-420172" y="39690"/>
            <a:chExt cx="10109185" cy="7807249"/>
          </a:xfrm>
        </p:grpSpPr>
        <p:pic>
          <p:nvPicPr>
            <p:cNvPr id="5" name="図 4" descr="re_fi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709516" y="52920"/>
              <a:ext cx="5979497" cy="7738172"/>
            </a:xfrm>
            <a:prstGeom prst="rect">
              <a:avLst/>
            </a:prstGeom>
          </p:spPr>
        </p:pic>
        <p:pic>
          <p:nvPicPr>
            <p:cNvPr id="4" name="図 3" descr="sersic_n_fi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-420172" y="39690"/>
              <a:ext cx="6032875" cy="7807249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rgbClr val="F79646"/>
                </a:solidFill>
              </a:rPr>
              <a:t>BB imaging: Possibility for reconstructing the morphological parameters with GLAO imager</a:t>
            </a:r>
            <a:endParaRPr lang="ja-JP" altLang="en-US" sz="3200" dirty="0">
              <a:solidFill>
                <a:srgbClr val="F79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504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BB imaging: summary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0420" y="1238046"/>
            <a:ext cx="8686800" cy="5223931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2400" dirty="0" smtClean="0"/>
              <a:t>Simulated z~2 galaxy imaging in H, K-band with new GLAO PSF which takes into account the PSF difference according to the zenith angle and seasonal seeing change. 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The point source sensitivity gain against the normal seeing instruments (such as VLT/Hawk-I) is different for each field. (</a:t>
            </a:r>
            <a:r>
              <a:rPr lang="en-US" altLang="ja-JP" sz="2000" dirty="0" smtClean="0"/>
              <a:t>1.0 </a:t>
            </a:r>
            <a:r>
              <a:rPr lang="en-US" altLang="ja-JP" sz="2000" dirty="0" err="1" smtClean="0"/>
              <a:t>mag</a:t>
            </a:r>
            <a:r>
              <a:rPr lang="en-US" altLang="ja-JP" sz="2000" dirty="0" smtClean="0"/>
              <a:t> for SDF,  0.7 </a:t>
            </a:r>
            <a:r>
              <a:rPr lang="en-US" altLang="ja-JP" sz="2000" dirty="0" err="1" smtClean="0"/>
              <a:t>mag</a:t>
            </a:r>
            <a:r>
              <a:rPr lang="en-US" altLang="ja-JP" sz="2000" dirty="0" smtClean="0"/>
              <a:t> for COSMOS)</a:t>
            </a:r>
          </a:p>
          <a:p>
            <a:pPr>
              <a:buNone/>
            </a:pPr>
            <a:endParaRPr lang="en-US" altLang="ja-JP" sz="2000" dirty="0" smtClean="0"/>
          </a:p>
          <a:p>
            <a:r>
              <a:rPr lang="en-US" altLang="ja-JP" sz="2400" dirty="0" smtClean="0"/>
              <a:t>The sensitivity gain for galaxies are almost same for all fields. </a:t>
            </a:r>
          </a:p>
          <a:p>
            <a:pPr lvl="1"/>
            <a:r>
              <a:rPr lang="en-US" altLang="ja-JP" sz="2000" dirty="0" smtClean="0"/>
              <a:t>0.3-0.6 </a:t>
            </a:r>
            <a:r>
              <a:rPr lang="en-US" altLang="ja-JP" sz="2000" dirty="0" err="1" smtClean="0"/>
              <a:t>mag</a:t>
            </a:r>
            <a:r>
              <a:rPr lang="en-US" altLang="ja-JP" sz="2000" dirty="0" smtClean="0"/>
              <a:t> for compact galaxies (&lt;3kpc). </a:t>
            </a:r>
          </a:p>
          <a:p>
            <a:pPr lvl="1"/>
            <a:r>
              <a:rPr lang="en-US" altLang="ja-JP" sz="2000" dirty="0" smtClean="0"/>
              <a:t>Hereafter, we used COSMOS PSF to simulate the observations of z~2 galaxies.</a:t>
            </a:r>
          </a:p>
          <a:p>
            <a:pPr lvl="1"/>
            <a:endParaRPr lang="en-US" altLang="ja-JP" sz="2000" dirty="0" smtClean="0"/>
          </a:p>
          <a:p>
            <a:r>
              <a:rPr lang="en-US" altLang="ja-JP" sz="2400" dirty="0" smtClean="0"/>
              <a:t>The limiting mag.  is more than 3 magnitude brighter than TMT or JWST                              (~30mag in K, Wright et al. 2010). </a:t>
            </a:r>
          </a:p>
          <a:p>
            <a:pPr lvl="1"/>
            <a:r>
              <a:rPr lang="en-US" altLang="ja-JP" sz="2000" dirty="0" smtClean="0">
                <a:solidFill>
                  <a:srgbClr val="3366FF"/>
                </a:solidFill>
              </a:rPr>
              <a:t>Broad band imaging cannot be competitive</a:t>
            </a:r>
          </a:p>
          <a:p>
            <a:pPr lvl="1"/>
            <a:r>
              <a:rPr lang="en-US" altLang="ja-JP" sz="2000" dirty="0" smtClean="0"/>
              <a:t>Wide-field capability might be useful for finding rare objects like passively evolving galaxies.</a:t>
            </a:r>
          </a:p>
          <a:p>
            <a:pPr lvl="1"/>
            <a:endParaRPr lang="en-US" altLang="ja-JP" sz="2000" dirty="0" smtClean="0"/>
          </a:p>
          <a:p>
            <a:r>
              <a:rPr lang="en-US" altLang="ja-JP" sz="2581" dirty="0" smtClean="0"/>
              <a:t>Morphological parameters (Re, N) can be reconstructed from the GLAO image for galaxies whose mass is larger than 10</a:t>
            </a:r>
            <a:r>
              <a:rPr lang="en-US" altLang="ja-JP" sz="2581" baseline="30000" dirty="0" smtClean="0"/>
              <a:t>10</a:t>
            </a:r>
            <a:r>
              <a:rPr lang="en-US" altLang="ja-JP" sz="2581" dirty="0" smtClean="0"/>
              <a:t> </a:t>
            </a:r>
            <a:r>
              <a:rPr lang="en-US" altLang="ja-JP" sz="2581" dirty="0" err="1" smtClean="0"/>
              <a:t>M</a:t>
            </a:r>
            <a:r>
              <a:rPr lang="en-US" altLang="ja-JP" sz="2581" baseline="-25000" dirty="0" err="1" smtClean="0"/>
              <a:t>sun</a:t>
            </a:r>
            <a:endParaRPr lang="en-US" altLang="ja-JP" sz="2581" baseline="-25000" dirty="0" smtClean="0"/>
          </a:p>
          <a:p>
            <a:endParaRPr lang="en-US" altLang="ja-JP" sz="2581" baseline="-25000" dirty="0" smtClean="0"/>
          </a:p>
          <a:p>
            <a:r>
              <a:rPr lang="en-US" altLang="ja-JP" sz="2581" dirty="0" smtClean="0"/>
              <a:t>For lower mass galaxies </a:t>
            </a:r>
            <a:r>
              <a:rPr lang="en-US" altLang="ja-JP" sz="2571" dirty="0" smtClean="0"/>
              <a:t>10</a:t>
            </a:r>
            <a:r>
              <a:rPr lang="en-US" altLang="ja-JP" sz="2571" baseline="30000" dirty="0" smtClean="0"/>
              <a:t>9</a:t>
            </a:r>
            <a:r>
              <a:rPr lang="en-US" altLang="ja-JP" sz="2571" dirty="0" smtClean="0"/>
              <a:t> </a:t>
            </a:r>
            <a:r>
              <a:rPr lang="en-US" altLang="ja-JP" sz="2571" dirty="0" err="1" smtClean="0"/>
              <a:t>M</a:t>
            </a:r>
            <a:r>
              <a:rPr lang="en-US" altLang="ja-JP" sz="2571" baseline="-25000" dirty="0" err="1" smtClean="0"/>
              <a:t>sun</a:t>
            </a:r>
            <a:r>
              <a:rPr lang="en-US" altLang="ja-JP" sz="2571" baseline="-25000" dirty="0" smtClean="0"/>
              <a:t>, </a:t>
            </a:r>
            <a:r>
              <a:rPr lang="en-US" altLang="ja-JP" sz="2571" dirty="0" smtClean="0"/>
              <a:t>we can reconstruct size (Re), but cannot reconstruct </a:t>
            </a:r>
            <a:r>
              <a:rPr lang="en-US" altLang="ja-JP" sz="2571" dirty="0" err="1" smtClean="0"/>
              <a:t>Sersic</a:t>
            </a:r>
            <a:r>
              <a:rPr lang="en-US" altLang="ja-JP" sz="2571" dirty="0" smtClean="0"/>
              <a:t> index. </a:t>
            </a:r>
            <a:endParaRPr lang="en-US" altLang="ja-JP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044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Narrow-band imaging: Hα map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88352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Simulated </a:t>
            </a:r>
            <a:r>
              <a:rPr lang="en-US" altLang="ja-JP" sz="2400" dirty="0" err="1" smtClean="0"/>
              <a:t>Brγ</a:t>
            </a:r>
            <a:r>
              <a:rPr lang="en-US" altLang="ja-JP" sz="2400" dirty="0" smtClean="0"/>
              <a:t>-image of Hα emitters at </a:t>
            </a:r>
            <a:r>
              <a:rPr lang="en-US" altLang="ja-JP" sz="2400" dirty="0" err="1" smtClean="0"/>
              <a:t>z</a:t>
            </a:r>
            <a:r>
              <a:rPr lang="en-US" altLang="ja-JP" sz="2400" dirty="0" smtClean="0"/>
              <a:t>=2.3 with 5hrs integration</a:t>
            </a:r>
          </a:p>
          <a:p>
            <a:pPr lvl="1"/>
            <a:r>
              <a:rPr lang="en-US" altLang="ja-JP" sz="2000" dirty="0" smtClean="0"/>
              <a:t>made from HST/WFC3 images of star-forming galaxies in SXDF (Tadaki+13) </a:t>
            </a:r>
            <a:endParaRPr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97" y="2650150"/>
            <a:ext cx="5732687" cy="40064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75973" y="6472799"/>
            <a:ext cx="6311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S/N:     1         2         3         4         5         6        7         8         9       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7986" y="3251334"/>
            <a:ext cx="11206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GLAO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600" y="5001202"/>
            <a:ext cx="1284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Seeing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5400000">
            <a:off x="6955350" y="3540024"/>
            <a:ext cx="17813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5400000">
            <a:off x="7583130" y="3319014"/>
            <a:ext cx="89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~ 3”.0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4997" y="2073006"/>
            <a:ext cx="1815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log(M</a:t>
            </a:r>
            <a:r>
              <a:rPr kumimoji="1" lang="en-US" altLang="ja-JP" sz="1600" baseline="-25000" dirty="0" smtClean="0"/>
              <a:t>*</a:t>
            </a:r>
            <a:r>
              <a:rPr kumimoji="1" lang="en-US" altLang="ja-JP" sz="1600" dirty="0" smtClean="0"/>
              <a:t>/</a:t>
            </a:r>
            <a:r>
              <a:rPr kumimoji="1" lang="en-US" altLang="ja-JP" sz="1600" dirty="0" err="1" smtClean="0"/>
              <a:t>M</a:t>
            </a:r>
            <a:r>
              <a:rPr kumimoji="1" lang="en-US" altLang="ja-JP" sz="1600" baseline="-25000" dirty="0" err="1" smtClean="0"/>
              <a:t>sun</a:t>
            </a:r>
            <a:r>
              <a:rPr kumimoji="1" lang="en-US" altLang="ja-JP" sz="1600" dirty="0" smtClean="0"/>
              <a:t>) ~ 10.8</a:t>
            </a:r>
          </a:p>
          <a:p>
            <a:r>
              <a:rPr lang="en-US" altLang="ja-JP" sz="1600" dirty="0" smtClean="0"/>
              <a:t>SFR ~ 300 </a:t>
            </a:r>
            <a:r>
              <a:rPr lang="en-US" altLang="ja-JP" sz="1600" dirty="0" err="1" smtClean="0"/>
              <a:t>M</a:t>
            </a:r>
            <a:r>
              <a:rPr lang="en-US" altLang="ja-JP" sz="1600" baseline="-25000" dirty="0" err="1" smtClean="0"/>
              <a:t>sun</a:t>
            </a:r>
            <a:r>
              <a:rPr lang="en-US" altLang="ja-JP" sz="1600" dirty="0" smtClean="0"/>
              <a:t>/yr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12583" y="2073006"/>
            <a:ext cx="1815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log(M</a:t>
            </a:r>
            <a:r>
              <a:rPr kumimoji="1" lang="en-US" altLang="ja-JP" sz="1600" baseline="-25000" dirty="0" smtClean="0"/>
              <a:t>*</a:t>
            </a:r>
            <a:r>
              <a:rPr kumimoji="1" lang="en-US" altLang="ja-JP" sz="1600" dirty="0" smtClean="0"/>
              <a:t>/</a:t>
            </a:r>
            <a:r>
              <a:rPr kumimoji="1" lang="en-US" altLang="ja-JP" sz="1600" dirty="0" err="1" smtClean="0"/>
              <a:t>M</a:t>
            </a:r>
            <a:r>
              <a:rPr kumimoji="1" lang="en-US" altLang="ja-JP" sz="1600" baseline="-25000" dirty="0" err="1" smtClean="0"/>
              <a:t>sun</a:t>
            </a:r>
            <a:r>
              <a:rPr kumimoji="1" lang="en-US" altLang="ja-JP" sz="1600" dirty="0" smtClean="0"/>
              <a:t>) ~ 11.2</a:t>
            </a:r>
          </a:p>
          <a:p>
            <a:r>
              <a:rPr lang="en-US" altLang="ja-JP" sz="1600" dirty="0" smtClean="0"/>
              <a:t>SFR ~ 230 </a:t>
            </a:r>
            <a:r>
              <a:rPr lang="en-US" altLang="ja-JP" sz="1600" dirty="0" err="1" smtClean="0"/>
              <a:t>M</a:t>
            </a:r>
            <a:r>
              <a:rPr lang="en-US" altLang="ja-JP" sz="1600" baseline="-25000" dirty="0" err="1" smtClean="0"/>
              <a:t>sun</a:t>
            </a:r>
            <a:r>
              <a:rPr lang="en-US" altLang="ja-JP" sz="1600" dirty="0" smtClean="0"/>
              <a:t>/yr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62498" y="2065374"/>
            <a:ext cx="1711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log(M</a:t>
            </a:r>
            <a:r>
              <a:rPr kumimoji="1" lang="en-US" altLang="ja-JP" sz="1600" baseline="-25000" dirty="0" smtClean="0"/>
              <a:t>*</a:t>
            </a:r>
            <a:r>
              <a:rPr kumimoji="1" lang="en-US" altLang="ja-JP" sz="1600" dirty="0" smtClean="0"/>
              <a:t>/</a:t>
            </a:r>
            <a:r>
              <a:rPr kumimoji="1" lang="en-US" altLang="ja-JP" sz="1600" dirty="0" err="1" smtClean="0"/>
              <a:t>M</a:t>
            </a:r>
            <a:r>
              <a:rPr kumimoji="1" lang="en-US" altLang="ja-JP" sz="1600" baseline="-25000" dirty="0" err="1" smtClean="0"/>
              <a:t>sun</a:t>
            </a:r>
            <a:r>
              <a:rPr kumimoji="1" lang="en-US" altLang="ja-JP" sz="1600" dirty="0" smtClean="0"/>
              <a:t>) ~ 8.9</a:t>
            </a:r>
          </a:p>
          <a:p>
            <a:r>
              <a:rPr lang="en-US" altLang="ja-JP" sz="1600" dirty="0" smtClean="0"/>
              <a:t>SFR ~ 90 </a:t>
            </a:r>
            <a:r>
              <a:rPr lang="en-US" altLang="ja-JP" sz="1600" dirty="0" err="1" smtClean="0"/>
              <a:t>M</a:t>
            </a:r>
            <a:r>
              <a:rPr lang="en-US" altLang="ja-JP" sz="1600" baseline="-25000" dirty="0" err="1" smtClean="0"/>
              <a:t>sun</a:t>
            </a:r>
            <a:r>
              <a:rPr lang="en-US" altLang="ja-JP" sz="1600" dirty="0" smtClean="0"/>
              <a:t>/yr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455108" cy="114300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rgbClr val="FF6600"/>
                </a:solidFill>
              </a:rPr>
              <a:t>NB imaging: Sensitivity for detecting Hα from z~2 galaxies</a:t>
            </a:r>
            <a:endParaRPr lang="ja-JP" altLang="en-US" sz="2800" dirty="0">
              <a:solidFill>
                <a:srgbClr val="FF6600"/>
              </a:solidFill>
            </a:endParaRPr>
          </a:p>
        </p:txBody>
      </p:sp>
      <p:pic>
        <p:nvPicPr>
          <p:cNvPr id="10" name="図 9" descr="sBzK_NB_limit_ma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34235" y="-446310"/>
            <a:ext cx="6526155" cy="844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NB imaging: Summary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9104" y="1600200"/>
            <a:ext cx="8741324" cy="4525963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 smtClean="0"/>
              <a:t>Star-forming clumps in galaxies can be clearly resolved with GLAO NB imaging. 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GLAO can reach about 0.3-0.6 </a:t>
            </a:r>
            <a:r>
              <a:rPr lang="en-US" altLang="ja-JP" sz="2000" dirty="0" err="1" smtClean="0"/>
              <a:t>mag</a:t>
            </a:r>
            <a:r>
              <a:rPr lang="en-US" altLang="ja-JP" sz="2000" dirty="0" smtClean="0"/>
              <a:t>  deeper than VLT/HAWK-I for compact galaxies (&lt;3kpc)</a:t>
            </a:r>
          </a:p>
          <a:p>
            <a:endParaRPr lang="en-US" altLang="ja-JP" sz="2000" dirty="0" smtClean="0"/>
          </a:p>
          <a:p>
            <a:r>
              <a:rPr lang="en-US" altLang="ja-JP" sz="2000" dirty="0" err="1" smtClean="0"/>
              <a:t>Brγ</a:t>
            </a:r>
            <a:r>
              <a:rPr lang="en-US" altLang="ja-JP" sz="2000" dirty="0" smtClean="0"/>
              <a:t>-imaging can reach Hα emitters with SFR &lt; 10Msun/yr for compact galaxies with re &lt; 3kpc. </a:t>
            </a:r>
          </a:p>
          <a:p>
            <a:pPr lvl="1"/>
            <a:r>
              <a:rPr lang="en-US" altLang="ja-JP" sz="1800" dirty="0" smtClean="0">
                <a:sym typeface="Wingdings"/>
              </a:rPr>
              <a:t>Wide field NB-imaging can be a good sample provider for the IFU study with TMT</a:t>
            </a:r>
          </a:p>
          <a:p>
            <a:pPr lvl="1"/>
            <a:endParaRPr lang="en-US" altLang="ja-JP" sz="1800" dirty="0" smtClean="0"/>
          </a:p>
          <a:p>
            <a:r>
              <a:rPr lang="en-US" altLang="ja-JP" sz="2000" dirty="0" smtClean="0"/>
              <a:t> JWST/NIRCAM (F212N) can reach about 1.8 </a:t>
            </a:r>
            <a:r>
              <a:rPr lang="en-US" altLang="ja-JP" sz="2000" dirty="0" err="1" smtClean="0"/>
              <a:t>mag</a:t>
            </a:r>
            <a:r>
              <a:rPr lang="en-US" altLang="ja-JP" sz="2000" dirty="0" smtClean="0"/>
              <a:t> deeper than GLAO NB image for galaxies with re~2kpc and more for point sources (from Iwata-san’s calculation). </a:t>
            </a:r>
          </a:p>
          <a:p>
            <a:pPr lvl="1"/>
            <a:r>
              <a:rPr lang="en-US" altLang="ja-JP" sz="1800" dirty="0" smtClean="0"/>
              <a:t>More than 100hrs integration required to achieve similar depth as JWST/NIRCAM. </a:t>
            </a:r>
          </a:p>
          <a:p>
            <a:pPr lvl="1"/>
            <a:r>
              <a:rPr lang="en-US" altLang="ja-JP" sz="1800" dirty="0" smtClean="0"/>
              <a:t>Legacy type survey could achieve this integration.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Motivation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6472" y="1417638"/>
            <a:ext cx="8904896" cy="508302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altLang="ja-JP" sz="2000" dirty="0" smtClean="0"/>
          </a:p>
          <a:p>
            <a:r>
              <a:rPr lang="en-US" altLang="ja-JP" sz="2400" dirty="0" smtClean="0"/>
              <a:t>What is the most unique capability of the GLAO instrument? 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GLAO will start observation from somewhere around 2020</a:t>
            </a:r>
          </a:p>
          <a:p>
            <a:pPr lvl="1">
              <a:buFont typeface="Wingdings" charset="2"/>
              <a:buChar char="à"/>
            </a:pPr>
            <a:r>
              <a:rPr lang="en-US" altLang="ja-JP" sz="2000" dirty="0" smtClean="0">
                <a:sym typeface="Wingdings"/>
              </a:rPr>
              <a:t>It is important to think about the uniqueness of the Subaru GLAO comparing to TMT and any other space based telescope. </a:t>
            </a:r>
            <a:endParaRPr lang="en-US" altLang="ja-JP" sz="1600" dirty="0" smtClean="0">
              <a:sym typeface="Wingdings"/>
            </a:endParaRP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Evaluate the competitiveness of GLAO imager, MOS spec., and IFU spec. </a:t>
            </a:r>
          </a:p>
          <a:p>
            <a:endParaRPr lang="en-US" altLang="ja-JP" sz="2400" dirty="0" smtClean="0">
              <a:solidFill>
                <a:srgbClr val="0000FF"/>
              </a:solidFill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</a:rPr>
              <a:t>Case study for z~2 galaxies by simulating the actual observations.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Multi-Object Slit Spectrograph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159113"/>
            <a:ext cx="8510399" cy="219181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Keck/MOSFIRE type instrument with 13’x13’ FOV</a:t>
            </a:r>
          </a:p>
          <a:p>
            <a:pPr lvl="1"/>
            <a:r>
              <a:rPr lang="en-US" altLang="ja-JP" sz="2000" dirty="0" smtClean="0"/>
              <a:t>Wider FOV than any existing MOS spectrograph on 8m class telescopes</a:t>
            </a:r>
          </a:p>
          <a:p>
            <a:r>
              <a:rPr lang="en-US" altLang="ja-JP" sz="2400" dirty="0" smtClean="0"/>
              <a:t>Assume similar throughput as Keck/MOSFIRE</a:t>
            </a:r>
          </a:p>
          <a:p>
            <a:pPr lvl="1"/>
            <a:r>
              <a:rPr lang="en-US" altLang="ja-JP" sz="2000" dirty="0" smtClean="0"/>
              <a:t>the highest throughput ever achieved (30-40%@JHK)</a:t>
            </a:r>
          </a:p>
          <a:p>
            <a:pPr lvl="1"/>
            <a:r>
              <a:rPr lang="en-US" altLang="ja-JP" sz="2000" dirty="0" smtClean="0"/>
              <a:t>Seeing performance is just same as Keck/MOSFIRE</a:t>
            </a:r>
          </a:p>
          <a:p>
            <a:r>
              <a:rPr lang="en-US" altLang="ja-JP" sz="2353" dirty="0" smtClean="0"/>
              <a:t>Slit width is assumed to be 0”.4 which is 2 times wider than GLAO PSF. </a:t>
            </a:r>
          </a:p>
        </p:txBody>
      </p:sp>
      <p:pic>
        <p:nvPicPr>
          <p:cNvPr id="4" name="図 3" descr="スクリーンショット（2013-06-12 7.54.59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800152"/>
            <a:ext cx="5118100" cy="20828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14531" y="1369062"/>
            <a:ext cx="2438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Baseline Specification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limiting_sensitiv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83391" y="449689"/>
            <a:ext cx="5685387" cy="7357559"/>
          </a:xfrm>
          <a:prstGeom prst="rect">
            <a:avLst/>
          </a:prstGeom>
        </p:spPr>
      </p:pic>
      <p:pic>
        <p:nvPicPr>
          <p:cNvPr id="6" name="図 5" descr="limiting_sensitivity_ex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10842" y="449689"/>
            <a:ext cx="5685387" cy="73575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MOS Spec.: emission line sensitivity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3181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 smtClean="0"/>
              <a:t>Emission line 5σ sensitivity for point source and extended source (Re~1kpc or ~ 0”.12 and N=1) with 5hrs integration.</a:t>
            </a:r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Halpha_snr_ps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603699" y="67725"/>
            <a:ext cx="6532113" cy="8453322"/>
          </a:xfrm>
          <a:prstGeom prst="rect">
            <a:avLst/>
          </a:prstGeom>
        </p:spPr>
      </p:pic>
      <p:pic>
        <p:nvPicPr>
          <p:cNvPr id="8" name="図 7" descr="Halpha_snr_ex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37671" y="0"/>
            <a:ext cx="6604893" cy="854750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79882" y="1417638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(Point Source)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82956" y="1417638"/>
            <a:ext cx="189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Extended</a:t>
            </a:r>
            <a:r>
              <a:rPr kumimoji="1" lang="en-US" altLang="ja-JP" dirty="0" smtClean="0"/>
              <a:t> Source)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000" b="1" dirty="0" smtClean="0">
                <a:solidFill>
                  <a:srgbClr val="FF6600"/>
                </a:solidFill>
              </a:rPr>
              <a:t>MOS Spec.: Emission line sensitivity</a:t>
            </a:r>
            <a:br>
              <a:rPr lang="en-US" altLang="ja-JP" sz="4000" b="1" dirty="0" smtClean="0">
                <a:solidFill>
                  <a:srgbClr val="FF6600"/>
                </a:solidFill>
              </a:rPr>
            </a:br>
            <a:endParaRPr lang="ja-JP" altLang="en-US" sz="4000" b="1" dirty="0">
              <a:solidFill>
                <a:srgbClr val="FF6600"/>
              </a:solidFill>
            </a:endParaRPr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>
          <a:xfrm>
            <a:off x="563024" y="785821"/>
            <a:ext cx="8229600" cy="631817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400" dirty="0" smtClean="0"/>
              <a:t>S/N of Hα emission line flux which corresponds to SFR~ 1 </a:t>
            </a: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sun</a:t>
            </a:r>
            <a:r>
              <a:rPr lang="en-US" altLang="ja-JP" sz="2400" dirty="0" smtClean="0"/>
              <a:t>/yr (assume E(B-V)=0.2) with 5hrs integration</a:t>
            </a:r>
          </a:p>
          <a:p>
            <a:endParaRPr lang="en-US" altLang="ja-JP" sz="2400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ontinuum_limiting_sensitivity_ps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61305" y="0"/>
            <a:ext cx="6221208" cy="8050975"/>
          </a:xfrm>
          <a:prstGeom prst="rect">
            <a:avLst/>
          </a:prstGeom>
        </p:spPr>
      </p:pic>
      <p:pic>
        <p:nvPicPr>
          <p:cNvPr id="5" name="図 4" descr="continuum_limiting_sensitivity_ex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28452" y="49729"/>
            <a:ext cx="6138214" cy="79435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rgbClr val="FF6600"/>
                </a:solidFill>
              </a:rPr>
              <a:t>MOS spec.: Continuum Sensitivity</a:t>
            </a:r>
            <a:endParaRPr lang="ja-JP" altLang="en-US" sz="4000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12558" y="1073165"/>
            <a:ext cx="7674242" cy="801069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Continuum 5 </a:t>
            </a:r>
            <a:r>
              <a:rPr lang="en-US" altLang="ja-JP" sz="2400" dirty="0" err="1" smtClean="0"/>
              <a:t>σ</a:t>
            </a:r>
            <a:r>
              <a:rPr lang="en-US" altLang="ja-JP" sz="2400" dirty="0" smtClean="0"/>
              <a:t> sensitivity for point and extended source with 5hrs integration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MOS. Spec: Summary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Emission line: GLAO can increase the S/N of emission lines by 2 times higher than MOSFIRE. 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SFR~1M</a:t>
            </a:r>
            <a:r>
              <a:rPr lang="en-US" altLang="ja-JP" baseline="-25000" dirty="0" smtClean="0"/>
              <a:t>sun</a:t>
            </a:r>
            <a:r>
              <a:rPr lang="en-US" altLang="ja-JP" dirty="0" smtClean="0"/>
              <a:t>/yr can be detected with Ha emission line located between sky emission line.  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ym typeface="Wingdings"/>
              </a:rPr>
              <a:t>Provides better sensitivity than NB-imaging, which enables </a:t>
            </a:r>
            <a:r>
              <a:rPr lang="en-US" altLang="ja-JP" dirty="0" err="1" smtClean="0">
                <a:sym typeface="Wingdings"/>
              </a:rPr>
              <a:t>redshift</a:t>
            </a:r>
            <a:r>
              <a:rPr lang="en-US" altLang="ja-JP" dirty="0" smtClean="0">
                <a:sym typeface="Wingdings"/>
              </a:rPr>
              <a:t> confirmation of the Ha-emitter  discovered by NB imaging.</a:t>
            </a: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Although TMT can achieve 3 times better S/N than GLAO (based on Law et al. 2006), the MOS capability is still required to enable rapid follow-up of the target discovered by GLAO NB imaging. </a:t>
            </a:r>
          </a:p>
          <a:p>
            <a:pPr>
              <a:buNone/>
            </a:pPr>
            <a:endParaRPr lang="en-US" altLang="ja-JP" dirty="0" smtClean="0">
              <a:sym typeface="Wingdings"/>
            </a:endParaRPr>
          </a:p>
          <a:p>
            <a:r>
              <a:rPr lang="en-US" altLang="ja-JP" dirty="0" smtClean="0"/>
              <a:t>Continuum sensitivity is worse than K~23mag. Follow-up spectroscopy of z~2 passive galaxies discovered by BB imaging should be done by  TMT. </a:t>
            </a:r>
            <a:endParaRPr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Multi Object IFU 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569418"/>
            <a:ext cx="8229600" cy="1913004"/>
          </a:xfrm>
        </p:spPr>
        <p:txBody>
          <a:bodyPr/>
          <a:lstStyle/>
          <a:p>
            <a:r>
              <a:rPr lang="en-US" altLang="ja-JP" sz="2400" dirty="0" smtClean="0"/>
              <a:t>VLT/KMOS type multi-IFU</a:t>
            </a:r>
          </a:p>
          <a:p>
            <a:r>
              <a:rPr lang="en-US" altLang="ja-JP" sz="2400" dirty="0" smtClean="0"/>
              <a:t>Throughput is assumed to be 80% of MOSFIRE due to the optical components for </a:t>
            </a:r>
            <a:r>
              <a:rPr lang="en-US" altLang="ja-JP" sz="2400" dirty="0" err="1" smtClean="0"/>
              <a:t>IFUs</a:t>
            </a:r>
            <a:r>
              <a:rPr lang="en-US" altLang="ja-JP" dirty="0" smtClean="0"/>
              <a:t>.</a:t>
            </a:r>
          </a:p>
          <a:p>
            <a:endParaRPr lang="en-US" altLang="ja-JP" dirty="0"/>
          </a:p>
        </p:txBody>
      </p:sp>
      <p:pic>
        <p:nvPicPr>
          <p:cNvPr id="4" name="図 3" descr="スクリーンショット（2013-06-12 7.59.55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919059"/>
            <a:ext cx="3454400" cy="24003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60996" y="1518949"/>
            <a:ext cx="2438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Baseline Specification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Multi-IFU: mock image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751" y="1417638"/>
            <a:ext cx="8229600" cy="12072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Simulated IFU S/N map of Hα emitters at z~2.3</a:t>
            </a:r>
          </a:p>
          <a:p>
            <a:pPr lvl="1"/>
            <a:r>
              <a:rPr lang="en-US" altLang="ja-JP" dirty="0" smtClean="0"/>
              <a:t>same objects as we used for NB imaging</a:t>
            </a:r>
          </a:p>
          <a:p>
            <a:endParaRPr lang="ja-JP" altLang="en-US" dirty="0"/>
          </a:p>
        </p:txBody>
      </p:sp>
      <p:pic>
        <p:nvPicPr>
          <p:cNvPr id="4" name="図 3" descr="ifu_snr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87" y="2624863"/>
            <a:ext cx="5931458" cy="41561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94067" y="2681254"/>
            <a:ext cx="125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202"/>
                </a:solidFill>
              </a:rPr>
              <a:t>1”.75x1”.75</a:t>
            </a:r>
            <a:endParaRPr kumimoji="1" lang="ja-JP" altLang="en-US" dirty="0">
              <a:solidFill>
                <a:srgbClr val="00F20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2189" y="3392442"/>
            <a:ext cx="11206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GLAO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803" y="5142310"/>
            <a:ext cx="1284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Seeing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Multi-IFU: Sensitivity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3029" y="1090080"/>
            <a:ext cx="7591713" cy="53303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0916" y="6420432"/>
            <a:ext cx="305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Star Formation Rate [</a:t>
            </a:r>
            <a:r>
              <a:rPr lang="en-US" altLang="ja-JP" dirty="0" err="1" smtClean="0"/>
              <a:t>Msun</a:t>
            </a:r>
            <a:r>
              <a:rPr lang="en-US" altLang="ja-JP" dirty="0" smtClean="0"/>
              <a:t>/yr]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305629" y="3252152"/>
            <a:ext cx="52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S/N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9838738">
            <a:off x="4180119" y="2814707"/>
            <a:ext cx="11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202"/>
                </a:solidFill>
              </a:rPr>
              <a:t>Re=1.4kpc</a:t>
            </a:r>
            <a:endParaRPr kumimoji="1" lang="ja-JP" altLang="en-US" dirty="0">
              <a:solidFill>
                <a:srgbClr val="00F20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9838738">
            <a:off x="4772618" y="3516596"/>
            <a:ext cx="11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Re=3.0kpc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9537" y="5516828"/>
            <a:ext cx="633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SFR=1Msun/yr can be detected with S/N=5 for galaxies Re=1.4kpc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Multi-IFU: Summary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2595" dirty="0" smtClean="0"/>
              <a:t>Star-forming cramps can be resolve with IFU.</a:t>
            </a:r>
          </a:p>
          <a:p>
            <a:endParaRPr lang="en-US" altLang="ja-JP" sz="2595" dirty="0" smtClean="0"/>
          </a:p>
          <a:p>
            <a:r>
              <a:rPr lang="en-US" altLang="ja-JP" sz="2595" dirty="0" smtClean="0"/>
              <a:t>GLAO IFU spectrograph can be detected Hα emission line from z~2 galaxies corresponds to SFR~ 1Msun/yr, if size of galaxies is less than 2 </a:t>
            </a:r>
            <a:r>
              <a:rPr lang="en-US" altLang="ja-JP" sz="2595" dirty="0" err="1" smtClean="0"/>
              <a:t>kpc</a:t>
            </a:r>
            <a:r>
              <a:rPr lang="en-US" altLang="ja-JP" sz="2595" dirty="0" smtClean="0"/>
              <a:t>. </a:t>
            </a:r>
          </a:p>
          <a:p>
            <a:endParaRPr lang="en-US" altLang="ja-JP" sz="2595" dirty="0" smtClean="0"/>
          </a:p>
          <a:p>
            <a:r>
              <a:rPr lang="en-US" altLang="ja-JP" sz="2595" dirty="0" smtClean="0"/>
              <a:t>TMT/IRIS can detect SFR~1Msun/yr from similar size galaxies with S/N&gt;40 (Wright et al. 2010)</a:t>
            </a:r>
          </a:p>
          <a:p>
            <a:endParaRPr lang="en-US" altLang="ja-JP" sz="2595" dirty="0" smtClean="0"/>
          </a:p>
          <a:p>
            <a:r>
              <a:rPr lang="en-US" altLang="ja-JP" sz="2595" dirty="0" smtClean="0"/>
              <a:t>To be competitive with TMT/IRIS, GLAO IFU should have multiplicity of targets with more than 64 pick-off arm.</a:t>
            </a:r>
          </a:p>
          <a:p>
            <a:pPr lvl="1"/>
            <a:r>
              <a:rPr lang="en-US" altLang="ja-JP" sz="2162" dirty="0" smtClean="0"/>
              <a:t>Need to investigate if this number is technically possible. </a:t>
            </a:r>
          </a:p>
          <a:p>
            <a:pPr lvl="1">
              <a:buNone/>
            </a:pPr>
            <a:endParaRPr lang="en-US" altLang="ja-JP" sz="2162" dirty="0" smtClean="0"/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Conclusion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Broad band imaging is not very competitive against the TMT/JWST, although &gt;0.5mag gain can be obtained from the normal seeing instrument.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NB imaging can reach the galaxies with SFR &lt;10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Msun</a:t>
            </a:r>
            <a:r>
              <a:rPr lang="en-US" altLang="ja-JP" sz="2000" dirty="0" smtClean="0">
                <a:solidFill>
                  <a:srgbClr val="FF0000"/>
                </a:solidFill>
              </a:rPr>
              <a:t>/yr</a:t>
            </a:r>
            <a:r>
              <a:rPr lang="en-US" altLang="ja-JP" sz="1800" dirty="0" smtClean="0">
                <a:solidFill>
                  <a:srgbClr val="FF0000"/>
                </a:solidFill>
              </a:rPr>
              <a:t>, which can be good targets to follow-up with TMT IFU. </a:t>
            </a:r>
          </a:p>
          <a:p>
            <a:endParaRPr lang="en-US" altLang="ja-JP" sz="1800" dirty="0" smtClean="0"/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Emission line sensitivity is only 3 times worse than TMT/IRIS, which could be competitive by combining with the GLAO NB imaging survey. </a:t>
            </a:r>
          </a:p>
          <a:p>
            <a:endParaRPr lang="en-US" altLang="ja-JP" sz="1800" dirty="0" smtClean="0"/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Continuum sensitivity is less competitive as we can detect galaxies brighter than 23 </a:t>
            </a:r>
            <a:r>
              <a:rPr lang="en-US" altLang="ja-JP" sz="1800" dirty="0" err="1" smtClean="0">
                <a:solidFill>
                  <a:srgbClr val="0000FF"/>
                </a:solidFill>
              </a:rPr>
              <a:t>mag</a:t>
            </a:r>
            <a:r>
              <a:rPr lang="en-US" altLang="ja-JP" sz="1800" dirty="0" smtClean="0">
                <a:solidFill>
                  <a:srgbClr val="0000FF"/>
                </a:solidFill>
              </a:rPr>
              <a:t> in K-band.</a:t>
            </a:r>
          </a:p>
          <a:p>
            <a:endParaRPr lang="en-US" altLang="ja-JP" sz="1800" dirty="0" smtClean="0"/>
          </a:p>
          <a:p>
            <a:r>
              <a:rPr lang="en-US" altLang="ja-JP" sz="1800" dirty="0" smtClean="0">
                <a:solidFill>
                  <a:srgbClr val="008000"/>
                </a:solidFill>
              </a:rPr>
              <a:t>Multiple-IFU could be competitive against TMT/IRIS if we can have more than 60 pick-off arms , but it is better to invest TMT/IRMOS. </a:t>
            </a:r>
          </a:p>
          <a:p>
            <a:endParaRPr lang="en-US" altLang="ja-JP" sz="1800" dirty="0" smtClean="0"/>
          </a:p>
          <a:p>
            <a:endParaRPr lang="en-US" altLang="ja-JP" sz="1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794" y="958334"/>
            <a:ext cx="132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Competitive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1242" y="958334"/>
            <a:ext cx="17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less competitive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4961" y="958334"/>
            <a:ext cx="348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Competitive??? (in </a:t>
            </a:r>
            <a:r>
              <a:rPr lang="en-US" altLang="ja-JP" dirty="0" smtClean="0">
                <a:solidFill>
                  <a:srgbClr val="008000"/>
                </a:solidFill>
              </a:rPr>
              <a:t>Japanese </a:t>
            </a:r>
            <a:r>
              <a:rPr lang="ja-JP" altLang="en-US" dirty="0" smtClean="0">
                <a:solidFill>
                  <a:srgbClr val="008000"/>
                </a:solidFill>
              </a:rPr>
              <a:t>微妙）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0619" y="6310829"/>
            <a:ext cx="77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Any comment or request for the simulations of  </a:t>
            </a:r>
            <a:r>
              <a:rPr lang="en-US" altLang="ja-JP" dirty="0" smtClean="0"/>
              <a:t>GLAO observations are welcome.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5446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Science requirement: Sensitivity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93" y="1027554"/>
            <a:ext cx="5321300" cy="57277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00" y="1745911"/>
            <a:ext cx="4032618" cy="302446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580693" y="4540999"/>
            <a:ext cx="1141797" cy="11544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39500" y="1102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SINFONI spectroscopic survey of z~2 star forming galaxies (Forster Schreiber+09)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5552" y="5542095"/>
            <a:ext cx="5058952" cy="910230"/>
          </a:xfrm>
          <a:solidFill>
            <a:srgbClr val="CCFFC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r>
              <a:rPr lang="en-US" altLang="ja-JP" sz="1800" dirty="0" smtClean="0"/>
              <a:t>Can we detect Hα emission line corresponds to SFR ~ 1-10 </a:t>
            </a:r>
            <a:r>
              <a:rPr lang="en-US" altLang="ja-JP" sz="1800" dirty="0" err="1" smtClean="0"/>
              <a:t>M</a:t>
            </a:r>
            <a:r>
              <a:rPr lang="en-US" altLang="ja-JP" sz="1800" baseline="-25000" dirty="0" err="1" smtClean="0"/>
              <a:t>sun</a:t>
            </a:r>
            <a:r>
              <a:rPr lang="en-US" altLang="ja-JP" sz="1800" dirty="0" smtClean="0"/>
              <a:t>/yr to study &lt; 10 </a:t>
            </a:r>
            <a:r>
              <a:rPr lang="en-US" altLang="ja-JP" sz="1800" baseline="30000" dirty="0" smtClean="0"/>
              <a:t>10</a:t>
            </a:r>
            <a:r>
              <a:rPr lang="en-US" altLang="ja-JP" sz="1800" dirty="0" smtClean="0"/>
              <a:t>M</a:t>
            </a:r>
            <a:r>
              <a:rPr lang="en-US" altLang="ja-JP" sz="1800" baseline="-25000" dirty="0" smtClean="0"/>
              <a:t>sun </a:t>
            </a:r>
            <a:r>
              <a:rPr lang="en-US" altLang="ja-JP" sz="1800" dirty="0" smtClean="0"/>
              <a:t> galaxies?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rot="10800000">
            <a:off x="4272118" y="3065819"/>
            <a:ext cx="2168132" cy="540351"/>
          </a:xfrm>
          <a:prstGeom prst="straightConnector1">
            <a:avLst/>
          </a:prstGeom>
          <a:ln w="571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626412" y="6452325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(Newman+13)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8322" y="248857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おまけ</a:t>
            </a:r>
            <a:endParaRPr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 5" descr="WFC3_F160_3485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67655" r="-67655"/>
              <a:stretch>
                <a:fillRect/>
              </a:stretch>
            </p:blipFill>
          </mc:Choice>
          <mc:Fallback>
            <p:blipFill>
              <a:blip r:embed="rId4"/>
              <a:srcRect l="-67655" r="-67655"/>
              <a:stretch>
                <a:fillRect/>
              </a:stretch>
            </p:blipFill>
          </mc:Fallback>
        </mc:AlternateContent>
        <p:spPr bwMode="auto">
          <a:xfrm>
            <a:off x="-6740915" y="-3829437"/>
            <a:ext cx="22604040" cy="1243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7421495" y="1851632"/>
            <a:ext cx="1056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Seeing          </a:t>
            </a:r>
            <a:r>
              <a:rPr lang="en-US" altLang="ja-JP" sz="1400" dirty="0" smtClean="0"/>
              <a:t> (0”.5)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9283" y="1833150"/>
            <a:ext cx="42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GLAO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247" y="1477530"/>
            <a:ext cx="880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/>
              <a:t> Assuming 5 hours integration in K-band under moderate seeing condition (0”.5)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2746" y="6284435"/>
            <a:ext cx="777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MUSYC 34852: </a:t>
            </a:r>
            <a:r>
              <a:rPr kumimoji="1" lang="en-US" altLang="ja-JP" sz="1600" dirty="0" err="1" smtClean="0"/>
              <a:t>z</a:t>
            </a:r>
            <a:r>
              <a:rPr kumimoji="1" lang="en-US" altLang="ja-JP" sz="1600" baseline="-25000" dirty="0" err="1" smtClean="0"/>
              <a:t>spec</a:t>
            </a:r>
            <a:r>
              <a:rPr kumimoji="1" lang="en-US" altLang="ja-JP" sz="1600" dirty="0" smtClean="0"/>
              <a:t>=2.32, H=22.5, K=21.9, log (M</a:t>
            </a:r>
            <a:r>
              <a:rPr kumimoji="1" lang="en-US" altLang="ja-JP" sz="1600" baseline="-25000" dirty="0" smtClean="0"/>
              <a:t>*</a:t>
            </a:r>
            <a:r>
              <a:rPr kumimoji="1" lang="en-US" altLang="ja-JP" sz="1600" dirty="0" smtClean="0"/>
              <a:t>/</a:t>
            </a:r>
            <a:r>
              <a:rPr kumimoji="1" lang="en-US" altLang="ja-JP" sz="1600" dirty="0" err="1" smtClean="0"/>
              <a:t>M</a:t>
            </a:r>
            <a:r>
              <a:rPr kumimoji="1" lang="en-US" altLang="ja-JP" sz="1600" baseline="-25000" dirty="0" err="1" smtClean="0"/>
              <a:t>sun</a:t>
            </a:r>
            <a:r>
              <a:rPr kumimoji="1" lang="en-US" altLang="ja-JP" sz="1600" dirty="0" smtClean="0"/>
              <a:t>)=11.1, R</a:t>
            </a:r>
            <a:r>
              <a:rPr kumimoji="1" lang="en-US" altLang="ja-JP" sz="1600" baseline="-25000" dirty="0" smtClean="0"/>
              <a:t>e</a:t>
            </a:r>
            <a:r>
              <a:rPr kumimoji="1" lang="en-US" altLang="ja-JP" sz="1600" dirty="0" smtClean="0"/>
              <a:t>=1.4[kpc], N=1.7</a:t>
            </a:r>
            <a:endParaRPr kumimoji="1" lang="ja-JP" altLang="en-US" sz="1600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>
                <a:solidFill>
                  <a:srgbClr val="3366FF"/>
                </a:solidFill>
              </a:rPr>
              <a:t>Star-forming </a:t>
            </a:r>
            <a:r>
              <a:rPr lang="en-US" altLang="ja-JP" sz="2800" dirty="0" err="1" smtClean="0">
                <a:solidFill>
                  <a:srgbClr val="3366FF"/>
                </a:solidFill>
              </a:rPr>
              <a:t>BzKs</a:t>
            </a:r>
            <a:r>
              <a:rPr lang="en-US" altLang="ja-JP" sz="2800" dirty="0" smtClean="0">
                <a:solidFill>
                  <a:srgbClr val="3366FF"/>
                </a:solidFill>
              </a:rPr>
              <a:t> at </a:t>
            </a:r>
            <a:r>
              <a:rPr lang="en-US" altLang="ja-JP" sz="2800" dirty="0" err="1" smtClean="0">
                <a:solidFill>
                  <a:srgbClr val="3366FF"/>
                </a:solidFill>
              </a:rPr>
              <a:t>z</a:t>
            </a:r>
            <a:r>
              <a:rPr lang="en-US" altLang="ja-JP" sz="2800" dirty="0" smtClean="0">
                <a:solidFill>
                  <a:srgbClr val="3366FF"/>
                </a:solidFill>
              </a:rPr>
              <a:t>=2.1-2.6 (GLAO image)</a:t>
            </a:r>
            <a:endParaRPr lang="ja-JP" altLang="en-US" sz="2800" dirty="0">
              <a:solidFill>
                <a:srgbClr val="3366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68326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1.28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95161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1.29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39340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1.29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45801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1.29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45820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1.27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19379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2.02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2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1209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65217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36991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8117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87631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WFC3_F160_3726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394142" y="-2455776"/>
            <a:ext cx="8226638" cy="1064623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57200" y="1760538"/>
            <a:ext cx="4547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Modeling </a:t>
            </a:r>
            <a:r>
              <a:rPr lang="en-US" altLang="ja-JP" sz="1600" dirty="0" err="1" smtClean="0"/>
              <a:t>pBzK</a:t>
            </a:r>
            <a:r>
              <a:rPr lang="en-US" altLang="ja-JP" sz="1600" dirty="0" smtClean="0"/>
              <a:t> galaxies from GOODS-S WFC3 image (CANDELS)</a:t>
            </a:r>
            <a:endParaRPr kumimoji="1" lang="ja-JP" altLang="en-US" sz="1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4038"/>
            <a:ext cx="8229600" cy="1143000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Passive </a:t>
            </a:r>
            <a:r>
              <a:rPr lang="en-US" altLang="ja-JP" sz="3600" dirty="0" err="1" smtClean="0">
                <a:solidFill>
                  <a:srgbClr val="3366FF"/>
                </a:solidFill>
              </a:rPr>
              <a:t>BzKs</a:t>
            </a:r>
            <a:r>
              <a:rPr lang="en-US" altLang="ja-JP" sz="3600" dirty="0" smtClean="0">
                <a:solidFill>
                  <a:srgbClr val="3366FF"/>
                </a:solidFill>
              </a:rPr>
              <a:t> at </a:t>
            </a:r>
            <a:r>
              <a:rPr lang="en-US" altLang="ja-JP" sz="3600" dirty="0" err="1" smtClean="0">
                <a:solidFill>
                  <a:srgbClr val="3366FF"/>
                </a:solidFill>
              </a:rPr>
              <a:t>z</a:t>
            </a:r>
            <a:r>
              <a:rPr lang="en-US" altLang="ja-JP" sz="3600" dirty="0" smtClean="0">
                <a:solidFill>
                  <a:srgbClr val="3366FF"/>
                </a:solidFill>
              </a:rPr>
              <a:t>=1.3-1.7 (Model)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4550" y="5549900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WFC3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4900" y="5562600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Model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5323" y="5550025"/>
            <a:ext cx="111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Residual</a:t>
            </a:r>
            <a:endParaRPr kumimoji="1" lang="ja-JP" altLang="en-US" sz="1600" dirty="0"/>
          </a:p>
        </p:txBody>
      </p:sp>
      <p:grpSp>
        <p:nvGrpSpPr>
          <p:cNvPr id="3" name="図形グループ 24"/>
          <p:cNvGrpSpPr/>
          <p:nvPr/>
        </p:nvGrpSpPr>
        <p:grpSpPr>
          <a:xfrm>
            <a:off x="5245101" y="1493588"/>
            <a:ext cx="3797300" cy="4908244"/>
            <a:chOff x="5245101" y="1493588"/>
            <a:chExt cx="3797300" cy="490824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1" y="2466763"/>
              <a:ext cx="3632200" cy="369273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108800" y="6032500"/>
              <a:ext cx="257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Stellar mass </a:t>
              </a:r>
              <a:r>
                <a:rPr lang="ja-JP" altLang="en-US" dirty="0" smtClean="0"/>
                <a:t>（</a:t>
              </a:r>
              <a:r>
                <a:rPr lang="en-US" altLang="ja-JP" dirty="0" smtClean="0"/>
                <a:t>M</a:t>
              </a:r>
              <a:r>
                <a:rPr lang="en-US" altLang="ja-JP" baseline="-25000" dirty="0" smtClean="0"/>
                <a:t>*</a:t>
              </a:r>
              <a:r>
                <a:rPr lang="en-US" altLang="ja-JP" dirty="0" smtClean="0"/>
                <a:t>/</a:t>
              </a:r>
              <a:r>
                <a:rPr lang="en-US" altLang="ja-JP" dirty="0" err="1" smtClean="0"/>
                <a:t>M</a:t>
              </a:r>
              <a:r>
                <a:rPr lang="en-US" altLang="ja-JP" baseline="-25000" dirty="0" err="1" smtClean="0"/>
                <a:t>sun</a:t>
              </a:r>
              <a:r>
                <a:rPr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4045467" y="3771900"/>
              <a:ext cx="276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Effective radius Re</a:t>
              </a:r>
              <a:r>
                <a:rPr lang="ja-JP" altLang="en-US" dirty="0" smtClean="0"/>
                <a:t>（</a:t>
              </a:r>
              <a:r>
                <a:rPr lang="en-US" altLang="ja-JP" dirty="0" err="1" smtClean="0"/>
                <a:t>Kpc</a:t>
              </a:r>
              <a:r>
                <a:rPr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764579" y="1493588"/>
              <a:ext cx="31623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Comparison with the other z~2</a:t>
              </a:r>
              <a:r>
                <a:rPr lang="en-US" altLang="ja-JP" sz="1600" dirty="0" smtClean="0"/>
                <a:t> </a:t>
              </a:r>
              <a:r>
                <a:rPr kumimoji="1" lang="en-US" altLang="ja-JP" sz="1600" dirty="0" smtClean="0"/>
                <a:t>passive galaxies at HUDF (Cassata et al. 2010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245400" y="50343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851700" y="49327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220000" y="46914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524800" y="46406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766100" y="42977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905800" y="41072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880100" y="2603500"/>
              <a:ext cx="1632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/>
                <a:t>Our sample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000800" y="27483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3886200" y="2479463"/>
            <a:ext cx="1054100" cy="143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41796" y="4177529"/>
            <a:ext cx="58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</a:t>
            </a:r>
            <a:r>
              <a:rPr kumimoji="1" lang="en-US" altLang="ja-JP" dirty="0" smtClean="0"/>
              <a:t>=0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 17" descr="WFC3_F160_37269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891231" y="-3896301"/>
            <a:ext cx="22842431" cy="12562457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7421495" y="1851632"/>
            <a:ext cx="1056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Seeing      </a:t>
            </a:r>
            <a:r>
              <a:rPr lang="en-US" altLang="ja-JP" sz="1400" dirty="0" smtClean="0"/>
              <a:t> (0”.5)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9283" y="1833150"/>
            <a:ext cx="42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GLAO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247" y="1477530"/>
            <a:ext cx="880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/>
              <a:t> Assuming 5 hours integration in H band under moderate seeing condition (0”.5)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2746" y="6284435"/>
            <a:ext cx="777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MUSYC 37269: </a:t>
            </a:r>
            <a:r>
              <a:rPr kumimoji="1" lang="en-US" altLang="ja-JP" sz="1600" dirty="0" err="1" smtClean="0"/>
              <a:t>z</a:t>
            </a:r>
            <a:r>
              <a:rPr kumimoji="1" lang="en-US" altLang="ja-JP" sz="1600" baseline="-25000" dirty="0" err="1" smtClean="0"/>
              <a:t>phot</a:t>
            </a:r>
            <a:r>
              <a:rPr kumimoji="1" lang="en-US" altLang="ja-JP" sz="1600" dirty="0" smtClean="0"/>
              <a:t>=1.74, H=22.4, K=21.7, log (M</a:t>
            </a:r>
            <a:r>
              <a:rPr kumimoji="1" lang="en-US" altLang="ja-JP" sz="1600" baseline="-25000" dirty="0" smtClean="0"/>
              <a:t>*</a:t>
            </a:r>
            <a:r>
              <a:rPr kumimoji="1" lang="en-US" altLang="ja-JP" sz="1600" dirty="0" smtClean="0"/>
              <a:t>/</a:t>
            </a:r>
            <a:r>
              <a:rPr kumimoji="1" lang="en-US" altLang="ja-JP" sz="1600" dirty="0" err="1" smtClean="0"/>
              <a:t>M</a:t>
            </a:r>
            <a:r>
              <a:rPr kumimoji="1" lang="en-US" altLang="ja-JP" sz="1600" baseline="-25000" dirty="0" err="1" smtClean="0"/>
              <a:t>sun</a:t>
            </a:r>
            <a:r>
              <a:rPr kumimoji="1" lang="en-US" altLang="ja-JP" sz="1600" dirty="0" smtClean="0"/>
              <a:t>)=11.1, R</a:t>
            </a:r>
            <a:r>
              <a:rPr kumimoji="1" lang="en-US" altLang="ja-JP" sz="1600" baseline="-25000" dirty="0" smtClean="0"/>
              <a:t>e</a:t>
            </a:r>
            <a:r>
              <a:rPr kumimoji="1" lang="en-US" altLang="ja-JP" sz="1600" dirty="0" smtClean="0"/>
              <a:t>=1.1[kpc], N=1.7</a:t>
            </a:r>
            <a:endParaRPr kumimoji="1" lang="ja-JP" altLang="en-US" sz="1600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3366FF"/>
                </a:solidFill>
              </a:rPr>
              <a:t>Passive </a:t>
            </a:r>
            <a:r>
              <a:rPr lang="en-US" altLang="ja-JP" sz="3200" dirty="0" err="1" smtClean="0">
                <a:solidFill>
                  <a:srgbClr val="3366FF"/>
                </a:solidFill>
              </a:rPr>
              <a:t>BzKs</a:t>
            </a:r>
            <a:r>
              <a:rPr lang="en-US" altLang="ja-JP" sz="3200" dirty="0" smtClean="0">
                <a:solidFill>
                  <a:srgbClr val="3366FF"/>
                </a:solidFill>
              </a:rPr>
              <a:t> at </a:t>
            </a:r>
            <a:r>
              <a:rPr lang="en-US" altLang="ja-JP" sz="3200" dirty="0" err="1" smtClean="0">
                <a:solidFill>
                  <a:srgbClr val="3366FF"/>
                </a:solidFill>
              </a:rPr>
              <a:t>z</a:t>
            </a:r>
            <a:r>
              <a:rPr lang="en-US" altLang="ja-JP" sz="3200" dirty="0" smtClean="0">
                <a:solidFill>
                  <a:srgbClr val="3366FF"/>
                </a:solidFill>
              </a:rPr>
              <a:t>=1.3-1.7 (GLAO image)</a:t>
            </a:r>
            <a:endParaRPr lang="ja-JP" altLang="en-US" sz="3200" dirty="0">
              <a:solidFill>
                <a:srgbClr val="3366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68326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1.30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82588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1.33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01620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1.30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58372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1.31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08685" y="4762883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1.26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1042" y="4762883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2.49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492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2.8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61209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65217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36991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8117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87631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.4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losure_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05774" y="-2729329"/>
            <a:ext cx="9843313" cy="127384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Impact of the LGS satellite closure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BB imaging: Morphological study</a:t>
            </a:r>
            <a:endParaRPr lang="ja-JP" altLang="en-US" dirty="0">
              <a:solidFill>
                <a:srgbClr val="FF6600"/>
              </a:solidFill>
            </a:endParaRPr>
          </a:p>
        </p:txBody>
      </p:sp>
      <p:grpSp>
        <p:nvGrpSpPr>
          <p:cNvPr id="3" name="図形グループ 6"/>
          <p:cNvGrpSpPr/>
          <p:nvPr/>
        </p:nvGrpSpPr>
        <p:grpSpPr>
          <a:xfrm>
            <a:off x="1366841" y="2206362"/>
            <a:ext cx="6856665" cy="3897998"/>
            <a:chOff x="635578" y="1422272"/>
            <a:chExt cx="8180046" cy="515671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578" y="1473584"/>
              <a:ext cx="4344184" cy="51054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5330" y="1422272"/>
              <a:ext cx="4130294" cy="5156454"/>
            </a:xfrm>
            <a:prstGeom prst="rect">
              <a:avLst/>
            </a:prstGeom>
          </p:spPr>
        </p:pic>
      </p:grp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6" y="2193535"/>
            <a:ext cx="842416" cy="32437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437792" y="1722386"/>
            <a:ext cx="6785714" cy="2787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428" y="1986574"/>
            <a:ext cx="5652593" cy="20726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297" y="1474494"/>
            <a:ext cx="6856665" cy="22149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299" y="1453470"/>
            <a:ext cx="1164082" cy="24251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68" y="1986574"/>
            <a:ext cx="1610966" cy="25253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637422" y="2593042"/>
            <a:ext cx="1656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Sersic</a:t>
            </a:r>
            <a:r>
              <a:rPr kumimoji="1" lang="en-US" altLang="ja-JP" dirty="0" smtClean="0"/>
              <a:t> index (</a:t>
            </a:r>
            <a:r>
              <a:rPr kumimoji="1" lang="en-US" altLang="ja-JP" dirty="0" err="1" smtClean="0"/>
              <a:t>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8216" y="2593042"/>
            <a:ext cx="13545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Log(re</a:t>
            </a:r>
            <a:r>
              <a:rPr kumimoji="1" lang="en-US" altLang="ja-JP" dirty="0" smtClean="0"/>
              <a:t>) [</a:t>
            </a:r>
            <a:r>
              <a:rPr kumimoji="1" lang="en-US" altLang="ja-JP" dirty="0" err="1" smtClean="0"/>
              <a:t>kpc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99621" y="5734833"/>
            <a:ext cx="150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(Wuyts+2011)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367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 smtClean="0">
                <a:solidFill>
                  <a:srgbClr val="FF6600"/>
                </a:solidFill>
              </a:rPr>
              <a:t>Science requirement: Spatial Resolution</a:t>
            </a:r>
            <a:endParaRPr lang="ja-JP" altLang="en-US" sz="4000" b="1" dirty="0">
              <a:solidFill>
                <a:srgbClr val="FF6600"/>
              </a:solidFill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84727" y="924924"/>
            <a:ext cx="6379758" cy="5476376"/>
            <a:chOff x="399299" y="1432270"/>
            <a:chExt cx="7494042" cy="5563760"/>
          </a:xfrm>
        </p:grpSpPr>
        <p:pic>
          <p:nvPicPr>
            <p:cNvPr id="5" name="Picture 11" descr="csca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99299" y="1432270"/>
              <a:ext cx="7268635" cy="5563760"/>
            </a:xfrm>
            <a:prstGeom prst="rect">
              <a:avLst/>
            </a:prstGeom>
          </p:spPr>
        </p:pic>
        <p:sp>
          <p:nvSpPr>
            <p:cNvPr id="6" name="TextBox 7"/>
            <p:cNvSpPr txBox="1"/>
            <p:nvPr/>
          </p:nvSpPr>
          <p:spPr>
            <a:xfrm>
              <a:off x="5742096" y="1990392"/>
              <a:ext cx="2151245" cy="375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Seeing (0”.5)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862145" y="2552890"/>
              <a:ext cx="175179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GLAO (0”.2)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5742096" y="2977147"/>
              <a:ext cx="2079579" cy="375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AO188 (0”.1)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5838640" y="4303822"/>
              <a:ext cx="17517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TMT (0”.01)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2242587" y="3805727"/>
              <a:ext cx="4983597" cy="312688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Bowens+04 (Size evolution of UV-dropout galaxies)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4"/>
            <p:cNvCxnSpPr/>
            <p:nvPr/>
          </p:nvCxnSpPr>
          <p:spPr>
            <a:xfrm flipV="1">
              <a:off x="2242587" y="2401197"/>
              <a:ext cx="520227" cy="136935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5"/>
          <p:cNvSpPr/>
          <p:nvPr/>
        </p:nvSpPr>
        <p:spPr>
          <a:xfrm>
            <a:off x="6243918" y="1719937"/>
            <a:ext cx="2768044" cy="2677770"/>
          </a:xfrm>
          <a:prstGeom prst="roundRect">
            <a:avLst/>
          </a:prstGeom>
          <a:solidFill>
            <a:srgbClr val="00800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/>
          <p:cNvSpPr/>
          <p:nvPr/>
        </p:nvSpPr>
        <p:spPr>
          <a:xfrm>
            <a:off x="2678460" y="1878633"/>
            <a:ext cx="763202" cy="587041"/>
          </a:xfrm>
          <a:prstGeom prst="rect">
            <a:avLst/>
          </a:prstGeom>
          <a:solidFill>
            <a:srgbClr val="008000">
              <a:alpha val="49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1" descr="BX48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89127" y="2407259"/>
            <a:ext cx="1862143" cy="1862143"/>
          </a:xfrm>
          <a:prstGeom prst="rect">
            <a:avLst/>
          </a:prstGeom>
        </p:spPr>
      </p:pic>
      <p:sp>
        <p:nvSpPr>
          <p:cNvPr id="16" name="TextBox 24"/>
          <p:cNvSpPr txBox="1"/>
          <p:nvPr/>
        </p:nvSpPr>
        <p:spPr>
          <a:xfrm>
            <a:off x="6374800" y="1764241"/>
            <a:ext cx="263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Star-forming galaxies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(Forster-Schreiber+11)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653938" y="5738174"/>
            <a:ext cx="4242589" cy="752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24846" y="5538119"/>
            <a:ext cx="1033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Redshift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09696" y="6078134"/>
            <a:ext cx="6646821" cy="646331"/>
          </a:xfrm>
          <a:prstGeom prst="rect">
            <a:avLst/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 Can we spatially resolve ~1kpc scale star-forming clumps at z~2?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 Can we reconstruct morphological parameters of z~2 galaxies?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 smtClean="0">
                <a:solidFill>
                  <a:srgbClr val="FF6600"/>
                </a:solidFill>
              </a:rPr>
              <a:t>Simulating GLAO observation of z~2 galaxies</a:t>
            </a:r>
            <a:endParaRPr lang="ja-JP" alt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9914" y="1600200"/>
            <a:ext cx="8948602" cy="4525963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/>
              <a:t>z~2 galaxy sample selection</a:t>
            </a:r>
          </a:p>
          <a:p>
            <a:pPr>
              <a:buNone/>
            </a:pPr>
            <a:endParaRPr lang="en-US" altLang="ja-JP" sz="2400" dirty="0" smtClean="0"/>
          </a:p>
          <a:p>
            <a:pPr lvl="1"/>
            <a:r>
              <a:rPr lang="en-US" altLang="ja-JP" sz="1800" dirty="0" smtClean="0"/>
              <a:t>HST/WFC3 H-band (F160W) image of z~2 galaxies </a:t>
            </a:r>
          </a:p>
          <a:p>
            <a:pPr lvl="2"/>
            <a:r>
              <a:rPr lang="en-US" altLang="ja-JP" sz="1600" dirty="0" smtClean="0"/>
              <a:t>Highest resolution image currently available</a:t>
            </a:r>
            <a:r>
              <a:rPr lang="en-US" altLang="ja-JP" sz="1400" dirty="0" smtClean="0"/>
              <a:t> </a:t>
            </a:r>
          </a:p>
          <a:p>
            <a:pPr lvl="2">
              <a:buNone/>
            </a:pPr>
            <a:endParaRPr lang="en-US" altLang="ja-JP" sz="1400" dirty="0" smtClean="0"/>
          </a:p>
          <a:p>
            <a:pPr lvl="1"/>
            <a:r>
              <a:rPr lang="en-US" altLang="ja-JP" sz="1800" dirty="0" smtClean="0"/>
              <a:t>Data from CANDELS (</a:t>
            </a:r>
            <a:r>
              <a:rPr lang="en-US" altLang="ja-JP" sz="1800" dirty="0" err="1" smtClean="0"/>
              <a:t>Koekemoer</a:t>
            </a:r>
            <a:r>
              <a:rPr lang="en-US" altLang="ja-JP" sz="1800" dirty="0" smtClean="0"/>
              <a:t> et al. 2011)  GOODS-S survey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whose survey area (~120arcmin</a:t>
            </a:r>
            <a:r>
              <a:rPr lang="en-US" altLang="ja-JP" sz="1800" baseline="30000" dirty="0" smtClean="0"/>
              <a:t>2</a:t>
            </a:r>
            <a:r>
              <a:rPr lang="en-US" altLang="ja-JP" sz="1800" dirty="0" smtClean="0"/>
              <a:t>) is comparable to the GLAO instrument</a:t>
            </a:r>
          </a:p>
          <a:p>
            <a:pPr lvl="1">
              <a:buNone/>
            </a:pPr>
            <a:endParaRPr lang="en-US" altLang="ja-JP" sz="1800" dirty="0" smtClean="0"/>
          </a:p>
          <a:p>
            <a:pPr lvl="1"/>
            <a:r>
              <a:rPr lang="en-US" altLang="ja-JP" sz="1800" dirty="0" smtClean="0"/>
              <a:t>Selected K</a:t>
            </a:r>
            <a:r>
              <a:rPr lang="en-US" altLang="ja-JP" sz="1800" baseline="-25000" dirty="0" smtClean="0"/>
              <a:t>AB</a:t>
            </a:r>
            <a:r>
              <a:rPr lang="en-US" altLang="ja-JP" sz="1800" dirty="0" smtClean="0"/>
              <a:t>&lt;23.9 </a:t>
            </a:r>
            <a:r>
              <a:rPr lang="en-US" altLang="ja-JP" sz="1800" dirty="0" err="1" smtClean="0"/>
              <a:t>BzK</a:t>
            </a:r>
            <a:r>
              <a:rPr lang="en-US" altLang="ja-JP" sz="1800" dirty="0" smtClean="0"/>
              <a:t> galaxies from MUSYC</a:t>
            </a:r>
            <a:r>
              <a:rPr lang="ja-JP" altLang="en-US" sz="1800" dirty="0" smtClean="0"/>
              <a:t>（</a:t>
            </a:r>
            <a:r>
              <a:rPr lang="en-US" altLang="ja-JP" sz="1800" dirty="0" err="1" smtClean="0"/>
              <a:t>Cardamone</a:t>
            </a:r>
            <a:r>
              <a:rPr lang="en-US" altLang="ja-JP" sz="1800" dirty="0" smtClean="0"/>
              <a:t> et al. 2010) catalog</a:t>
            </a:r>
            <a:endParaRPr lang="en-US" altLang="ja-JP" sz="1400" dirty="0" smtClean="0"/>
          </a:p>
          <a:p>
            <a:pPr lvl="2"/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=2.1-2.6 star-forming </a:t>
            </a:r>
            <a:r>
              <a:rPr lang="en-US" altLang="ja-JP" sz="1800" dirty="0" err="1" smtClean="0"/>
              <a:t>BzK</a:t>
            </a:r>
            <a:r>
              <a:rPr lang="en-US" altLang="ja-JP" sz="1800" dirty="0" smtClean="0"/>
              <a:t> with spec-</a:t>
            </a:r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: 40  </a:t>
            </a:r>
          </a:p>
          <a:p>
            <a:pPr lvl="2">
              <a:buNone/>
            </a:pPr>
            <a:r>
              <a:rPr lang="en-US" altLang="ja-JP" sz="1800" dirty="0" smtClean="0"/>
              <a:t>    --- K-band imaging/spectroscopy</a:t>
            </a:r>
          </a:p>
          <a:p>
            <a:pPr lvl="2">
              <a:buNone/>
            </a:pPr>
            <a:endParaRPr lang="en-US" altLang="ja-JP" sz="1800" dirty="0" smtClean="0"/>
          </a:p>
          <a:p>
            <a:pPr lvl="2"/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=1.3-1.7 passive-</a:t>
            </a:r>
            <a:r>
              <a:rPr lang="en-US" altLang="ja-JP" sz="1800" dirty="0" err="1" smtClean="0"/>
              <a:t>BzK</a:t>
            </a:r>
            <a:r>
              <a:rPr lang="en-US" altLang="ja-JP" sz="1800" dirty="0" smtClean="0"/>
              <a:t> with </a:t>
            </a:r>
            <a:r>
              <a:rPr lang="en-US" altLang="ja-JP" sz="1800" dirty="0" err="1" smtClean="0"/>
              <a:t>phot-z</a:t>
            </a:r>
            <a:r>
              <a:rPr lang="en-US" altLang="ja-JP" sz="1800" dirty="0" smtClean="0"/>
              <a:t>:  6</a:t>
            </a:r>
            <a:r>
              <a:rPr lang="ja-JP" altLang="en-US" sz="1800" dirty="0" smtClean="0"/>
              <a:t>　</a:t>
            </a:r>
            <a:endParaRPr lang="en-US" altLang="ja-JP" sz="1800" dirty="0" smtClean="0"/>
          </a:p>
          <a:p>
            <a:pPr lvl="2">
              <a:buNone/>
            </a:pPr>
            <a:r>
              <a:rPr lang="en-US" altLang="ja-JP" sz="1800" dirty="0" smtClean="0"/>
              <a:t>    --- H,K-band imaging/spectroscopy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FF6600"/>
                </a:solidFill>
              </a:rPr>
              <a:t>GLAO galaxy simulation recipe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9914" y="1052009"/>
            <a:ext cx="8948602" cy="4525963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altLang="ja-JP" sz="1800" dirty="0" smtClean="0"/>
          </a:p>
          <a:p>
            <a:pPr>
              <a:buNone/>
            </a:pPr>
            <a:endParaRPr lang="en-US" altLang="ja-JP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dirty="0" smtClean="0"/>
              <a:t>Extracted galaxy morphological parameters</a:t>
            </a:r>
          </a:p>
          <a:p>
            <a:pPr marL="1314450" lvl="2" indent="-457200">
              <a:buNone/>
            </a:pPr>
            <a:r>
              <a:rPr lang="en-US" altLang="ja-JP" sz="1400" dirty="0" smtClean="0"/>
              <a:t>--- </a:t>
            </a:r>
            <a:r>
              <a:rPr lang="en-US" altLang="ja-JP" sz="1400" dirty="0" err="1" smtClean="0"/>
              <a:t>Sersic</a:t>
            </a:r>
            <a:r>
              <a:rPr lang="en-US" altLang="ja-JP" sz="1400" dirty="0" smtClean="0"/>
              <a:t> profile fit:  Effective radius Re, </a:t>
            </a:r>
            <a:r>
              <a:rPr lang="en-US" altLang="ja-JP" sz="1400" dirty="0" err="1" smtClean="0"/>
              <a:t>Sersic</a:t>
            </a:r>
            <a:r>
              <a:rPr lang="en-US" altLang="ja-JP" sz="1400" dirty="0" smtClean="0"/>
              <a:t> index N, Axis ratio,  and Position angle</a:t>
            </a:r>
          </a:p>
          <a:p>
            <a:pPr marL="1314450" lvl="2" indent="-457200">
              <a:buNone/>
            </a:pPr>
            <a:endParaRPr lang="en-US" altLang="ja-JP" sz="1400" dirty="0" smtClean="0"/>
          </a:p>
          <a:p>
            <a:pPr marL="1314450" lvl="2" indent="-457200">
              <a:buNone/>
            </a:pPr>
            <a:r>
              <a:rPr lang="en-US" altLang="ja-JP" sz="1400" dirty="0" smtClean="0"/>
              <a:t>※ Simple convolution of the WFC3 image may not reproduce well the GLAO image since WFC3 spatial resolution (FWHM~0”.18) is worse than the best GLAO resolution (FWHM~0”.15).</a:t>
            </a:r>
          </a:p>
          <a:p>
            <a:pPr marL="1314450" lvl="2" indent="-457200">
              <a:buNone/>
            </a:pPr>
            <a:endParaRPr lang="en-US" altLang="ja-JP" sz="1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dirty="0" smtClean="0"/>
              <a:t>Construct the model galaxy image from the morphological parameters without any PSF convolution. 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dirty="0" smtClean="0"/>
              <a:t>Convolve the model galaxy image with the GLAO PSF 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dirty="0" smtClean="0"/>
              <a:t>Add noise corresponds to 5 hrs integration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44308" y="5254806"/>
            <a:ext cx="631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used  5hrs integration time </a:t>
            </a:r>
            <a:r>
              <a:rPr lang="en-US" altLang="ja-JP" dirty="0" smtClean="0"/>
              <a:t>and  5sigma S/N </a:t>
            </a:r>
            <a:r>
              <a:rPr kumimoji="1" lang="en-US" altLang="ja-JP" dirty="0" smtClean="0"/>
              <a:t>for all simulation,</a:t>
            </a:r>
          </a:p>
          <a:p>
            <a:r>
              <a:rPr lang="en-US" altLang="ja-JP" dirty="0" smtClean="0"/>
              <a:t>so as to evaluate the limitation in just 1 night observation.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FF6600"/>
                </a:solidFill>
              </a:rPr>
              <a:t>Star-forming </a:t>
            </a:r>
            <a:r>
              <a:rPr lang="en-US" altLang="ja-JP" sz="3600" dirty="0" err="1" smtClean="0">
                <a:solidFill>
                  <a:srgbClr val="FF6600"/>
                </a:solidFill>
              </a:rPr>
              <a:t>BzK</a:t>
            </a:r>
            <a:r>
              <a:rPr lang="en-US" altLang="ja-JP" sz="3600" dirty="0" smtClean="0">
                <a:solidFill>
                  <a:srgbClr val="FF6600"/>
                </a:solidFill>
              </a:rPr>
              <a:t> at </a:t>
            </a:r>
            <a:r>
              <a:rPr lang="en-US" altLang="ja-JP" sz="3600" dirty="0" err="1" smtClean="0">
                <a:solidFill>
                  <a:srgbClr val="FF6600"/>
                </a:solidFill>
              </a:rPr>
              <a:t>z</a:t>
            </a:r>
            <a:r>
              <a:rPr lang="en-US" altLang="ja-JP" sz="3600" dirty="0" smtClean="0">
                <a:solidFill>
                  <a:srgbClr val="FF6600"/>
                </a:solidFill>
              </a:rPr>
              <a:t>=2.1-2.6 (Model) </a:t>
            </a:r>
            <a:endParaRPr lang="ja-JP" altLang="en-US" sz="3600" dirty="0">
              <a:solidFill>
                <a:srgbClr val="FF66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022" y="2010446"/>
            <a:ext cx="4666728" cy="411134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268574" y="5685956"/>
            <a:ext cx="3978176" cy="435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3019748" y="3577320"/>
            <a:ext cx="3978176" cy="857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コンテンツ プレースホルダ 10" descr="mass_re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3641" r="-13641"/>
              <a:stretch>
                <a:fillRect/>
              </a:stretch>
            </p:blipFill>
          </mc:Choice>
          <mc:Fallback>
            <p:blipFill>
              <a:blip r:embed="rId4"/>
              <a:srcRect l="-13641" r="-13641"/>
              <a:stretch>
                <a:fillRect/>
              </a:stretch>
            </p:blipFill>
          </mc:Fallback>
        </mc:AlternateContent>
        <p:spPr>
          <a:xfrm>
            <a:off x="3349073" y="2004468"/>
            <a:ext cx="7157780" cy="3936492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5816915" y="5907195"/>
            <a:ext cx="283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Stellar mass </a:t>
            </a:r>
            <a:r>
              <a:rPr lang="en-US" altLang="ja-JP" dirty="0" err="1" smtClean="0"/>
              <a:t>log(M</a:t>
            </a:r>
            <a:r>
              <a:rPr lang="en-US" altLang="ja-JP" baseline="-25000" dirty="0" smtClean="0"/>
              <a:t>*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sun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3265441" y="3615745"/>
            <a:ext cx="335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Effective radius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log(Re[kpc</a:t>
            </a:r>
            <a:r>
              <a:rPr lang="en-US" altLang="ja-JP" dirty="0" smtClean="0"/>
              <a:t>])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66039" y="2548172"/>
            <a:ext cx="17099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Our sample</a:t>
            </a:r>
            <a:endParaRPr kumimoji="1" lang="ja-JP" altLang="en-US" dirty="0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 flipV="1">
            <a:off x="5837325" y="2700288"/>
            <a:ext cx="108000" cy="1080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18595041">
            <a:off x="5887617" y="5042506"/>
            <a:ext cx="612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</a:t>
            </a:r>
            <a:r>
              <a:rPr kumimoji="1" lang="en-US" altLang="ja-JP" dirty="0" smtClean="0"/>
              <a:t>=0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9937" y="1550547"/>
            <a:ext cx="44686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Modeling </a:t>
            </a:r>
            <a:r>
              <a:rPr lang="en-US" altLang="ja-JP" sz="1600" dirty="0" err="1" smtClean="0"/>
              <a:t>sBzK</a:t>
            </a:r>
            <a:r>
              <a:rPr lang="en-US" altLang="ja-JP" sz="1600" dirty="0" smtClean="0"/>
              <a:t> galaxies based on GOODS-S WFC3 image (CANDELS)</a:t>
            </a:r>
            <a:endParaRPr kumimoji="1"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608564" y="2222028"/>
            <a:ext cx="958887" cy="15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1101" y="5109775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WFC3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11451" y="5122475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Model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97020" y="5122475"/>
            <a:ext cx="983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Residual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56047" y="1482164"/>
            <a:ext cx="4387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Comparison with z</a:t>
            </a:r>
            <a:r>
              <a:rPr lang="en-US" altLang="ja-JP" sz="1600" dirty="0" smtClean="0"/>
              <a:t>~2 </a:t>
            </a:r>
            <a:r>
              <a:rPr lang="en-US" altLang="ja-JP" sz="1600" dirty="0" err="1" smtClean="0"/>
              <a:t>sBzK</a:t>
            </a:r>
            <a:r>
              <a:rPr lang="en-US" altLang="ja-JP" sz="1600" dirty="0" smtClean="0"/>
              <a:t> sample                 at GOODS-N (Yuma et al. 2011)</a:t>
            </a:r>
            <a:endParaRPr lang="ja-JP" altLang="en-US" sz="1600" dirty="0" smtClean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31" y="6121795"/>
            <a:ext cx="4235412" cy="64539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25910" y="5916538"/>
            <a:ext cx="201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Sersic</a:t>
            </a:r>
            <a:r>
              <a:rPr kumimoji="1" lang="en-US" altLang="ja-JP" dirty="0" smtClean="0"/>
              <a:t> profile</a:t>
            </a:r>
            <a:endParaRPr kumimoji="1" lang="ja-JP" altLang="en-US" dirty="0"/>
          </a:p>
        </p:txBody>
      </p:sp>
      <p:pic>
        <p:nvPicPr>
          <p:cNvPr id="18" name="図 17" descr="WFC3_F160_3485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1302986" y="-2405578"/>
            <a:ext cx="7772400" cy="1005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/>
          <a:p>
            <a:r>
              <a:rPr lang="en-US" altLang="ja-JP" sz="3600" b="1" dirty="0" smtClean="0">
                <a:solidFill>
                  <a:srgbClr val="FF6600"/>
                </a:solidFill>
              </a:rPr>
              <a:t>GLAO PSF </a:t>
            </a:r>
            <a:br>
              <a:rPr lang="en-US" altLang="ja-JP" sz="3600" b="1" dirty="0" smtClean="0">
                <a:solidFill>
                  <a:srgbClr val="FF6600"/>
                </a:solidFill>
              </a:rPr>
            </a:br>
            <a:r>
              <a:rPr lang="en-US" altLang="ja-JP" sz="2400" b="1" dirty="0" smtClean="0">
                <a:solidFill>
                  <a:srgbClr val="FF6600"/>
                </a:solidFill>
              </a:rPr>
              <a:t>(from </a:t>
            </a:r>
            <a:r>
              <a:rPr lang="en-US" altLang="ja-JP" sz="2400" b="1" dirty="0" err="1" smtClean="0">
                <a:solidFill>
                  <a:srgbClr val="FF6600"/>
                </a:solidFill>
              </a:rPr>
              <a:t>Oya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-san’s talk)</a:t>
            </a:r>
            <a:endParaRPr lang="ja-JP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352" y="3320830"/>
            <a:ext cx="408532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Seeing condition</a:t>
            </a:r>
            <a:r>
              <a:rPr lang="ja-JP" altLang="en-US" sz="2800" dirty="0" smtClean="0"/>
              <a:t>：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   Bad (75%) : 0”.56@K</a:t>
            </a:r>
          </a:p>
          <a:p>
            <a:r>
              <a:rPr lang="en-US" altLang="ja-JP" sz="2800" dirty="0" smtClean="0"/>
              <a:t>   </a:t>
            </a:r>
            <a:r>
              <a:rPr lang="en-US" altLang="ja-JP" sz="2800" dirty="0" smtClean="0">
                <a:solidFill>
                  <a:srgbClr val="FF0000"/>
                </a:solidFill>
              </a:rPr>
              <a:t>Moderate (50%): 0.44@K</a:t>
            </a:r>
          </a:p>
          <a:p>
            <a:r>
              <a:rPr kumimoji="1" lang="en-US" altLang="ja-JP" sz="2800" dirty="0" smtClean="0"/>
              <a:t>   Good (25%):  0”.35@K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45" y="2932837"/>
            <a:ext cx="4176368" cy="403311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75" y="2394855"/>
            <a:ext cx="4841838" cy="537982"/>
          </a:xfrm>
          <a:prstGeom prst="rect">
            <a:avLst/>
          </a:prstGeom>
        </p:spPr>
      </p:pic>
      <p:cxnSp>
        <p:nvCxnSpPr>
          <p:cNvPr id="13" name="直線矢印コネクタ 12"/>
          <p:cNvCxnSpPr>
            <a:stCxn id="10" idx="3"/>
          </p:cNvCxnSpPr>
          <p:nvPr/>
        </p:nvCxnSpPr>
        <p:spPr>
          <a:xfrm>
            <a:off x="4263676" y="4228771"/>
            <a:ext cx="2233967" cy="579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18712" y="1517690"/>
            <a:ext cx="826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used the center PSF at the moderate seeing condition to simulate the observation of z~2 galaxies.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6959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PSF for each target field</a:t>
            </a:r>
            <a:endParaRPr lang="ja-JP" altLang="en-US" dirty="0">
              <a:solidFill>
                <a:srgbClr val="FF6600"/>
              </a:solidFill>
            </a:endParaRPr>
          </a:p>
        </p:txBody>
      </p:sp>
      <p:pic>
        <p:nvPicPr>
          <p:cNvPr id="6" name="図 5" descr="RaDec_nFWHM-Kt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91974"/>
            <a:ext cx="8550535" cy="45393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4223601"/>
            <a:ext cx="158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(from </a:t>
            </a:r>
            <a:r>
              <a:rPr kumimoji="1" lang="en-US" altLang="ja-JP" dirty="0" err="1" smtClean="0"/>
              <a:t>Oya</a:t>
            </a:r>
            <a:r>
              <a:rPr kumimoji="1" lang="en-US" altLang="ja-JP" dirty="0" smtClean="0"/>
              <a:t>-san)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6304" y="5231343"/>
            <a:ext cx="8869617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Subaru Deep Field (Dec =+27.5deg) 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Apr, </a:t>
            </a:r>
            <a:r>
              <a:rPr lang="en-US" altLang="ja-JP" sz="2400" dirty="0" err="1" smtClean="0">
                <a:sym typeface="Wingdings"/>
              </a:rPr>
              <a:t>z</a:t>
            </a:r>
            <a:r>
              <a:rPr lang="en-US" altLang="ja-JP" sz="2400" dirty="0" smtClean="0">
                <a:sym typeface="Wingdings"/>
              </a:rPr>
              <a:t>=15deg</a:t>
            </a:r>
          </a:p>
          <a:p>
            <a:r>
              <a:rPr lang="en-US" altLang="ja-JP" sz="2400" dirty="0" smtClean="0"/>
              <a:t>COSMOS (Dec=+2.2deg)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Feb, </a:t>
            </a:r>
            <a:r>
              <a:rPr lang="en-US" altLang="ja-JP" sz="2400" dirty="0" err="1" smtClean="0">
                <a:sym typeface="Wingdings"/>
              </a:rPr>
              <a:t>z</a:t>
            </a:r>
            <a:r>
              <a:rPr lang="en-US" altLang="ja-JP" sz="2400" dirty="0" smtClean="0">
                <a:sym typeface="Wingdings"/>
              </a:rPr>
              <a:t>=15deg</a:t>
            </a:r>
            <a:endParaRPr lang="en-US" altLang="ja-JP" sz="2400" dirty="0" smtClean="0"/>
          </a:p>
          <a:p>
            <a:r>
              <a:rPr lang="en-US" altLang="ja-JP" sz="2400" dirty="0" smtClean="0"/>
              <a:t>SXDF/UDS (Dec=-5.2deg)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Oct, </a:t>
            </a:r>
            <a:r>
              <a:rPr lang="en-US" altLang="ja-JP" sz="2400" dirty="0" err="1" smtClean="0">
                <a:sym typeface="Wingdings"/>
              </a:rPr>
              <a:t>z</a:t>
            </a:r>
            <a:r>
              <a:rPr lang="en-US" altLang="ja-JP" sz="2400" dirty="0" smtClean="0">
                <a:sym typeface="Wingdings"/>
              </a:rPr>
              <a:t>=30deg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11227</TotalTime>
  <Words>2413</Words>
  <Application>Microsoft Macintosh PowerPoint</Application>
  <PresentationFormat>画面に合わせる (4:3)</PresentationFormat>
  <Paragraphs>298</Paragraphs>
  <Slides>35</Slides>
  <Notes>11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Simulating Observations                   of z~2 galaxies with GLAO</vt:lpstr>
      <vt:lpstr>Motivation</vt:lpstr>
      <vt:lpstr>Science requirement: Sensitivity</vt:lpstr>
      <vt:lpstr>Science requirement: Spatial Resolution</vt:lpstr>
      <vt:lpstr>Simulating GLAO observation of z~2 galaxies</vt:lpstr>
      <vt:lpstr>GLAO galaxy simulation recipe</vt:lpstr>
      <vt:lpstr>Star-forming BzK at z=2.1-2.6 (Model) </vt:lpstr>
      <vt:lpstr>GLAO PSF  (from Oya-san’s talk)</vt:lpstr>
      <vt:lpstr>PSF for each target field</vt:lpstr>
      <vt:lpstr>Summary of the PSF used in this simulation</vt:lpstr>
      <vt:lpstr>Simulated Observations</vt:lpstr>
      <vt:lpstr>Imager</vt:lpstr>
      <vt:lpstr>Broad-band imaging: Sensitivity</vt:lpstr>
      <vt:lpstr>Morphological study with GLAO  as of 2011, 2012</vt:lpstr>
      <vt:lpstr>BB imaging: Possibility for reconstructing the morphological parameters with GLAO imager</vt:lpstr>
      <vt:lpstr>BB imaging: summary</vt:lpstr>
      <vt:lpstr>Narrow-band imaging: Hα map</vt:lpstr>
      <vt:lpstr>NB imaging: Sensitivity for detecting Hα from z~2 galaxies</vt:lpstr>
      <vt:lpstr>NB imaging: Summary</vt:lpstr>
      <vt:lpstr>Multi-Object Slit Spectrograph</vt:lpstr>
      <vt:lpstr>MOS Spec.: emission line sensitivity</vt:lpstr>
      <vt:lpstr>MOS Spec.: Emission line sensitivity </vt:lpstr>
      <vt:lpstr>MOS spec.: Continuum Sensitivity</vt:lpstr>
      <vt:lpstr>MOS. Spec: Summary</vt:lpstr>
      <vt:lpstr>Multi Object IFU </vt:lpstr>
      <vt:lpstr>Multi-IFU: mock image</vt:lpstr>
      <vt:lpstr>Multi-IFU: Sensitivity</vt:lpstr>
      <vt:lpstr>Multi-IFU: Summary</vt:lpstr>
      <vt:lpstr>Conclusion</vt:lpstr>
      <vt:lpstr>おまけ</vt:lpstr>
      <vt:lpstr>Star-forming BzKs at z=2.1-2.6 (GLAO image)</vt:lpstr>
      <vt:lpstr>Passive BzKs at z=1.3-1.7 (Model)</vt:lpstr>
      <vt:lpstr>Passive BzKs at z=1.3-1.7 (GLAO image)</vt:lpstr>
      <vt:lpstr>Impact of the LGS satellite closure</vt:lpstr>
      <vt:lpstr>BB imaging: Morphological study</vt:lpstr>
    </vt:vector>
  </TitlesOfParts>
  <Company>Subaru telescope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Minowa Yosuke</dc:creator>
  <cp:lastModifiedBy>Minowa Yosuke</cp:lastModifiedBy>
  <cp:revision>24</cp:revision>
  <dcterms:created xsi:type="dcterms:W3CDTF">2013-06-13T04:42:26Z</dcterms:created>
  <dcterms:modified xsi:type="dcterms:W3CDTF">2013-06-13T04:44:48Z</dcterms:modified>
</cp:coreProperties>
</file>