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59" r:id="rId6"/>
    <p:sldId id="260" r:id="rId7"/>
    <p:sldId id="281" r:id="rId8"/>
    <p:sldId id="264" r:id="rId9"/>
    <p:sldId id="265" r:id="rId10"/>
    <p:sldId id="266" r:id="rId11"/>
    <p:sldId id="261" r:id="rId12"/>
    <p:sldId id="262" r:id="rId13"/>
    <p:sldId id="263" r:id="rId14"/>
    <p:sldId id="268" r:id="rId15"/>
    <p:sldId id="273" r:id="rId16"/>
    <p:sldId id="269" r:id="rId17"/>
    <p:sldId id="270" r:id="rId18"/>
    <p:sldId id="272" r:id="rId19"/>
    <p:sldId id="277" r:id="rId20"/>
    <p:sldId id="280" r:id="rId21"/>
    <p:sldId id="282" r:id="rId22"/>
    <p:sldId id="279" r:id="rId23"/>
    <p:sldId id="283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5" autoAdjust="0"/>
  </p:normalViewPr>
  <p:slideViewPr>
    <p:cSldViewPr>
      <p:cViewPr varScale="1">
        <p:scale>
          <a:sx n="59" d="100"/>
          <a:sy n="59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8F279-D644-454A-88F5-70EDEBF3C51F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C368-2D72-4E4E-B716-DB454E63FD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C368-2D72-4E4E-B716-DB454E63FDF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6C33-9D06-4225-B3C9-ABEAA47B9E3A}" type="datetimeFigureOut">
              <a:rPr kumimoji="1" lang="ja-JP" altLang="en-US" smtClean="0"/>
              <a:pPr/>
              <a:t>2013/6/12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99CAF-3906-4286-8C32-90C76F31EAD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tik2.mtk.nao.ac.jp/~cyoshida/SACsympo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jp/url?sa=i&amp;rct=j&amp;q=&#27442;&#24373;&#12426;&#12288;&#12452;&#12521;&#12473;&#12488;&amp;source=images&amp;cd=&amp;cad=rja&amp;docid=5Y0UGdohr8mFfM&amp;tbnid=-USUolHrJREYHM:&amp;ved=0CAUQjRw&amp;url=http://www.ac-illust.com/disp_thumb4812.html&amp;ei=qpK2UaPrKOOBiAKjhoGgCw&amp;bvm=bv.47534661,d.cGE&amp;psig=AFQjCNFTXF5xfGKcgzn8uGheMQYgQu5B9Q&amp;ust=1371005966214633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google.co.jp/url?sa=i&amp;rct=j&amp;q=&#32933;&#28288;&#12288;&#12452;&#12521;&#12473;&#12488;&amp;source=images&amp;cd=&amp;cad=rja&amp;docid=lnkeCItmW3dZYM&amp;tbnid=xydn-8VXdHkQ8M:&amp;ved=0CAUQjRw&amp;url=http://koni02.tuzikaze.com/diet2.html&amp;ei=G5K2UYDxC8fuiQKamIC4Cw&amp;psig=AFQjCNFzWRjH6CUU6eWP6LyuD_Oa_n2S3A&amp;ust=137100574184841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2048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en-US" altLang="ja-JP" dirty="0"/>
              <a:t>GLAO Instrument from MOIRCS </a:t>
            </a:r>
            <a:r>
              <a:rPr lang="en-US" altLang="ja-JP" dirty="0" smtClean="0"/>
              <a:t>Perspective</a:t>
            </a:r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2915816" y="3545721"/>
            <a:ext cx="33123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ja-JP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2020?</a:t>
            </a:r>
            <a:endParaRPr lang="en-US" altLang="ja-JP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2924944"/>
            <a:ext cx="2736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ja-JP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2013</a:t>
            </a:r>
            <a:endParaRPr lang="en-US" altLang="ja-JP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2492896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ja-JP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2004</a:t>
            </a:r>
            <a:endParaRPr lang="en-US" altLang="ja-JP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</p:spPr>
        <p:txBody>
          <a:bodyPr/>
          <a:lstStyle/>
          <a:p>
            <a:r>
              <a:rPr lang="en-US" altLang="ja-JP" sz="4000" dirty="0" smtClean="0">
                <a:solidFill>
                  <a:schemeClr val="tx1"/>
                </a:solidFill>
              </a:rPr>
              <a:t>Ichi </a:t>
            </a:r>
            <a:r>
              <a:rPr kumimoji="1" lang="en-US" altLang="ja-JP" sz="4000" dirty="0" smtClean="0">
                <a:solidFill>
                  <a:schemeClr val="tx1"/>
                </a:solidFill>
              </a:rPr>
              <a:t>Tanaka</a:t>
            </a:r>
          </a:p>
          <a:p>
            <a:endParaRPr kumimoji="1" lang="en-US" altLang="ja-JP" sz="16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Subaru Telescope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FOCAS</a:t>
            </a:r>
            <a:r>
              <a:rPr kumimoji="1" lang="ja-JP" altLang="en-US" sz="3600" smtClean="0"/>
              <a:t>進化論</a:t>
            </a:r>
            <a:r>
              <a:rPr kumimoji="1" lang="en-US" altLang="ja-JP" sz="3600" dirty="0" smtClean="0"/>
              <a:t>(FOCAS Instrument Review) by Dr. Y. </a:t>
            </a:r>
            <a:r>
              <a:rPr kumimoji="1" lang="en-US" altLang="ja-JP" sz="3600" dirty="0" err="1" smtClean="0"/>
              <a:t>Ohyama</a:t>
            </a:r>
            <a:r>
              <a:rPr kumimoji="1" lang="en-US" altLang="ja-JP" sz="3600" dirty="0" smtClean="0"/>
              <a:t> (2005) </a:t>
            </a:r>
            <a:endParaRPr kumimoji="1" lang="ja-JP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684784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FOCAS: Subaru optical MOS Spectrograph.</a:t>
            </a:r>
          </a:p>
          <a:p>
            <a:r>
              <a:rPr lang="en-US" altLang="ja-JP" sz="2800" dirty="0" smtClean="0"/>
              <a:t>Dr. </a:t>
            </a:r>
            <a:r>
              <a:rPr lang="en-US" altLang="ja-JP" sz="2800" dirty="0" err="1" smtClean="0"/>
              <a:t>Ohyama</a:t>
            </a:r>
            <a:r>
              <a:rPr lang="en-US" altLang="ja-JP" sz="2800" dirty="0" smtClean="0"/>
              <a:t> --- 1</a:t>
            </a:r>
            <a:r>
              <a:rPr lang="en-US" altLang="ja-JP" sz="2800" baseline="30000" dirty="0" smtClean="0"/>
              <a:t>st</a:t>
            </a:r>
            <a:r>
              <a:rPr lang="en-US" altLang="ja-JP" sz="2800" dirty="0" smtClean="0"/>
              <a:t> FOCAS SA</a:t>
            </a:r>
            <a:r>
              <a:rPr kumimoji="1" lang="en-US" altLang="ja-JP" sz="2800" dirty="0" smtClean="0"/>
              <a:t>. </a:t>
            </a:r>
          </a:p>
          <a:p>
            <a:r>
              <a:rPr lang="en-US" altLang="ja-JP" sz="2800" dirty="0" smtClean="0"/>
              <a:t>His Review --- </a:t>
            </a:r>
            <a:r>
              <a:rPr kumimoji="1" lang="en-US" altLang="ja-JP" sz="2800" dirty="0" smtClean="0"/>
              <a:t>Suggestive to NGAO Instrument.</a:t>
            </a:r>
            <a:endParaRPr kumimoji="1" lang="ja-JP" altLang="en-US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35377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3528392" cy="26627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179550"/>
            <a:ext cx="3563888" cy="26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488668"/>
            <a:ext cx="59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hlinkClick r:id="rId6"/>
              </a:rPr>
              <a:t>http://optik2.mtk.nao.ac.jp/~cyoshida/SACsympo/</a:t>
            </a:r>
            <a:endParaRPr lang="en-US" altLang="ja-JP" dirty="0" smtClean="0"/>
          </a:p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 smtClean="0">
                <a:latin typeface="Symbol" pitchFamily="18" charset="2"/>
              </a:rPr>
              <a:t>n</a:t>
            </a:r>
            <a:r>
              <a:rPr kumimoji="1" lang="en-US" altLang="ja-JP" dirty="0" err="1" smtClean="0"/>
              <a:t>MOIRCS</a:t>
            </a:r>
            <a:r>
              <a:rPr lang="en-US" altLang="ja-JP" dirty="0" smtClean="0"/>
              <a:t>: MOIRCS upgrade (2012~)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5760640" cy="273630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b="1" dirty="0" smtClean="0"/>
              <a:t>H2</a:t>
            </a:r>
            <a:r>
              <a:rPr kumimoji="1" lang="en-US" altLang="ja-JP" sz="2400" b="1" dirty="0" smtClean="0">
                <a:sym typeface="Wingdings" pitchFamily="2" charset="2"/>
              </a:rPr>
              <a:t>H2RG+ASIC</a:t>
            </a:r>
            <a:r>
              <a:rPr kumimoji="1" lang="en-US" altLang="ja-JP" sz="2400" dirty="0" smtClean="0">
                <a:sym typeface="Wingdings" pitchFamily="2" charset="2"/>
              </a:rPr>
              <a:t>: much better overhead &amp; less cosmetics, good noise level expected. </a:t>
            </a:r>
          </a:p>
          <a:p>
            <a:r>
              <a:rPr lang="en-US" altLang="ja-JP" sz="2400" b="1" dirty="0" smtClean="0">
                <a:sym typeface="Wingdings" pitchFamily="2" charset="2"/>
              </a:rPr>
              <a:t>IFUs</a:t>
            </a:r>
            <a:r>
              <a:rPr lang="en-US" altLang="ja-JP" sz="2400" dirty="0" smtClean="0">
                <a:sym typeface="Wingdings" pitchFamily="2" charset="2"/>
              </a:rPr>
              <a:t>: 4 IFU arms will be added. Other options (MLA mode etc) are also on work.</a:t>
            </a:r>
          </a:p>
          <a:p>
            <a:r>
              <a:rPr lang="en-US" altLang="ja-JP" sz="2400" dirty="0" smtClean="0">
                <a:sym typeface="Wingdings" pitchFamily="2" charset="2"/>
              </a:rPr>
              <a:t>Instrument Improvement: Efforts for flexure suppression etc. </a:t>
            </a:r>
          </a:p>
          <a:p>
            <a:pPr>
              <a:buNone/>
            </a:pPr>
            <a:endParaRPr kumimoji="1" lang="en-US" altLang="ja-JP" sz="2400" dirty="0" smtClean="0">
              <a:sym typeface="Wingdings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1348" y="2204864"/>
            <a:ext cx="3012652" cy="29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62373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2000" dirty="0" smtClean="0">
                <a:solidFill>
                  <a:prstClr val="black"/>
                </a:solidFill>
                <a:sym typeface="Wingdings" pitchFamily="2" charset="2"/>
              </a:rPr>
              <a:t>MOIRCS could be a 1</a:t>
            </a:r>
            <a:r>
              <a:rPr lang="en-US" altLang="ja-JP" sz="2000" baseline="30000" dirty="0" smtClean="0">
                <a:solidFill>
                  <a:prstClr val="black"/>
                </a:solidFill>
                <a:sym typeface="Wingdings" pitchFamily="2" charset="2"/>
              </a:rPr>
              <a:t>st</a:t>
            </a:r>
            <a:r>
              <a:rPr lang="en-US" altLang="ja-JP" sz="2000" dirty="0" smtClean="0">
                <a:solidFill>
                  <a:prstClr val="black"/>
                </a:solidFill>
                <a:sym typeface="Wingdings" pitchFamily="2" charset="2"/>
              </a:rPr>
              <a:t> light GLAO instrument depending on the condition.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5832648" cy="1645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kumimoji="1" lang="en-US" altLang="ja-JP" dirty="0" err="1" smtClean="0">
                <a:latin typeface="Symbol" pitchFamily="18" charset="2"/>
              </a:rPr>
              <a:t>n</a:t>
            </a:r>
            <a:r>
              <a:rPr kumimoji="1" lang="en-US" altLang="ja-JP" dirty="0" err="1" smtClean="0"/>
              <a:t>MOIRCS</a:t>
            </a:r>
            <a:r>
              <a:rPr kumimoji="1" lang="en-US" altLang="ja-JP" dirty="0" smtClean="0"/>
              <a:t> “Wing Box</a:t>
            </a:r>
            <a:r>
              <a:rPr lang="en-US" altLang="ja-JP" dirty="0" smtClean="0"/>
              <a:t>”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72819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2800" dirty="0" smtClean="0"/>
              <a:t>Two wing boxes. 2 IFUs for each.</a:t>
            </a:r>
          </a:p>
          <a:p>
            <a:r>
              <a:rPr lang="en-US" altLang="ja-JP" sz="2800" dirty="0" smtClean="0"/>
              <a:t>If 4 IFUs are combined, it works as a large single IFU.</a:t>
            </a:r>
          </a:p>
          <a:p>
            <a:r>
              <a:rPr lang="en-US" altLang="ja-JP" sz="2800" dirty="0" smtClean="0"/>
              <a:t>Flexibility for Other Applications (test bench).</a:t>
            </a:r>
          </a:p>
          <a:p>
            <a:r>
              <a:rPr kumimoji="1" lang="en-US" altLang="ja-JP" sz="2800" u="sng" dirty="0" smtClean="0"/>
              <a:t>Modification: </a:t>
            </a:r>
            <a:r>
              <a:rPr lang="en-US" altLang="ja-JP" sz="2800" u="sng" dirty="0" smtClean="0"/>
              <a:t>just r</a:t>
            </a:r>
            <a:r>
              <a:rPr kumimoji="1" lang="en-US" altLang="ja-JP" sz="2800" u="sng" dirty="0" smtClean="0"/>
              <a:t>eplacement of Focal Plane Box.</a:t>
            </a:r>
            <a:endParaRPr kumimoji="1" lang="ja-JP" altLang="en-US" sz="2800" u="sn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580734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730" y="2852936"/>
            <a:ext cx="4406270" cy="30243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24128" y="6027003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Great Idea for NGAO Instrument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71600" y="3933056"/>
            <a:ext cx="1224136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68960"/>
            <a:ext cx="295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Same box can come here too.</a:t>
            </a:r>
            <a:endParaRPr kumimoji="1" lang="ja-JP" alt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87624" y="3356992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ja-JP" dirty="0" smtClean="0"/>
              <a:t>NG</a:t>
            </a:r>
            <a:r>
              <a:rPr kumimoji="1" lang="en-US" altLang="ja-JP" dirty="0" smtClean="0"/>
              <a:t>AO Instrument and 2020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429619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JWST, EUCLID (and I wish </a:t>
            </a:r>
            <a:r>
              <a:rPr kumimoji="1" lang="en-US" altLang="ja-JP" dirty="0" err="1" smtClean="0"/>
              <a:t>WISH</a:t>
            </a:r>
            <a:r>
              <a:rPr kumimoji="1" lang="en-US" altLang="ja-JP" dirty="0" smtClean="0"/>
              <a:t> too) will already be there.</a:t>
            </a:r>
          </a:p>
          <a:p>
            <a:r>
              <a:rPr kumimoji="1" lang="en-US" altLang="ja-JP" dirty="0" smtClean="0"/>
              <a:t>TMT comes soon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/>
              <a:t>GMT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may already be there (FL late 2019).  E-ELT will be soon(early 2020s).</a:t>
            </a:r>
          </a:p>
          <a:p>
            <a:r>
              <a:rPr kumimoji="1" lang="en-US" altLang="ja-JP" dirty="0" smtClean="0"/>
              <a:t>TAO will be soon (SWIMS could also be a FL </a:t>
            </a:r>
            <a:r>
              <a:rPr kumimoji="1" lang="en-US" altLang="ja-JP" dirty="0" err="1" smtClean="0"/>
              <a:t>instr</a:t>
            </a:r>
            <a:r>
              <a:rPr kumimoji="1" lang="en-US" altLang="ja-JP" dirty="0" smtClean="0"/>
              <a:t> for GLAO). 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5256584" cy="37320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08304" y="4365104"/>
            <a:ext cx="2030553" cy="65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From Iwata report (2013)</a:t>
            </a:r>
            <a:endParaRPr kumimoji="1" lang="ja-JP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JWST (Imaging)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5472608" cy="499715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2800" dirty="0" err="1" smtClean="0"/>
              <a:t>NIRcam</a:t>
            </a:r>
            <a:r>
              <a:rPr lang="en-US" altLang="ja-JP" sz="2800" dirty="0" smtClean="0"/>
              <a:t> can go extreme depth.</a:t>
            </a:r>
          </a:p>
          <a:p>
            <a:r>
              <a:rPr lang="en-US" altLang="ja-JP" sz="2800" b="1" dirty="0" smtClean="0"/>
              <a:t>Wide-area </a:t>
            </a:r>
            <a:r>
              <a:rPr lang="en-US" altLang="ja-JP" sz="2800" b="1" dirty="0" err="1" smtClean="0"/>
              <a:t>shllaow</a:t>
            </a:r>
            <a:r>
              <a:rPr lang="en-US" altLang="ja-JP" sz="2800" b="1" dirty="0" smtClean="0"/>
              <a:t>(still deep) scan should also be an easy task.</a:t>
            </a:r>
          </a:p>
          <a:p>
            <a:r>
              <a:rPr lang="en-US" altLang="ja-JP" sz="2800" dirty="0" smtClean="0"/>
              <a:t>Pressure for COSMOS-Like Legacy Data </a:t>
            </a:r>
            <a:r>
              <a:rPr lang="en-US" altLang="ja-JP" sz="2800" dirty="0" smtClean="0">
                <a:sym typeface="Wingdings" pitchFamily="2" charset="2"/>
              </a:rPr>
              <a:t>deg</a:t>
            </a:r>
            <a:r>
              <a:rPr lang="en-US" altLang="ja-JP" sz="2800" baseline="30000" dirty="0" smtClean="0">
                <a:sym typeface="Wingdings" pitchFamily="2" charset="2"/>
              </a:rPr>
              <a:t>2</a:t>
            </a:r>
            <a:r>
              <a:rPr lang="en-US" altLang="ja-JP" sz="2800" dirty="0" smtClean="0">
                <a:sym typeface="Wingdings" pitchFamily="2" charset="2"/>
              </a:rPr>
              <a:t>-scale survey likely to be executed. But 10</a:t>
            </a:r>
            <a:r>
              <a:rPr lang="en-US" altLang="ja-JP" sz="2800" baseline="30000" dirty="0" smtClean="0">
                <a:sym typeface="Wingdings" pitchFamily="2" charset="2"/>
              </a:rPr>
              <a:t>2</a:t>
            </a:r>
            <a:r>
              <a:rPr lang="en-US" altLang="ja-JP" sz="2800" dirty="0" smtClean="0">
                <a:sym typeface="Wingdings" pitchFamily="2" charset="2"/>
              </a:rPr>
              <a:t> scale would be too time-consuming for JWST.</a:t>
            </a:r>
            <a:endParaRPr lang="en-US" altLang="ja-JP" sz="2800" baseline="30000" dirty="0" smtClean="0">
              <a:sym typeface="Wingdings" pitchFamily="2" charset="2"/>
            </a:endParaRP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Wide FOV of </a:t>
            </a:r>
            <a:r>
              <a:rPr lang="en-US" altLang="ja-JP" sz="2800" b="1" dirty="0" smtClean="0"/>
              <a:t>NGAO Inst</a:t>
            </a:r>
            <a:r>
              <a:rPr lang="en-US" altLang="ja-JP" sz="2800" dirty="0" smtClean="0"/>
              <a:t>. can make the data </a:t>
            </a:r>
            <a:r>
              <a:rPr lang="en-US" altLang="ja-JP" sz="2800" b="1" dirty="0" smtClean="0"/>
              <a:t>with 10-100 sq.deg</a:t>
            </a:r>
            <a:r>
              <a:rPr lang="en-US" altLang="ja-JP" sz="2800" dirty="0" smtClean="0"/>
              <a:t> with reasonable time. We may keep some niche, until WISH comes.</a:t>
            </a:r>
          </a:p>
          <a:p>
            <a:r>
              <a:rPr lang="en-US" altLang="ja-JP" sz="2800" dirty="0" smtClean="0"/>
              <a:t>Any NB deep &amp; wide-area survey would keep its own niche until WFIRST comes (next). </a:t>
            </a:r>
          </a:p>
          <a:p>
            <a:endParaRPr lang="en-US" altLang="ja-JP" sz="2800" dirty="0" smtClean="0"/>
          </a:p>
          <a:p>
            <a:r>
              <a:rPr lang="en-US" altLang="ja-JP" sz="2800" b="1" dirty="0" smtClean="0"/>
              <a:t>K-band wide and deep </a:t>
            </a:r>
            <a:r>
              <a:rPr lang="en-US" altLang="ja-JP" sz="2800" dirty="0" smtClean="0"/>
              <a:t>would be attractive for EUCLID Deep Field (and WFIRST).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439"/>
          <a:stretch>
            <a:fillRect/>
          </a:stretch>
        </p:blipFill>
        <p:spPr bwMode="auto">
          <a:xfrm>
            <a:off x="5634239" y="3356992"/>
            <a:ext cx="350976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628800"/>
            <a:ext cx="207124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FIRST-2.4 illus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3810000" cy="2657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WFIRST-24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4005064"/>
          </a:xfrm>
        </p:spPr>
        <p:txBody>
          <a:bodyPr>
            <a:normAutofit lnSpcReduction="10000"/>
          </a:bodyPr>
          <a:lstStyle/>
          <a:p>
            <a:r>
              <a:rPr lang="en-US" altLang="ja-JP" sz="2400" b="1" dirty="0" smtClean="0"/>
              <a:t>1</a:t>
            </a:r>
            <a:r>
              <a:rPr lang="en-US" altLang="ja-JP" sz="2400" b="1" baseline="30000" dirty="0" smtClean="0"/>
              <a:t>st</a:t>
            </a:r>
            <a:r>
              <a:rPr lang="en-US" altLang="ja-JP" sz="2400" b="1" dirty="0" smtClean="0"/>
              <a:t> –ranked space mission by Decadal Survey 2010.</a:t>
            </a:r>
          </a:p>
          <a:p>
            <a:r>
              <a:rPr lang="en-US" altLang="ja-JP" sz="2400" dirty="0" smtClean="0"/>
              <a:t>Significant revision in 2013: 1.3m </a:t>
            </a:r>
            <a:r>
              <a:rPr lang="en-US" altLang="ja-JP" sz="2400" dirty="0" smtClean="0">
                <a:sym typeface="Wingdings" pitchFamily="2" charset="2"/>
              </a:rPr>
              <a:t> </a:t>
            </a:r>
            <a:r>
              <a:rPr lang="en-US" altLang="ja-JP" sz="2400" b="1" dirty="0" smtClean="0">
                <a:sym typeface="Wingdings" pitchFamily="2" charset="2"/>
              </a:rPr>
              <a:t>2.4m.</a:t>
            </a:r>
            <a:r>
              <a:rPr lang="en-US" altLang="ja-JP" sz="2400" dirty="0" smtClean="0">
                <a:sym typeface="Wingdings" pitchFamily="2" charset="2"/>
              </a:rPr>
              <a:t> Two </a:t>
            </a:r>
            <a:r>
              <a:rPr kumimoji="1" lang="en-US" altLang="ja-JP" sz="2400" dirty="0" smtClean="0">
                <a:sym typeface="Wingdings" pitchFamily="2" charset="2"/>
              </a:rPr>
              <a:t>Mirrors and optics system are already in NASA (given from NRO)!</a:t>
            </a:r>
          </a:p>
          <a:p>
            <a:r>
              <a:rPr lang="en-US" altLang="ja-JP" sz="2400" dirty="0" smtClean="0">
                <a:sym typeface="Wingdings" pitchFamily="2" charset="2"/>
              </a:rPr>
              <a:t>18 H4RG. FOV=0.281 deg</a:t>
            </a:r>
            <a:r>
              <a:rPr lang="en-US" altLang="ja-JP" sz="2400" baseline="30000" dirty="0" smtClean="0">
                <a:sym typeface="Wingdings" pitchFamily="2" charset="2"/>
              </a:rPr>
              <a:t>2</a:t>
            </a:r>
            <a:r>
              <a:rPr lang="en-US" altLang="ja-JP" sz="2400" dirty="0" smtClean="0">
                <a:sym typeface="Wingdings" pitchFamily="2" charset="2"/>
              </a:rPr>
              <a:t>(0.11”/pix). 0.76-2.0um (</a:t>
            </a:r>
            <a:r>
              <a:rPr lang="en-US" altLang="ja-JP" sz="2400" b="1" u="sng" dirty="0" smtClean="0">
                <a:solidFill>
                  <a:srgbClr val="FF0000"/>
                </a:solidFill>
                <a:sym typeface="Wingdings" pitchFamily="2" charset="2"/>
              </a:rPr>
              <a:t>no K</a:t>
            </a:r>
            <a:r>
              <a:rPr lang="en-US" altLang="ja-JP" sz="2400" dirty="0" smtClean="0">
                <a:sym typeface="Wingdings" pitchFamily="2" charset="2"/>
              </a:rPr>
              <a:t>).</a:t>
            </a:r>
          </a:p>
          <a:p>
            <a:r>
              <a:rPr kumimoji="1" lang="en-US" altLang="ja-JP" sz="2400" dirty="0" err="1" smtClean="0">
                <a:sym typeface="Wingdings" pitchFamily="2" charset="2"/>
              </a:rPr>
              <a:t>Slitless</a:t>
            </a:r>
            <a:r>
              <a:rPr kumimoji="1" lang="en-US" altLang="ja-JP" sz="2400" dirty="0" smtClean="0">
                <a:sym typeface="Wingdings" pitchFamily="2" charset="2"/>
              </a:rPr>
              <a:t> Grism (R~700)+ 3.0”x3.1” IFU(R~100).</a:t>
            </a:r>
          </a:p>
          <a:p>
            <a:r>
              <a:rPr lang="en-US" altLang="ja-JP" sz="2400" b="1" dirty="0" smtClean="0"/>
              <a:t>Imaging (YJH~&lt;26.7) and Spectroscopy (7s to 5e</a:t>
            </a:r>
            <a:r>
              <a:rPr lang="en-US" altLang="ja-JP" sz="2400" b="1" baseline="30000" dirty="0" smtClean="0"/>
              <a:t>-17</a:t>
            </a:r>
            <a:r>
              <a:rPr lang="en-US" altLang="ja-JP" sz="2400" b="1" dirty="0" smtClean="0"/>
              <a:t>erg) for </a:t>
            </a:r>
            <a:r>
              <a:rPr kumimoji="1" lang="en-US" altLang="ja-JP" sz="2400" b="1" dirty="0" smtClean="0"/>
              <a:t>~2000deg</a:t>
            </a:r>
            <a:r>
              <a:rPr kumimoji="1" lang="en-US" altLang="ja-JP" sz="2400" b="1" baseline="30000" dirty="0" smtClean="0"/>
              <a:t>2</a:t>
            </a:r>
            <a:r>
              <a:rPr lang="en-US" altLang="ja-JP" sz="2400" b="1" dirty="0" smtClean="0"/>
              <a:t>!</a:t>
            </a:r>
            <a:endParaRPr kumimoji="1" lang="en-US" altLang="ja-JP" sz="2400" b="1" dirty="0" smtClean="0"/>
          </a:p>
          <a:p>
            <a:r>
              <a:rPr lang="en-US" altLang="ja-JP" sz="2400" dirty="0" smtClean="0"/>
              <a:t>If started next year, Launch will be ~2022.</a:t>
            </a:r>
          </a:p>
          <a:p>
            <a:r>
              <a:rPr lang="en-US" altLang="ja-JP" sz="2400" b="1" dirty="0" smtClean="0"/>
              <a:t>For GLAO Inst…only K-band (NB,BB) is the niche. Early start is advantage.</a:t>
            </a:r>
          </a:p>
          <a:p>
            <a:pPr>
              <a:buNone/>
            </a:pP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622" y="3212976"/>
            <a:ext cx="297837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GMT NIRMOS: Potential Threat?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997152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 smtClean="0"/>
              <a:t>GMT … FL goal is </a:t>
            </a:r>
            <a:r>
              <a:rPr kumimoji="1" lang="en-US" altLang="ja-JP" sz="2400" b="1" dirty="0" smtClean="0"/>
              <a:t>end of 2019</a:t>
            </a:r>
            <a:r>
              <a:rPr kumimoji="1" lang="en-US" altLang="ja-JP" sz="2400" dirty="0" smtClean="0"/>
              <a:t>. Construction started, 2 mirrors already done (3</a:t>
            </a:r>
            <a:r>
              <a:rPr kumimoji="1" lang="en-US" altLang="ja-JP" sz="2400" baseline="30000" dirty="0" smtClean="0"/>
              <a:t>rd</a:t>
            </a:r>
            <a:r>
              <a:rPr kumimoji="1" lang="en-US" altLang="ja-JP" sz="2400" dirty="0" smtClean="0"/>
              <a:t> in Aug?).</a:t>
            </a:r>
          </a:p>
          <a:p>
            <a:r>
              <a:rPr lang="en-US" altLang="ja-JP" sz="2400" dirty="0" smtClean="0"/>
              <a:t>NIRMOS …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generation </a:t>
            </a:r>
            <a:r>
              <a:rPr lang="en-US" altLang="ja-JP" sz="2400" dirty="0" err="1" smtClean="0"/>
              <a:t>propsed</a:t>
            </a:r>
            <a:r>
              <a:rPr lang="en-US" altLang="ja-JP" sz="2400" dirty="0" smtClean="0"/>
              <a:t> instrument. GLAO-assisted </a:t>
            </a:r>
            <a:r>
              <a:rPr lang="en-US" altLang="ja-JP" sz="2400" b="1" dirty="0" smtClean="0"/>
              <a:t>6.5’x6.5’</a:t>
            </a:r>
            <a:r>
              <a:rPr lang="en-US" altLang="ja-JP" sz="2400" dirty="0" smtClean="0"/>
              <a:t> NIR imager/</a:t>
            </a:r>
            <a:r>
              <a:rPr lang="en-US" altLang="ja-JP" sz="2400" b="1" dirty="0" smtClean="0"/>
              <a:t>MOS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/>
              <a:t>CfA</a:t>
            </a:r>
            <a:r>
              <a:rPr lang="en-US" altLang="ja-JP" sz="2400" dirty="0" smtClean="0"/>
              <a:t>).</a:t>
            </a:r>
          </a:p>
          <a:p>
            <a:r>
              <a:rPr lang="en-US" altLang="ja-JP" sz="2400" dirty="0" smtClean="0"/>
              <a:t>3x2</a:t>
            </a:r>
            <a:r>
              <a:rPr kumimoji="1" lang="en-US" altLang="ja-JP" sz="2400" dirty="0" smtClean="0"/>
              <a:t> H4RG.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MOS mask or MOS robot.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err="1" smtClean="0"/>
              <a:t>CoDR</a:t>
            </a:r>
            <a:r>
              <a:rPr lang="en-US" altLang="ja-JP" sz="2400" dirty="0" smtClean="0"/>
              <a:t> review approved. Actively seeking funding.</a:t>
            </a:r>
          </a:p>
          <a:p>
            <a:r>
              <a:rPr kumimoji="1" lang="en-US" altLang="ja-JP" sz="2400" dirty="0" smtClean="0"/>
              <a:t>Filter space is currently quite limited.</a:t>
            </a:r>
          </a:p>
          <a:p>
            <a:r>
              <a:rPr kumimoji="1" lang="en-US" altLang="ja-JP" sz="2400" dirty="0" smtClean="0"/>
              <a:t>NGAO </a:t>
            </a:r>
            <a:r>
              <a:rPr kumimoji="1" lang="en-US" altLang="ja-JP" sz="2400" dirty="0" err="1" smtClean="0"/>
              <a:t>Instr</a:t>
            </a:r>
            <a:r>
              <a:rPr kumimoji="1" lang="en-US" altLang="ja-JP" sz="2400" dirty="0" smtClean="0"/>
              <a:t>….NB</a:t>
            </a:r>
            <a:r>
              <a:rPr lang="en-US" altLang="ja-JP" sz="2400" dirty="0" smtClean="0"/>
              <a:t>/IB only?</a:t>
            </a:r>
            <a:endParaRPr kumimoji="1" lang="ja-JP" altLang="en-US" sz="2400"/>
          </a:p>
        </p:txBody>
      </p:sp>
      <p:pic>
        <p:nvPicPr>
          <p:cNvPr id="4101" name="Picture 5" descr="Giant Magellan Telesc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84784"/>
            <a:ext cx="2232248" cy="162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JWST: NIRISS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3556991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Space … Power of </a:t>
            </a:r>
            <a:r>
              <a:rPr lang="en-US" altLang="ja-JP" dirty="0" err="1" smtClean="0"/>
              <a:t>slitless</a:t>
            </a:r>
            <a:r>
              <a:rPr lang="en-US" altLang="ja-JP" dirty="0" smtClean="0"/>
              <a:t> spectroscopy.</a:t>
            </a:r>
          </a:p>
          <a:p>
            <a:r>
              <a:rPr lang="en-US" altLang="ja-JP" dirty="0" smtClean="0"/>
              <a:t>JWST NIRISS: R~150 </a:t>
            </a:r>
            <a:r>
              <a:rPr lang="en-US" altLang="ja-JP" dirty="0" err="1" smtClean="0"/>
              <a:t>slitless</a:t>
            </a:r>
            <a:r>
              <a:rPr lang="en-US" altLang="ja-JP" dirty="0" smtClean="0"/>
              <a:t> spec. across ~2’x2’ FOV.  Instrument is already in GSFC for test.</a:t>
            </a:r>
          </a:p>
          <a:p>
            <a:r>
              <a:rPr lang="en-US" altLang="ja-JP" dirty="0" smtClean="0"/>
              <a:t>Extreme sensitivity: best for faint z&gt;7 LAEs.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Narrow FOV? Survey volume of </a:t>
            </a:r>
            <a:r>
              <a:rPr lang="en-US" altLang="ja-JP" dirty="0" err="1" smtClean="0"/>
              <a:t>slitless</a:t>
            </a:r>
            <a:r>
              <a:rPr lang="en-US" altLang="ja-JP" dirty="0" smtClean="0"/>
              <a:t> spectroscopy is large (6&lt;z&lt;17). They will do Legacy-class survey anyway (deg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)?.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Subaru NGAO inst. may still have a niche in </a:t>
            </a:r>
            <a:r>
              <a:rPr lang="en-US" altLang="ja-JP" b="1" dirty="0" smtClean="0"/>
              <a:t>targeted wide-FOV NB business</a:t>
            </a:r>
            <a:r>
              <a:rPr lang="en-US" altLang="ja-JP" dirty="0" smtClean="0"/>
              <a:t>. For K-band region we have.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143500"/>
            <a:ext cx="6153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357242" cy="201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What our NGAO Instrument would be…</a:t>
            </a:r>
            <a:endParaRPr kumimoji="1" lang="ja-JP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1684783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sz="4000" dirty="0" smtClean="0"/>
              <a:t>We want everything (Imaging, MOS, IFUs)!</a:t>
            </a:r>
            <a:r>
              <a:rPr lang="ja-JP" altLang="en-US" sz="4000" smtClean="0"/>
              <a:t> </a:t>
            </a:r>
            <a:endParaRPr lang="en-US" altLang="ja-JP" sz="4000" dirty="0" smtClean="0"/>
          </a:p>
          <a:p>
            <a:r>
              <a:rPr kumimoji="1" lang="en-US" altLang="ja-JP" sz="4000" dirty="0" smtClean="0"/>
              <a:t>But budget is limited. Weight limitation is also tight.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</p:txBody>
      </p:sp>
      <p:pic>
        <p:nvPicPr>
          <p:cNvPr id="12290" name="Picture 2" descr="金欠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1038225" cy="981076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xQSEhQUEhQUFBUXFRQYGBYXFxscFhcUFxcXFxQcGhgYHCggGhwlHBUVIjEhJikrLi4uFyAzODMsNygtLisBCgoKDg0OGxAQGywfIBwsLCwsLCwsLCwsLCwsLCwsLCwsLCwsLCwsLCwsLCwsLCwsLCwsLCwsLCwsLDcsLCwsLP/AABEIARcAtQMBIgACEQEDEQH/xAAcAAEAAgMBAQEAAAAAAAAAAAAABQYDBAcCAQj/xABLEAACAQMBBAYGBgYGCAcAAAABAgMABBEFBhIhMRMiQVFhcQcUMlKBkSMzQnKhsRVDU2KCkjRjorLC0RYlNVRzk6PBJGSU0uHw8f/EABkBAQADAQEAAAAAAAAAAAAAAAABAgMEBf/EACQRAQEAAgEFAQADAAMAAAAAAAABAhEDBBIhMUFRExQiMkKR/9oADAMBAAIRAxEAPwDuNKUoFKUoFKVoazrENpGZbiRIkH2mPM9wHMnwFBv18zXGto/TM7ZSwgK/184/FYhz+J+Fc61PW7q5/pF1PL4b5VP5EwKD9PXOrQRnEk0SHuaRQfkTXhNctjyuID5Sp/nX5QFonuL8q++qp7i/IUH6x1HUVigkm9tY43c7pHEKpbAPLsrS2T2lh1C3WeAnB4Mp9tHHNWHf+Y41+X4sorLG7xhwQwR2UMCMEFQcH41I6Hr1zYmRrWYw76gP1VYHd9lsMCN4ceNB+qM19rkfom1vVL+Qyy3cb2qEqylIulduzCxgFBx9o88cB2jrlApSlApSlApSlApSlApSlApSlApStHWtVjtYJJ5m3Y41LMfLsHeSeAHjQR22W1cOnQdLL1mJxHEMb8j9w8BzJ7BX512g124vpumun3m+ygz0UQ7kU9ve3M02h12a/na4nPE8ET7MUfYqjv7z2mo+gUpSgUpQmgUpSgzabeS20qzW0jRSr9pTgMPdccmU9xr9D+jzbJNSgycJcR4WaMdjdjKDx3G7D5jsr85VJ7L6+2n3cVyud1TuzKPtwMcNw7SPaHiKD9TUrxDIGUMpyCAQR2g8Qa90ClKUClKUClKUClKUClKUCuKenTXy80Vih6iKJpcdrkkRKfIAtjxWu1GuJNsM+qy3d6Lroi93OiKYt9GhhPRIc7wIJ3T8qi3SZNuaVjlmC88/AE/lXRJPRBeDlcWzfwuP86J6IbztuLZfhIf8qd0T21QtPhefJgill3ee5GzY88CpaDZHUH9iyuPNgqj5uwq86Z6HXjkWU37Ruvbbxbjfzl/wxXTtNtWiiSNpXmKjBkkxvt57oAqtz/EzDftxfS/RTfS46ZobZfPpJPHguFz8avGj+iqxhwZQ90w/bHqf8tcL881eqVS51eYSORbX+ipkzLp/WXmbZjxH/CY/3W+BrmR5kEEMpIZWGGUjmCDxBr9VVVNtdhoNQXf+quACEmUcfJ15OvAc+I7DU45/qMsPxwCvMgBBBxxBFSeraDcW1wlrMm5LI6pG3OKTfcIGVu0dYEjmO2ukybP6bp5WCWyN22ITcXLhSE6ZzFGQHbtcHqoOA51ptnIufoq1Az6VaOxywjKEnnmNmj/w1bKoGylr+jtQexjJ9VniM9uhORFIjYuEUniVO+rcTw+eb9mp2i+H2lKUClKUClKUClKUClKUHxuVUn0aEfo6HHvTg/eE8gb45q7GqDsG/QzX9k3Aw3UksY5E29wekQjPPBLDNUznhfC+VwpSlYtilKUHzNM//e2vkhIBI4kAkDvOOFUrTNiYLi1SWcTC7ljV3uN91uElYbxxk9UKeATGABjFSi1d6Vo6Is4gQXRRpgCHZM7rYJCtxAwSuCR2Emt6oS17yyjlCiWNJArBlDqGwynKsM8iD21E7TanbRNELmKWTDdJGVgklVZBkA5RSA3E4z31PVq6rfrbwyzOcLGjOfJQT+OMVMRXN7wrq9yZmSeGG3V4Yss0U5mJVpGIU5QABQAeeak4Nb1Gx9rOowDswFu0HmOrL+BrFsfaslpH0n1km9LJnn0kzGRs/wA2PhUzXp48GPbJXn5ct7rU/s3tTbXykwP119uJxuzRnudDxHnyqarmGraEkzCVGaC4T2LiLhIPBux071NSezu3DpKtpqQEUxOIrgDFvcZ4Lgn2JD7h/wC4rDPiuLXHOZL7Svgr7Wa5SlKBSlKBSlKBVE280+WC4i1O1QyNCpjuYl9qW1JzlR2sh6w/+KvdfKCuR6t6xamexMUxZcx7zYQt2qxHFTzGOw86iptZublDBBa3NrK3VeWZQscCn2mRlYiV8E7u7wzgnGK2dS2NZJWuNOlFpM3F4yu9bTHvkjHJufWXB49tatnrdzPDewGMW9/bxnqg76EurGGSMkdZW3eR5EYrK46azLa0Qx7qqoJO6AMscscDGSTzPjXuqj6LdpGv7BJZTmVGaOQ8BllwQcDgMqy1bqpYvPMKj9f1QWltNcMrOIkLlV9ogefnUhWG7tllR45BvI6srDvVhg/gaJaGy+ux31tHcxZCuD1T7SspKsp8QR8sGpWqv6PNl2022eBpBIOmkdSAR1DgLnPbw4+dWil9onoqi7f3XrE0OnIeDYmucdluh6iH77gcO4VYNq9oo7GHpH6zsd2GIe1LKfYUAceeMnsFVbZ3TXjDzXBDXM7b8zDkD9mNf3EHAVv0/F35b/GPPyduOkxUabl5WIiwFHNyOflWxqblYnI7sfMgV90+LdjUeGfieNeo4GaFSAATk9p5ZNa+q6ZFcxtFModD8wexlP2WHYRW3Sni+xobIbRy2cqWF+5dGOLS6b7YzwilJ/WAYwe2ukZrnOsaYlzE0Ug4MOB7VYeyynsIPGpP0da/JIr2l2c3dtgM3ZNCxPRSjvyBg+I8a4uXj7bv46ePPuXSlKVi0KUpQKUpQKUpQKpV83Q60hbgt1adGjdhmgcvu+e5Ix+Bq61CbV7Prew7hYxyIwkhlX2opl9lh3jsI7QTUWbiZ4rxpWjw23S9AgTpZGlfBODIwAY4J4chwHCq/tRDqjzYtTGtvuj2ZVjlZvtbzPE+B3buPOsGn7eLC5ttUC2tygXeYHet3BzuuHXPRhsHqtirHDtBaOMrc25HhKn/ALqx1Z7bblQWzeiXiSrLPM8aLvZh9YafpSRgFmdFCgc8KOYHjm4VBatr9mEIkvYYgccVmQN5DBJ41Xxtrb28crweuXiKN4no2ESKOf00gVcfE8qXdW/zMd78r5VZ2j2wSBvV7dfWbsg4iU9VOzemfkiju5mq7HqF/qMau7+oQOM9FDxuGQ+9KwG5nn1QDipHStKhtk3IECDmT9pj3sx4sfE108fS2+cvDm5Ook8YtHS9EfpfWryT1i6OQG4iOFT9iJOQA97mam6UrvxxmM1HHbcrutXVEzE4Hd+RBr1YSb0aHwHzHCs7CsVrbiNd1c4yTx8ashmpSlAqD2ijkhaO+thme2ySufrbc/XRn4DI7iKnKGq5Y900mXV2t+lX6XEMc0R3o5FDqe9WGR8a26556Mrj1eW504+zGentvGCUkuo+5ISP4q6HXn2aunXLspSlQkpSlApSlAqu7bbRepQAoA9xKwjgj9+Q9p/dUdYnuFT80oVSzEKoBJJ4AAcSSe6uVadcHULltQkB6Mb0dmhyN2EHDyYPJpCOfuir4Yd10rll2zba0PSRBGQ7dLLIS80rDJllb2ifDsA7Bivb6FbMctbwE95iTP5VI0rvmMk05d32rdlo81lNI9nFZyRyOX6OZNxo3PA9HIinq8PZI4Vt3Fnc3jKb94+iQgrawb3RFhyMjPxkxwIGAARUzSs/4cN70v8AyZa0UpStWZSlKBSlKBSlKBSlKCD1mX1a7sbzOBHN0Mp7OhuBudbwD7prq1cv2ssums7iPtMTEeDIN9T5gqKvmy+oesWdtN+0hic9+WUE58c5rj58dZb/AF0cV3ilKUpWDUpSlApSvjMACTwA5+VBQvSdetN0Wmxkg3OWnYHilqhG/wDFzhR8a9RRhQFUAKAAAOQA4ACoLZ24N3Ndag2cTydHDnstoSVTHdvHeY1P128GOsd/rm5ct3RSlK2ZlKUoFKUoFKUoFKVjuIFdWRhlWBBGSMg8DxHEUGSlVmzuXsp1t5nZ4JTi3lc5ZX/Yu3aceyx54xVmqJltNmilKVKHxlBBBGQeBHeDzrY9ET/6siT9lJcRfBJnA/DFYBXr0TN/4e6X3L+6HzYN/irm6n1G3D9XilKVytylKUCqj6UNSaGxdIziW5ZbaPv3pThj8E3z8KtprnW2c3Taraw81toJLhh2dJIeiiz4gBj8anGbukW6m2WxtVijSNBhURUHkowKz0pXpa04ylKUClKUClKUClKUClKUGjrmmLcwPC/AMOB7VccUYHsIODWnspqLSwlJfr4GMMw73THW8mGG+Jqaqt6gvq9/DOPYuQLeQdnSjLQP58GT4iqZeLtaeZpZKUpV1SnomB6K9PYdQuceWEB/EGmayeh9c6asn7Wa5kz370z4PyArm6m+I24fq7UpSuVuUpSg+GuXWL9LqGpTc8TpbjwWGMbw/mc1cNuNozY26uidJNLKkMKdjTSZ3d4jko3ST5eNVPZ/TWgjfpWDyyyyTSsowpllO826PdHIVvwY7y2y5b/nSUrDc3ITGQxz7oJrBqWrQW4zPKkfcGPEnwXmfgK0Ytdkm4WlndT5+2U6GL+eXGfgDXVlnjj7rGY2+m968x9mF/jgfnT1mX9j/bFYhZaq/swWcPjJM74/hjQZ+dZf9H9U/wB5sR5QSkfMvWV6njjT+DM9ccc4X+BBoNTUe0rp95T/ANq8toeqjlNp7+BjmXPxDHHyrw1vqie1aW0o7eiuCD8BIg/Ok6njv1F4M43IbpH9llPx4/Ks1V641Tc43Nhdw447/Q9Iv88Bb8qktN1q3uPqZo5D7qsN4eaniPlWuOeOXqqXHKe436VoPdSITvpvLx6yd3iKz296j+ywz3HgflVlWxSlKBUFttFmymYe1EBMvg0LCQf3TU7UVtWR6ldZIANvMMnlxjYCoy/41M9xJQybyqw5MAR5EZH517rT0XPq8GRg9DFkdx3FrcqZ6RWlrd10VvNJ7kUjfJTirP6P7LoNNs48YIt4yR+8y7zfiTVG22Be3EC+1czQwDvw8g3/AOwGrq0UYUBRwAAAHgOArk6i+dOjhnjb3SlK52pSlKCG2q2civ4RFKWUq6yRyIcPHIud1lJGM8T86oK7OztfvZvqFy0aWsczMqxI5Z5XTd3gnAYTORxya6vVKu/o9cUnlcWBUffgm3j59WX8KXKyeCSW+Wzo2yFnakPFApk/av15STzJkfJ+VTtKVz27dEkhSlKhJXyvtKkKh9Y2XtLr6+CNm7HA3ZAe8SJhh86mKVBVKuNkLiHjZXbMByhuh0ieQlGJF+O9UJfXxi/2haSW2CB06fSQ8eR6SMZUfeFdQr4RW+HUZ4scuDHJz+1dyoeCVJ0PLiCPgwrMNT3eEiMnjjIqV1DYW0kcyRo1tKecluxjJ+8o6rfEVD6ho13Zo0h1GB4l/wB7iCEDu6WNhvH+GuvHq8b7jny6fKemymoxHk4qJ21y0KQovSTSzwiKPsd0cSENngEAQ5J7KjtO1y7nyyafE6A9WXpjGkncUEsQbHiRWRtUuYbuC4uLNsJDcLGkDGUmaTcCB2CgIMA9blzrTPk3he1njj/ry3F2kQsIpibK4HOGdcAnl1X9l17ipqXtpZGxlVK+8jZHyrPszqn6Qjngv4IemhcCSLG/HuOu/Gw3vDeB8VNR93shou70ojUBonlAgmlG/HGOuyJG+GAyOQ7RWE6qzxlG16eXzK82qdNrFpG/BYYZ7gDI60vCJcjmN0MSM99dPrm2yGi2trqa+ox7sUth0rneZjkyr0RzISw3gW7fs10ms8su67WmPbNFKUqqSlKUHl+XDnXDoIpHuQ9xeTQ6lDLKyJNjosMSoEcbYV42TAypzxrudVn0gaEbu0YRqpniKSwkgE9JEwcLnnhsY+NWxsnubRZ+IK32vuIuF5ZsQP11qekQ+JiOJF8hvVL6XthZXBxHcx73uOejkHmkmDUDpmpi5t0mhx1wDut9lgcOrY5EEEfCsV9EkoxcWwkHiqyD8eNa3pMb5xqk6jKeKv6nPEcR3iqt6QbK4mjgSzytwLgNHLySHdjcOz8CMFWKgY4l/Cq/Hsvb4DQ9Pb5HDoZpIx/KDj8K2F0y6QYi1K8Udgk6KX8Xjz+NZf1c56af2Mat2zEBjtYkaIwsq4aMvvkNk7xMn2945bJ4nNSlUHe1JT1b2Jx/W2w/wMK9G81Xsnsv/TyZ+XS1S9Nyfi858F8r5VDa41M+1eWyfdtuI8i8h/Ko+4snbhcandyDtVJFiU/CFQfxqZ0udReowjod/qUMA3ppY4h3u6r/AHjVdufSDaezB0t2/YLeNmX4yHCD51W7XT7KNt6O36ST32Uu+fvyEmpYTTNwSNYx+9/kK2x6P9rO9T+Rjn1nUrjO4sNgnvMRNP54GI1PnmsEGzcRcSztJdzDlJO29j7iewnIch2VtDTS31rs/hyWt6NAoAHADlXRhw4Yeowy5csvb1SlK1Zou2k6DVLd+S3MT27dxkj+lhz446QVXrqGQzrYWKq1xb3V9uknCw2dzEM5Pu704IXt6IVMbbonqckjMymLEsbJwdZkP0W7ntLED41c9htA9VgDS9e6lHSXEpA33lfrMCQPZXkB2Yrh58NZ7/XXx5bx09bI7JR2Cth5JpHCK0shG8UjG7GgA4KqjsFWKlKyWKUpQKUpQKUpQcv12z/Rt6XAxZ3j5J+zBd9ue5Zf7wqWq26xpkV1DJBMoeORSrDw7CO4g4IPYRXOLOSSznFjdtvNgm2nPD1iIdh/rEyAR2866eDk/wCtY8uH2JqlKV1MCtN9OQknL8e5jXvUb5IIzJISEXGSATgEgZOOQGeJ7Kzo4IBBBBGQRyIPLBoNQaXH2gnzJrMlnGOSL8hn8az1g9dj6Tot9el3S25nrbowCSOwcRTZGYCvuKUoFKUoFKVjuJ1jRnchVVSzE8gqjJPyFBF3Nv65fW1mOKIRdXHd0cZ+hQ/ekwcdy11GqV6MdPJikvpB9JeNvqDzS2Xhbr/L1v4qu1efyZd2W3XjNTRSlKosUpSgUpSgUpSg+YqJ2l2egvoTFOuRkMrKcPG49lkYcQR/+1L18oOUxXc1lKtrfnixxBc4wk47A3YkveDzqdq2avpUV1E8M6LJG4wVP4EHmCOwjiK5zqVvcaV9aHubEezOBmaBewSqOLoB9sce+uni5vmTHPj+xMsoIweIPAg8iKrz7L9ESbKeS0zzjAEkBP8AwnPV/hIqcs7tJUDxOroeTKcg1mrosmTHdimaYl/ddIsl4kIileJxDCBId3kd5iQuQVbgO2rDouhw2oIiU7zcXkYlpHPezHifLlUXqLep3iznhBc7kUx7EmXqwOe4EEoT4CrNVcZPvtbK/wDhSlK0UKUpQKgtUgN9dRaemdzKzXbDktup6sZPvSMAMdwPZW/reprbQvKwJwMKo5u54IijtJOBVg2A0FrWAvNxubhjNOe52HVQeCLhfgaw589TU+teLHd2s0SAAADAAwAOQA5Yr1SlcboKUpQKUpQKUr4aCu6vtvZW0hiknDSjnFErSyA+KxgkfHvrQG3bP9Tp2oyD3jCsYPl0rg4+FVHYyzu4YpLqzaF+mnuJHgmXG/8ATOoMc6DeXKqODAjPdVt07biBnEVyHsp8gdHcdVWJ4Do5fYcHswfhVbVLlZ6fTtFqT/VaYEHfPcouPEiMNWENrUpIMmnW4HuLJM4zyzvFRVsrnezuza3PrU3TTW98t5cq8sTnewHPQq8Zyrp0e7gEcjwqlz15qMbckwdk7mX+landuPch3IE8uoN7HxzWRfR9Yn6yOSb/AI08r/gz4rC+palZj/xNut7EP1toCJ8Y5vbucE8/YbuqV0Xai2uwRbyqZADmJ+pKp/ejbrDj4U7t+lcu+e1Y2l2cs7IdNBcppr4xu8DDLjkGgPFj4pg1DaXtXKULXNpcBAcesRQymFhjO9usokUHyIqS2LWzD716VGphm6X1ph0obeOOgEn6rHslOyr/AOspz31/mH+daY82WHiNZwzKeaonrdrfQvGJI5o2G6wDDI8xzUjn8KjdndTaGT1G6b6VBmGQ8riH7Jz+0HIjtxmpLa+GxnkENva2l3fSZwQBuxKMZknkjOQo7BzJ5VksPRXZrbmOTfknYAm5yRIjjipi9wA8hx8Sa2/tfbFf6/yVI0qBE91Yno75GljHBLyJSykdnTIuWRu9sY/Osn+ltj/vUA8C4B+XOurHlxym5WGWGWN1pNV8dwASSAAMkngABzJPZUG+1lufqRNct2LbxPIT8cBR8TULtTa3lwLeKceqpcXEUaW6lWuHTJMryc1CoADu8c9tRnzY4/U48dvtaNj9NN/cC+lUi2hJFojDHSP9q4K93YmfE10mqLY7VyWLJb6oiRL7MV5EuLVgOCh8/UPjsPV7jV3ikDAFSCCMgg5BB5EEc64rl3Xbokknh7pSlQkpSlApSlArxKMggdxr3Sg5l6Ob9RbJaOdy5twySwtkSZDE7wB4spBB3hw41Zr2yjmQxyokiHmrgEfjW3tHspbXoUzJiRfYmQ7k0Z7N2ReI8uVVee31Kw5j9JW4z1lAW7ReOMr7M2OA4YNVsUuP4+DQri162nXBVefqtwWkgPeEbO/F8CR4VE32rslyJv8AZt6wVHSc71leqvsjplGAwyQG4MBwIqzaHtHb3eegkBZfajYFZUPaGjbBHI+FSFzbJIpSRVdTzVgCp+Bqqu9I6HblYsDUIJLMnGJT9Jat3FZ0yBn94DmK3bzS9P1NRJ9DMR7M0TjpV+7LGd4fOoT/AEaktwf0fOYF4k28oMtq2eY3GO9GPun4VCXltZoxOp6YLb/zdoWMJx2sYN2SP+IY4c6zvFPnheZp7Utl7pAAOh1OBeUF6imcD9y4Iwx5e2PM1HaTZaNNOLeSwjtrrGfV5ot1jwJ6pBKOMAngeVSFhsNps6CSF5pYzyK3kzL+ElTmh7I2do2/bwKr4x0hLPJg8+u5LfjVpue6pllPir2Xq+kXt30sSW0FyYWhmRMQgIgRonKj6M7+WGeDb2edWKPbLT25Xtr3/XJy+JqwMoIweI7jyrTl0e3b2oIW84kP5inir48+ppESbbacuSb61+Eqn8Aa0G21sn4wRTXRPLoLV2BP32UL+NWlNOhQZEMSgcchFAH4VD6ltxYW7bj3KF+XRxBpHz3bsQJFJIn+e31Gj69qc/C3tYrJT+suXDuB3iGHIz4Fq3NA2TWCU3FxK93dEY6aTACL2rEg4Rjy4+NR1xt47f0WwuZe5pSsCf8AUJb+zWu+r6pJ9qzth3BHmYfFii/gasplllfa83VskiMkiK6MCGVgCrA8wQeBrnmrv+hSZLS6hEOSWsLiXHZk+rtksh4eweFJtNmlz6ze3UoP2UcQp5YhAOPM170/QreE5ihjVjzbG8583bLH50nhWXS57IbUQ6jAJoN4YO66MMNG+ASp7+BHEcDmpyufbAP/AKw1FV9ncsy2OQlKyBv4t0J8hXQa0bS7KUpQKUpQKUpQKUpQQm0GytreYM8QLr7MqEpMn3ZFww8uVVuTR9SsgTC41GEfq5SI7pRjiFlHVk7+sAeyr/SiNKBpu19vLJ0LlreftgnUxvnuUnqv/CTVgqQ1fRoLqMx3ESSoexxnHkeYPiKqc+xlzbcdOuzuDlbXWZIvJZfrEHDHM86rYrcfxjvtkbd3MsO/azHnLbsUY/eUdR/itas2v31g0Uc4S/WZikbpuwTBwpfDgkoeqDxGOVe22qe36uo2s1qf2qqZbY+UiDK+TAVHbUavBO2nNBNFKPXB7DqcDoZc5AORz7ahXX6lZNqr9+EdlDF+9Nc7xH8ESf4q0Zm1GU5lvhCuPYtoVX/qS7zfLFeL3aO1iOHnj3vcVt5/gqZP4V4h1Seb+i2F3KPfkUQp5gykEjyFR5RJfkeH2WgkObgzXJ/r5ndf5MhPwqUsrOOEbsKJGO5FA/KscGgarN7RtLQebTyePup+dSEPo8Zses393L3rHuQof+Wu9/aqe2rdt+1qXNykY3pHVB3swH51Dna22ZtyAvcye5bxtIf5gN0fOrnY+jzTojveqpI3vzFpWz2cZSaskECoMIqqO5QAPkKntT2RzaG21Oc/R2SW6/tLmYZ8foocn5kVvw7BXMn9K1GTB/V20aRKB2jfbec+eQav9KnUWmMiM2e0GCyiEVum6uSxJOWdjzZmPFie81J0pUpKUpQKUpQKUpQKUpQKUpQKUpQfCM8DVe1HYbT536SWzgZu/dxnz3cb3xpSgkdN0K2txiC3hi+5Gq/iBUjSlApSlApSlApSlApSlApSlApSlB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94" name="AutoShape 6" descr="data:image/jpeg;base64,/9j/4AAQSkZJRgABAQAAAQABAAD/2wCEAAkGBxQSEhQUEhQUFBUXFRQYGBYXFxscFhcUFxcXFxQcGhgYHCggGhwlHBUVIjEhJikrLi4uFyAzODMsNygtLisBCgoKDg0OGxAQGywfIBwsLCwsLCwsLCwsLCwsLCwsLCwsLCwsLCwsLCwsLCwsLCwsLCwsLCwsLCwsLDcsLCwsLP/AABEIARcAtQMBIgACEQEDEQH/xAAcAAEAAgMBAQEAAAAAAAAAAAAABQYDBAcCAQj/xABLEAACAQMBBAYGBgYGCAcAAAABAgMABBEFBhIhMRMiQVFhcQcUMlKBkSMzQnKhsRVDU2KCkjRjorLC0RYlNVRzk6PBJGSU0uHw8f/EABkBAQADAQEAAAAAAAAAAAAAAAABAgMEBf/EACQRAQEAAgEFAQADAAMAAAAAAAABAhEDBBIhMUFRExQiMkKR/9oADAMBAAIRAxEAPwDuNKUoFKUoFKVoazrENpGZbiRIkH2mPM9wHMnwFBv18zXGto/TM7ZSwgK/184/FYhz+J+Fc61PW7q5/pF1PL4b5VP5EwKD9PXOrQRnEk0SHuaRQfkTXhNctjyuID5Sp/nX5QFonuL8q++qp7i/IUH6x1HUVigkm9tY43c7pHEKpbAPLsrS2T2lh1C3WeAnB4Mp9tHHNWHf+Y41+X4sorLG7xhwQwR2UMCMEFQcH41I6Hr1zYmRrWYw76gP1VYHd9lsMCN4ceNB+qM19rkfom1vVL+Qyy3cb2qEqylIulduzCxgFBx9o88cB2jrlApSlApSlApSlApSlApSlApSlApStHWtVjtYJJ5m3Y41LMfLsHeSeAHjQR22W1cOnQdLL1mJxHEMb8j9w8BzJ7BX512g124vpumun3m+ygz0UQ7kU9ve3M02h12a/na4nPE8ET7MUfYqjv7z2mo+gUpSgUpQmgUpSgzabeS20qzW0jRSr9pTgMPdccmU9xr9D+jzbJNSgycJcR4WaMdjdjKDx3G7D5jsr85VJ7L6+2n3cVyud1TuzKPtwMcNw7SPaHiKD9TUrxDIGUMpyCAQR2g8Qa90ClKUClKUClKUClKUClKUCuKenTXy80Vih6iKJpcdrkkRKfIAtjxWu1GuJNsM+qy3d6Lroi93OiKYt9GhhPRIc7wIJ3T8qi3SZNuaVjlmC88/AE/lXRJPRBeDlcWzfwuP86J6IbztuLZfhIf8qd0T21QtPhefJgill3ee5GzY88CpaDZHUH9iyuPNgqj5uwq86Z6HXjkWU37Ruvbbxbjfzl/wxXTtNtWiiSNpXmKjBkkxvt57oAqtz/EzDftxfS/RTfS46ZobZfPpJPHguFz8avGj+iqxhwZQ90w/bHqf8tcL881eqVS51eYSORbX+ipkzLp/WXmbZjxH/CY/3W+BrmR5kEEMpIZWGGUjmCDxBr9VVVNtdhoNQXf+quACEmUcfJ15OvAc+I7DU45/qMsPxwCvMgBBBxxBFSeraDcW1wlrMm5LI6pG3OKTfcIGVu0dYEjmO2ukybP6bp5WCWyN22ITcXLhSE6ZzFGQHbtcHqoOA51ptnIufoq1Az6VaOxywjKEnnmNmj/w1bKoGylr+jtQexjJ9VniM9uhORFIjYuEUniVO+rcTw+eb9mp2i+H2lKUClKUClKUClKUClKUHxuVUn0aEfo6HHvTg/eE8gb45q7GqDsG/QzX9k3Aw3UksY5E29wekQjPPBLDNUznhfC+VwpSlYtilKUHzNM//e2vkhIBI4kAkDvOOFUrTNiYLi1SWcTC7ljV3uN91uElYbxxk9UKeATGABjFSi1d6Vo6Is4gQXRRpgCHZM7rYJCtxAwSuCR2Emt6oS17yyjlCiWNJArBlDqGwynKsM8iD21E7TanbRNELmKWTDdJGVgklVZBkA5RSA3E4z31PVq6rfrbwyzOcLGjOfJQT+OMVMRXN7wrq9yZmSeGG3V4Yss0U5mJVpGIU5QABQAeeak4Nb1Gx9rOowDswFu0HmOrL+BrFsfaslpH0n1km9LJnn0kzGRs/wA2PhUzXp48GPbJXn5ct7rU/s3tTbXykwP119uJxuzRnudDxHnyqarmGraEkzCVGaC4T2LiLhIPBux071NSezu3DpKtpqQEUxOIrgDFvcZ4Lgn2JD7h/wC4rDPiuLXHOZL7Svgr7Wa5SlKBSlKBSlKBVE280+WC4i1O1QyNCpjuYl9qW1JzlR2sh6w/+KvdfKCuR6t6xamexMUxZcx7zYQt2qxHFTzGOw86iptZublDBBa3NrK3VeWZQscCn2mRlYiV8E7u7wzgnGK2dS2NZJWuNOlFpM3F4yu9bTHvkjHJufWXB49tatnrdzPDewGMW9/bxnqg76EurGGSMkdZW3eR5EYrK46azLa0Qx7qqoJO6AMscscDGSTzPjXuqj6LdpGv7BJZTmVGaOQ8BllwQcDgMqy1bqpYvPMKj9f1QWltNcMrOIkLlV9ogefnUhWG7tllR45BvI6srDvVhg/gaJaGy+ux31tHcxZCuD1T7SspKsp8QR8sGpWqv6PNl2022eBpBIOmkdSAR1DgLnPbw4+dWil9onoqi7f3XrE0OnIeDYmucdluh6iH77gcO4VYNq9oo7GHpH6zsd2GIe1LKfYUAceeMnsFVbZ3TXjDzXBDXM7b8zDkD9mNf3EHAVv0/F35b/GPPyduOkxUabl5WIiwFHNyOflWxqblYnI7sfMgV90+LdjUeGfieNeo4GaFSAATk9p5ZNa+q6ZFcxtFModD8wexlP2WHYRW3Sni+xobIbRy2cqWF+5dGOLS6b7YzwilJ/WAYwe2ukZrnOsaYlzE0Ug4MOB7VYeyynsIPGpP0da/JIr2l2c3dtgM3ZNCxPRSjvyBg+I8a4uXj7bv46ePPuXSlKVi0KUpQKUpQKUpQKpV83Q60hbgt1adGjdhmgcvu+e5Ix+Bq61CbV7Prew7hYxyIwkhlX2opl9lh3jsI7QTUWbiZ4rxpWjw23S9AgTpZGlfBODIwAY4J4chwHCq/tRDqjzYtTGtvuj2ZVjlZvtbzPE+B3buPOsGn7eLC5ttUC2tygXeYHet3BzuuHXPRhsHqtirHDtBaOMrc25HhKn/ALqx1Z7bblQWzeiXiSrLPM8aLvZh9YafpSRgFmdFCgc8KOYHjm4VBatr9mEIkvYYgccVmQN5DBJ41Xxtrb28crweuXiKN4no2ESKOf00gVcfE8qXdW/zMd78r5VZ2j2wSBvV7dfWbsg4iU9VOzemfkiju5mq7HqF/qMau7+oQOM9FDxuGQ+9KwG5nn1QDipHStKhtk3IECDmT9pj3sx4sfE108fS2+cvDm5Ook8YtHS9EfpfWryT1i6OQG4iOFT9iJOQA97mam6UrvxxmM1HHbcrutXVEzE4Hd+RBr1YSb0aHwHzHCs7CsVrbiNd1c4yTx8ashmpSlAqD2ijkhaO+thme2ySufrbc/XRn4DI7iKnKGq5Y900mXV2t+lX6XEMc0R3o5FDqe9WGR8a26556Mrj1eW504+zGentvGCUkuo+5ISP4q6HXn2aunXLspSlQkpSlApSlAqu7bbRepQAoA9xKwjgj9+Q9p/dUdYnuFT80oVSzEKoBJJ4AAcSSe6uVadcHULltQkB6Mb0dmhyN2EHDyYPJpCOfuir4Yd10rll2zba0PSRBGQ7dLLIS80rDJllb2ifDsA7Bivb6FbMctbwE95iTP5VI0rvmMk05d32rdlo81lNI9nFZyRyOX6OZNxo3PA9HIinq8PZI4Vt3Fnc3jKb94+iQgrawb3RFhyMjPxkxwIGAARUzSs/4cN70v8AyZa0UpStWZSlKBSlKBSlKBSlKCD1mX1a7sbzOBHN0Mp7OhuBudbwD7prq1cv2ssums7iPtMTEeDIN9T5gqKvmy+oesWdtN+0hic9+WUE58c5rj58dZb/AF0cV3ilKUpWDUpSlApSvjMACTwA5+VBQvSdetN0Wmxkg3OWnYHilqhG/wDFzhR8a9RRhQFUAKAAAOQA4ACoLZ24N3Ndag2cTydHDnstoSVTHdvHeY1P128GOsd/rm5ct3RSlK2ZlKUoFKUoFKUoFKVjuIFdWRhlWBBGSMg8DxHEUGSlVmzuXsp1t5nZ4JTi3lc5ZX/Yu3aceyx54xVmqJltNmilKVKHxlBBBGQeBHeDzrY9ET/6siT9lJcRfBJnA/DFYBXr0TN/4e6X3L+6HzYN/irm6n1G3D9XilKVytylKUCqj6UNSaGxdIziW5ZbaPv3pThj8E3z8KtprnW2c3Taraw81toJLhh2dJIeiiz4gBj8anGbukW6m2WxtVijSNBhURUHkowKz0pXpa04ylKUClKUClKUClKUClKUGjrmmLcwPC/AMOB7VccUYHsIODWnspqLSwlJfr4GMMw73THW8mGG+Jqaqt6gvq9/DOPYuQLeQdnSjLQP58GT4iqZeLtaeZpZKUpV1SnomB6K9PYdQuceWEB/EGmayeh9c6asn7Wa5kz370z4PyArm6m+I24fq7UpSuVuUpSg+GuXWL9LqGpTc8TpbjwWGMbw/mc1cNuNozY26uidJNLKkMKdjTSZ3d4jko3ST5eNVPZ/TWgjfpWDyyyyTSsowpllO826PdHIVvwY7y2y5b/nSUrDc3ITGQxz7oJrBqWrQW4zPKkfcGPEnwXmfgK0Ytdkm4WlndT5+2U6GL+eXGfgDXVlnjj7rGY2+m968x9mF/jgfnT1mX9j/bFYhZaq/swWcPjJM74/hjQZ+dZf9H9U/wB5sR5QSkfMvWV6njjT+DM9ccc4X+BBoNTUe0rp95T/ANq8toeqjlNp7+BjmXPxDHHyrw1vqie1aW0o7eiuCD8BIg/Ok6njv1F4M43IbpH9llPx4/Ks1V641Tc43Nhdw447/Q9Iv88Bb8qktN1q3uPqZo5D7qsN4eaniPlWuOeOXqqXHKe436VoPdSITvpvLx6yd3iKz296j+ywz3HgflVlWxSlKBUFttFmymYe1EBMvg0LCQf3TU7UVtWR6ldZIANvMMnlxjYCoy/41M9xJQybyqw5MAR5EZH517rT0XPq8GRg9DFkdx3FrcqZ6RWlrd10VvNJ7kUjfJTirP6P7LoNNs48YIt4yR+8y7zfiTVG22Be3EC+1czQwDvw8g3/AOwGrq0UYUBRwAAAHgOArk6i+dOjhnjb3SlK52pSlKCG2q2civ4RFKWUq6yRyIcPHIud1lJGM8T86oK7OztfvZvqFy0aWsczMqxI5Z5XTd3gnAYTORxya6vVKu/o9cUnlcWBUffgm3j59WX8KXKyeCSW+Wzo2yFnakPFApk/av15STzJkfJ+VTtKVz27dEkhSlKhJXyvtKkKh9Y2XtLr6+CNm7HA3ZAe8SJhh86mKVBVKuNkLiHjZXbMByhuh0ieQlGJF+O9UJfXxi/2haSW2CB06fSQ8eR6SMZUfeFdQr4RW+HUZ4scuDHJz+1dyoeCVJ0PLiCPgwrMNT3eEiMnjjIqV1DYW0kcyRo1tKecluxjJ+8o6rfEVD6ho13Zo0h1GB4l/wB7iCEDu6WNhvH+GuvHq8b7jny6fKemymoxHk4qJ21y0KQovSTSzwiKPsd0cSENngEAQ5J7KjtO1y7nyyafE6A9WXpjGkncUEsQbHiRWRtUuYbuC4uLNsJDcLGkDGUmaTcCB2CgIMA9blzrTPk3he1njj/ry3F2kQsIpibK4HOGdcAnl1X9l17ipqXtpZGxlVK+8jZHyrPszqn6Qjngv4IemhcCSLG/HuOu/Gw3vDeB8VNR93shou70ojUBonlAgmlG/HGOuyJG+GAyOQ7RWE6qzxlG16eXzK82qdNrFpG/BYYZ7gDI60vCJcjmN0MSM99dPrm2yGi2trqa+ox7sUth0rneZjkyr0RzISw3gW7fs10ms8su67WmPbNFKUqqSlKUHl+XDnXDoIpHuQ9xeTQ6lDLKyJNjosMSoEcbYV42TAypzxrudVn0gaEbu0YRqpniKSwkgE9JEwcLnnhsY+NWxsnubRZ+IK32vuIuF5ZsQP11qekQ+JiOJF8hvVL6XthZXBxHcx73uOejkHmkmDUDpmpi5t0mhx1wDut9lgcOrY5EEEfCsV9EkoxcWwkHiqyD8eNa3pMb5xqk6jKeKv6nPEcR3iqt6QbK4mjgSzytwLgNHLySHdjcOz8CMFWKgY4l/Cq/Hsvb4DQ9Pb5HDoZpIx/KDj8K2F0y6QYi1K8Udgk6KX8Xjz+NZf1c56af2Mat2zEBjtYkaIwsq4aMvvkNk7xMn2945bJ4nNSlUHe1JT1b2Jx/W2w/wMK9G81Xsnsv/TyZ+XS1S9Nyfi858F8r5VDa41M+1eWyfdtuI8i8h/Ko+4snbhcandyDtVJFiU/CFQfxqZ0udReowjod/qUMA3ppY4h3u6r/AHjVdufSDaezB0t2/YLeNmX4yHCD51W7XT7KNt6O36ST32Uu+fvyEmpYTTNwSNYx+9/kK2x6P9rO9T+Rjn1nUrjO4sNgnvMRNP54GI1PnmsEGzcRcSztJdzDlJO29j7iewnIch2VtDTS31rs/hyWt6NAoAHADlXRhw4Yeowy5csvb1SlK1Zou2k6DVLd+S3MT27dxkj+lhz446QVXrqGQzrYWKq1xb3V9uknCw2dzEM5Pu704IXt6IVMbbonqckjMymLEsbJwdZkP0W7ntLED41c9htA9VgDS9e6lHSXEpA33lfrMCQPZXkB2Yrh58NZ7/XXx5bx09bI7JR2Cth5JpHCK0shG8UjG7GgA4KqjsFWKlKyWKUpQKUpQKUpQcv12z/Rt6XAxZ3j5J+zBd9ue5Zf7wqWq26xpkV1DJBMoeORSrDw7CO4g4IPYRXOLOSSznFjdtvNgm2nPD1iIdh/rEyAR2866eDk/wCtY8uH2JqlKV1MCtN9OQknL8e5jXvUb5IIzJISEXGSATgEgZOOQGeJ7Kzo4IBBBBGQRyIPLBoNQaXH2gnzJrMlnGOSL8hn8az1g9dj6Tot9el3S25nrbowCSOwcRTZGYCvuKUoFKUoFKVjuJ1jRnchVVSzE8gqjJPyFBF3Nv65fW1mOKIRdXHd0cZ+hQ/ekwcdy11GqV6MdPJikvpB9JeNvqDzS2Xhbr/L1v4qu1efyZd2W3XjNTRSlKosUpSgUpSgUpSg+YqJ2l2egvoTFOuRkMrKcPG49lkYcQR/+1L18oOUxXc1lKtrfnixxBc4wk47A3YkveDzqdq2avpUV1E8M6LJG4wVP4EHmCOwjiK5zqVvcaV9aHubEezOBmaBewSqOLoB9sce+uni5vmTHPj+xMsoIweIPAg8iKrz7L9ESbKeS0zzjAEkBP8AwnPV/hIqcs7tJUDxOroeTKcg1mrosmTHdimaYl/ddIsl4kIileJxDCBId3kd5iQuQVbgO2rDouhw2oIiU7zcXkYlpHPezHifLlUXqLep3iznhBc7kUx7EmXqwOe4EEoT4CrNVcZPvtbK/wDhSlK0UKUpQKgtUgN9dRaemdzKzXbDktup6sZPvSMAMdwPZW/reprbQvKwJwMKo5u54IijtJOBVg2A0FrWAvNxubhjNOe52HVQeCLhfgaw589TU+teLHd2s0SAAADAAwAOQA5Yr1SlcboKUpQKUpQKUr4aCu6vtvZW0hiknDSjnFErSyA+KxgkfHvrQG3bP9Tp2oyD3jCsYPl0rg4+FVHYyzu4YpLqzaF+mnuJHgmXG/8ATOoMc6DeXKqODAjPdVt07biBnEVyHsp8gdHcdVWJ4Do5fYcHswfhVbVLlZ6fTtFqT/VaYEHfPcouPEiMNWENrUpIMmnW4HuLJM4zyzvFRVsrnezuza3PrU3TTW98t5cq8sTnewHPQq8Zyrp0e7gEcjwqlz15qMbckwdk7mX+landuPch3IE8uoN7HxzWRfR9Yn6yOSb/AI08r/gz4rC+palZj/xNut7EP1toCJ8Y5vbucE8/YbuqV0Xai2uwRbyqZADmJ+pKp/ejbrDj4U7t+lcu+e1Y2l2cs7IdNBcppr4xu8DDLjkGgPFj4pg1DaXtXKULXNpcBAcesRQymFhjO9usokUHyIqS2LWzD716VGphm6X1ph0obeOOgEn6rHslOyr/AOspz31/mH+daY82WHiNZwzKeaonrdrfQvGJI5o2G6wDDI8xzUjn8KjdndTaGT1G6b6VBmGQ8riH7Jz+0HIjtxmpLa+GxnkENva2l3fSZwQBuxKMZknkjOQo7BzJ5VksPRXZrbmOTfknYAm5yRIjjipi9wA8hx8Sa2/tfbFf6/yVI0qBE91Yno75GljHBLyJSykdnTIuWRu9sY/Osn+ltj/vUA8C4B+XOurHlxym5WGWGWN1pNV8dwASSAAMkngABzJPZUG+1lufqRNct2LbxPIT8cBR8TULtTa3lwLeKceqpcXEUaW6lWuHTJMryc1CoADu8c9tRnzY4/U48dvtaNj9NN/cC+lUi2hJFojDHSP9q4K93YmfE10mqLY7VyWLJb6oiRL7MV5EuLVgOCh8/UPjsPV7jV3ikDAFSCCMgg5BB5EEc64rl3Xbokknh7pSlQkpSlApSlArxKMggdxr3Sg5l6Ob9RbJaOdy5twySwtkSZDE7wB4spBB3hw41Zr2yjmQxyokiHmrgEfjW3tHspbXoUzJiRfYmQ7k0Z7N2ReI8uVVee31Kw5j9JW4z1lAW7ReOMr7M2OA4YNVsUuP4+DQri162nXBVefqtwWkgPeEbO/F8CR4VE32rslyJv8AZt6wVHSc71leqvsjplGAwyQG4MBwIqzaHtHb3eegkBZfajYFZUPaGjbBHI+FSFzbJIpSRVdTzVgCp+Bqqu9I6HblYsDUIJLMnGJT9Jat3FZ0yBn94DmK3bzS9P1NRJ9DMR7M0TjpV+7LGd4fOoT/AEaktwf0fOYF4k28oMtq2eY3GO9GPun4VCXltZoxOp6YLb/zdoWMJx2sYN2SP+IY4c6zvFPnheZp7Utl7pAAOh1OBeUF6imcD9y4Iwx5e2PM1HaTZaNNOLeSwjtrrGfV5ot1jwJ6pBKOMAngeVSFhsNps6CSF5pYzyK3kzL+ElTmh7I2do2/bwKr4x0hLPJg8+u5LfjVpue6pllPir2Xq+kXt30sSW0FyYWhmRMQgIgRonKj6M7+WGeDb2edWKPbLT25Xtr3/XJy+JqwMoIweI7jyrTl0e3b2oIW84kP5inir48+ppESbbacuSb61+Eqn8Aa0G21sn4wRTXRPLoLV2BP32UL+NWlNOhQZEMSgcchFAH4VD6ltxYW7bj3KF+XRxBpHz3bsQJFJIn+e31Gj69qc/C3tYrJT+suXDuB3iGHIz4Fq3NA2TWCU3FxK93dEY6aTACL2rEg4Rjy4+NR1xt47f0WwuZe5pSsCf8AUJb+zWu+r6pJ9qzth3BHmYfFii/gasplllfa83VskiMkiK6MCGVgCrA8wQeBrnmrv+hSZLS6hEOSWsLiXHZk+rtksh4eweFJtNmlz6ze3UoP2UcQp5YhAOPM170/QreE5ihjVjzbG8583bLH50nhWXS57IbUQ6jAJoN4YO66MMNG+ASp7+BHEcDmpyufbAP/AKw1FV9ncsy2OQlKyBv4t0J8hXQa0bS7KUpQKUpQKUpQKUpQQm0GytreYM8QLr7MqEpMn3ZFww8uVVuTR9SsgTC41GEfq5SI7pRjiFlHVk7+sAeyr/SiNKBpu19vLJ0LlreftgnUxvnuUnqv/CTVgqQ1fRoLqMx3ESSoexxnHkeYPiKqc+xlzbcdOuzuDlbXWZIvJZfrEHDHM86rYrcfxjvtkbd3MsO/azHnLbsUY/eUdR/itas2v31g0Uc4S/WZikbpuwTBwpfDgkoeqDxGOVe22qe36uo2s1qf2qqZbY+UiDK+TAVHbUavBO2nNBNFKPXB7DqcDoZc5AORz7ahXX6lZNqr9+EdlDF+9Nc7xH8ESf4q0Zm1GU5lvhCuPYtoVX/qS7zfLFeL3aO1iOHnj3vcVt5/gqZP4V4h1Seb+i2F3KPfkUQp5gykEjyFR5RJfkeH2WgkObgzXJ/r5ndf5MhPwqUsrOOEbsKJGO5FA/KscGgarN7RtLQebTyePup+dSEPo8Zses393L3rHuQof+Wu9/aqe2rdt+1qXNykY3pHVB3swH51Dna22ZtyAvcye5bxtIf5gN0fOrnY+jzTojveqpI3vzFpWz2cZSaskECoMIqqO5QAPkKntT2RzaG21Oc/R2SW6/tLmYZ8foocn5kVvw7BXMn9K1GTB/V20aRKB2jfbec+eQav9KnUWmMiM2e0GCyiEVum6uSxJOWdjzZmPFie81J0pUpKUpQKUpQKUpQKUpQKUpQKUpQfCM8DVe1HYbT536SWzgZu/dxnz3cb3xpSgkdN0K2txiC3hi+5Gq/iBUjSlApSlApSlApSlApSlApSlApSlB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296" name="Picture 8" descr="http://t3.gstatic.com/images?q=tbn:ANd9GcT8lnVAxdUuKWNWpbKL9WDTd_FTKp4M1dDI77yqhjOMXk5sw-p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564904"/>
            <a:ext cx="1075545" cy="1656184"/>
          </a:xfrm>
          <a:prstGeom prst="rect">
            <a:avLst/>
          </a:prstGeom>
          <a:noFill/>
        </p:spPr>
      </p:pic>
      <p:pic>
        <p:nvPicPr>
          <p:cNvPr id="12298" name="Picture 10" descr="http://www.ac-illust.com/illust_data/000004/004812/004812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340768"/>
            <a:ext cx="1624237" cy="1624237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5173217"/>
            <a:ext cx="7920880" cy="168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sz="3200" dirty="0" err="1" smtClean="0"/>
              <a:t>nuMOIRCS</a:t>
            </a:r>
            <a:r>
              <a:rPr lang="en-US" altLang="ja-JP" sz="3200" dirty="0" smtClean="0"/>
              <a:t> Approach might be a solution…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3976"/>
          <a:stretch>
            <a:fillRect/>
          </a:stretch>
        </p:blipFill>
        <p:spPr bwMode="auto">
          <a:xfrm>
            <a:off x="1043608" y="0"/>
            <a:ext cx="7305754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96944" cy="494116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Making Imager First.</a:t>
            </a:r>
          </a:p>
          <a:p>
            <a:pPr lvl="1"/>
            <a:r>
              <a:rPr kumimoji="1" lang="en-US" altLang="ja-JP" dirty="0" smtClean="0"/>
              <a:t>High Throughput. Simple Design. </a:t>
            </a:r>
          </a:p>
          <a:p>
            <a:pPr lvl="1"/>
            <a:r>
              <a:rPr lang="en-US" altLang="ja-JP" dirty="0" smtClean="0"/>
              <a:t>Wide </a:t>
            </a:r>
            <a:r>
              <a:rPr lang="en-US" altLang="ja-JP" dirty="0" err="1" smtClean="0"/>
              <a:t>Fov</a:t>
            </a:r>
            <a:r>
              <a:rPr lang="en-US" altLang="ja-JP" dirty="0" smtClean="0"/>
              <a:t>, optimized to K band. </a:t>
            </a:r>
          </a:p>
          <a:p>
            <a:pPr lvl="1"/>
            <a:r>
              <a:rPr lang="en-US" altLang="ja-JP" b="1" dirty="0" smtClean="0"/>
              <a:t>The Design for future addition of spec. function (=MOS/IFU etc) must </a:t>
            </a:r>
            <a:r>
              <a:rPr lang="en-US" altLang="ja-JP" b="1" dirty="0" smtClean="0">
                <a:solidFill>
                  <a:srgbClr val="FF0000"/>
                </a:solidFill>
              </a:rPr>
              <a:t>already taken into account</a:t>
            </a:r>
            <a:r>
              <a:rPr lang="en-US" altLang="ja-JP" b="1" dirty="0" smtClean="0"/>
              <a:t>. </a:t>
            </a:r>
          </a:p>
          <a:p>
            <a:pPr lvl="1">
              <a:buNone/>
            </a:pP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 smtClean="0"/>
              <a:t>Making Unitized</a:t>
            </a:r>
            <a:r>
              <a:rPr lang="en-US" altLang="ja-JP" dirty="0" smtClean="0"/>
              <a:t> Additional Components</a:t>
            </a:r>
          </a:p>
          <a:p>
            <a:pPr marL="914400" lvl="1" indent="-514350"/>
            <a:r>
              <a:rPr lang="en-US" altLang="ja-JP" dirty="0" smtClean="0"/>
              <a:t>MOS Robot Unit (MOSFIRE-type)?</a:t>
            </a:r>
          </a:p>
          <a:p>
            <a:pPr marL="914400" lvl="1" indent="-514350"/>
            <a:r>
              <a:rPr lang="en-US" altLang="ja-JP" dirty="0" smtClean="0"/>
              <a:t>IFU(s) </a:t>
            </a:r>
          </a:p>
          <a:p>
            <a:pPr marL="914400" lvl="1" indent="-514350"/>
            <a:r>
              <a:rPr lang="en-US" altLang="ja-JP" dirty="0" smtClean="0"/>
              <a:t>Near-Focal Plane NB Filters w/stacker? </a:t>
            </a:r>
          </a:p>
          <a:p>
            <a:pPr marL="914400" lvl="1" indent="-514350"/>
            <a:r>
              <a:rPr lang="en-US" altLang="ja-JP" dirty="0" smtClean="0"/>
              <a:t>Is High Throughput “Giant” NIR-FP possible?</a:t>
            </a:r>
          </a:p>
          <a:p>
            <a:pPr marL="914400" lvl="1" indent="-514350"/>
            <a:r>
              <a:rPr lang="en-US" altLang="ja-JP" dirty="0" smtClean="0">
                <a:solidFill>
                  <a:srgbClr val="FF0000"/>
                </a:solidFill>
              </a:rPr>
              <a:t>Easy Convertibility </a:t>
            </a:r>
            <a:r>
              <a:rPr lang="en-US" altLang="ja-JP" dirty="0" smtClean="0"/>
              <a:t>--- they should be detachable with small downtime (~1 mo). </a:t>
            </a:r>
          </a:p>
          <a:p>
            <a:pPr marL="914400" lvl="1" indent="-514350">
              <a:buNone/>
            </a:pPr>
            <a:r>
              <a:rPr lang="en-US" altLang="ja-JP" sz="3400" b="1" dirty="0" smtClean="0"/>
              <a:t>Unitization</a:t>
            </a:r>
            <a:r>
              <a:rPr lang="en-US" altLang="ja-JP" sz="3400" dirty="0" smtClean="0"/>
              <a:t> has advantage on risk/cost/manpower management.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NuMOIRCS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approach … great idea.</a:t>
            </a:r>
            <a:endParaRPr kumimoji="1" lang="ja-JP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Preface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ja-JP" sz="2800" dirty="0" smtClean="0"/>
              <a:t>Question:“</a:t>
            </a:r>
            <a:r>
              <a:rPr lang="en-US" altLang="ja-JP" sz="2800" dirty="0" smtClean="0"/>
              <a:t>How you want to use 8-m Telescope </a:t>
            </a:r>
            <a:r>
              <a:rPr lang="en-US" altLang="ja-JP" sz="2800" dirty="0" smtClean="0"/>
              <a:t>in 2020s when TMT/GMT/JWST/WISH </a:t>
            </a:r>
            <a:r>
              <a:rPr lang="en-US" altLang="ja-JP" sz="2800" dirty="0" smtClean="0"/>
              <a:t>etc are there?”</a:t>
            </a:r>
          </a:p>
          <a:p>
            <a:pPr algn="ctr">
              <a:buNone/>
            </a:pPr>
            <a:endParaRPr lang="en-US" altLang="ja-JP" sz="2000" dirty="0" smtClean="0"/>
          </a:p>
          <a:p>
            <a:pPr algn="ctr">
              <a:buNone/>
            </a:pPr>
            <a:r>
              <a:rPr lang="en-US" altLang="ja-JP" dirty="0" smtClean="0"/>
              <a:t>“Attractiveness” of the instrument itself is the key for success.</a:t>
            </a:r>
            <a:r>
              <a:rPr lang="ja-JP" altLang="en-US" smtClean="0"/>
              <a:t> </a:t>
            </a:r>
            <a:endParaRPr lang="en-US" altLang="ja-JP" dirty="0" smtClean="0"/>
          </a:p>
          <a:p>
            <a:pPr algn="ctr">
              <a:buNone/>
            </a:pPr>
            <a:r>
              <a:rPr lang="en-US" altLang="ja-JP" dirty="0" smtClean="0"/>
              <a:t>Attractive=Challenging (no counterpart). </a:t>
            </a:r>
            <a:r>
              <a:rPr lang="en-US" altLang="ja-JP" dirty="0" smtClean="0"/>
              <a:t>If overcome, great idea will follow (I believe).</a:t>
            </a:r>
            <a:endParaRPr kumimoji="1" lang="en-US" altLang="ja-JP" sz="2400" dirty="0" smtClean="0"/>
          </a:p>
          <a:p>
            <a:pPr algn="ctr">
              <a:buNone/>
            </a:pPr>
            <a:endParaRPr lang="en-US" altLang="ja-JP" sz="2400" dirty="0"/>
          </a:p>
          <a:p>
            <a:pPr algn="ctr">
              <a:buNone/>
            </a:pPr>
            <a:r>
              <a:rPr kumimoji="1" lang="ja-JP" altLang="en-US" sz="2400" smtClean="0"/>
              <a:t>「人に使ってみたくさせる様な、魅力的な装置」</a:t>
            </a:r>
            <a:r>
              <a:rPr lang="ja-JP" altLang="en-US" sz="2400" smtClean="0"/>
              <a:t>をいか</a:t>
            </a:r>
            <a:r>
              <a:rPr lang="ja-JP" altLang="en-US" sz="2400" smtClean="0"/>
              <a:t>に</a:t>
            </a:r>
            <a:endParaRPr lang="en-US" altLang="ja-JP" sz="2400" dirty="0" smtClean="0"/>
          </a:p>
          <a:p>
            <a:pPr algn="ctr">
              <a:buNone/>
            </a:pPr>
            <a:r>
              <a:rPr lang="en-US" altLang="ja-JP" sz="2400" dirty="0" smtClean="0"/>
              <a:t>(</a:t>
            </a:r>
            <a:r>
              <a:rPr lang="ja-JP" altLang="en-US" sz="2400" smtClean="0"/>
              <a:t>経済的に</a:t>
            </a:r>
            <a:r>
              <a:rPr lang="en-US" altLang="ja-JP" sz="2400" dirty="0" smtClean="0"/>
              <a:t>) </a:t>
            </a:r>
            <a:r>
              <a:rPr lang="ja-JP" altLang="en-US" sz="2400" smtClean="0"/>
              <a:t>作るか</a:t>
            </a:r>
            <a:r>
              <a:rPr kumimoji="1" lang="ja-JP" altLang="en-US" sz="2400" smtClean="0"/>
              <a:t>。進化の可能性を維持する事</a:t>
            </a:r>
            <a:r>
              <a:rPr lang="ja-JP" altLang="en-US" sz="2400" smtClean="0"/>
              <a:t>ができるか</a:t>
            </a:r>
            <a:r>
              <a:rPr kumimoji="1" lang="ja-JP" altLang="en-US" sz="2400" smtClean="0"/>
              <a:t>。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p Arrow Callout 32"/>
          <p:cNvSpPr/>
          <p:nvPr/>
        </p:nvSpPr>
        <p:spPr>
          <a:xfrm>
            <a:off x="3635896" y="4941168"/>
            <a:ext cx="1187624" cy="57606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Got Grant!</a:t>
            </a:r>
            <a:endParaRPr kumimoji="1" lang="ja-JP" altLang="en-US"/>
          </a:p>
        </p:txBody>
      </p:sp>
      <p:sp>
        <p:nvSpPr>
          <p:cNvPr id="27" name="Striped Right Arrow 26"/>
          <p:cNvSpPr/>
          <p:nvPr/>
        </p:nvSpPr>
        <p:spPr>
          <a:xfrm>
            <a:off x="4499992" y="2996952"/>
            <a:ext cx="1872208" cy="864096"/>
          </a:xfrm>
          <a:prstGeom prst="stripedRightArrow">
            <a:avLst>
              <a:gd name="adj1" fmla="val 53713"/>
              <a:gd name="adj2" fmla="val 834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Operation</a:t>
            </a:r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5724128" y="5579948"/>
            <a:ext cx="341987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5724128" y="4293096"/>
            <a:ext cx="341987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Striped Right Arrow 12"/>
          <p:cNvSpPr/>
          <p:nvPr/>
        </p:nvSpPr>
        <p:spPr>
          <a:xfrm>
            <a:off x="3995936" y="1844824"/>
            <a:ext cx="4392488" cy="864096"/>
          </a:xfrm>
          <a:prstGeom prst="stripedRightArrow">
            <a:avLst>
              <a:gd name="adj1" fmla="val 53713"/>
              <a:gd name="adj2" fmla="val 834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Operation</a:t>
            </a:r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Example of development  case…</a:t>
            </a:r>
            <a:endParaRPr kumimoji="1" lang="ja-JP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1628800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11967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2015    2016    2017    2018    2019    2020    2021    2022    2023    2024    2025    2026  </a:t>
            </a:r>
            <a:endParaRPr kumimoji="1" lang="ja-JP" altLang="en-US"/>
          </a:p>
        </p:txBody>
      </p:sp>
      <p:sp>
        <p:nvSpPr>
          <p:cNvPr id="8" name="Striped Right Arrow 7"/>
          <p:cNvSpPr/>
          <p:nvPr/>
        </p:nvSpPr>
        <p:spPr>
          <a:xfrm>
            <a:off x="467544" y="1844824"/>
            <a:ext cx="3528392" cy="864096"/>
          </a:xfrm>
          <a:prstGeom prst="stripedRightArrow">
            <a:avLst>
              <a:gd name="adj1" fmla="val 53713"/>
              <a:gd name="adj2" fmla="val 834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Imager Part</a:t>
            </a:r>
            <a:endParaRPr kumimoji="1" lang="ja-JP" altLang="en-US"/>
          </a:p>
        </p:txBody>
      </p:sp>
      <p:sp>
        <p:nvSpPr>
          <p:cNvPr id="9" name="Striped Right Arrow 8"/>
          <p:cNvSpPr/>
          <p:nvPr/>
        </p:nvSpPr>
        <p:spPr>
          <a:xfrm>
            <a:off x="4067944" y="4077072"/>
            <a:ext cx="2160240" cy="864096"/>
          </a:xfrm>
          <a:prstGeom prst="stripedRightArrow">
            <a:avLst>
              <a:gd name="adj1" fmla="val 53713"/>
              <a:gd name="adj2" fmla="val 834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IFU Part</a:t>
            </a:r>
            <a:endParaRPr kumimoji="1" lang="ja-JP" altLang="en-US"/>
          </a:p>
        </p:txBody>
      </p:sp>
      <p:sp>
        <p:nvSpPr>
          <p:cNvPr id="10" name="Striped Right Arrow 9"/>
          <p:cNvSpPr/>
          <p:nvPr/>
        </p:nvSpPr>
        <p:spPr>
          <a:xfrm>
            <a:off x="1691680" y="2996952"/>
            <a:ext cx="2808312" cy="864096"/>
          </a:xfrm>
          <a:prstGeom prst="stripedRightArrow">
            <a:avLst>
              <a:gd name="adj1" fmla="val 53713"/>
              <a:gd name="adj2" fmla="val 834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MOS </a:t>
            </a:r>
            <a:r>
              <a:rPr kumimoji="1" lang="en-US" altLang="ja-JP" dirty="0" smtClean="0"/>
              <a:t>Part</a:t>
            </a:r>
            <a:endParaRPr kumimoji="1" lang="ja-JP" altLang="en-US"/>
          </a:p>
        </p:txBody>
      </p:sp>
      <p:sp>
        <p:nvSpPr>
          <p:cNvPr id="11" name="Striped Right Arrow 10"/>
          <p:cNvSpPr/>
          <p:nvPr/>
        </p:nvSpPr>
        <p:spPr>
          <a:xfrm>
            <a:off x="3923928" y="5363924"/>
            <a:ext cx="3024336" cy="864096"/>
          </a:xfrm>
          <a:prstGeom prst="stripedRightArrow">
            <a:avLst>
              <a:gd name="adj1" fmla="val 53713"/>
              <a:gd name="adj2" fmla="val 834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MOS Robot</a:t>
            </a:r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6228184" y="4293096"/>
            <a:ext cx="28803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8820472" y="5579948"/>
            <a:ext cx="14401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6732240" y="4293096"/>
            <a:ext cx="14401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668344" y="5579948"/>
            <a:ext cx="14401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 flipH="1">
            <a:off x="7020272" y="4293096"/>
            <a:ext cx="720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164288" y="5579948"/>
            <a:ext cx="216024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308304" y="4293096"/>
            <a:ext cx="14401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524328" y="4293096"/>
            <a:ext cx="14401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 flipH="1">
            <a:off x="8676456" y="4293096"/>
            <a:ext cx="7200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388424" y="5579948"/>
            <a:ext cx="28803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7812360" y="4293096"/>
            <a:ext cx="50405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347864" y="6011996"/>
            <a:ext cx="221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Development: B Univ.</a:t>
            </a:r>
            <a:endParaRPr kumimoji="1" lang="ja-JP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491880" y="4787860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Development: A </a:t>
            </a:r>
            <a:r>
              <a:rPr kumimoji="1" lang="en-US" altLang="ja-JP" dirty="0" err="1" smtClean="0"/>
              <a:t>Institiute</a:t>
            </a:r>
            <a:r>
              <a:rPr kumimoji="1" lang="en-US" altLang="ja-JP" dirty="0" smtClean="0"/>
              <a:t>.</a:t>
            </a:r>
            <a:endParaRPr kumimoji="1" lang="ja-JP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395536" y="2555612"/>
            <a:ext cx="335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Development:NAOJ+collaborators</a:t>
            </a:r>
            <a:endParaRPr kumimoji="1" lang="ja-JP" altLang="en-US"/>
          </a:p>
        </p:txBody>
      </p:sp>
      <p:sp>
        <p:nvSpPr>
          <p:cNvPr id="31" name="Up Arrow Callout 30"/>
          <p:cNvSpPr/>
          <p:nvPr/>
        </p:nvSpPr>
        <p:spPr>
          <a:xfrm>
            <a:off x="0" y="2924944"/>
            <a:ext cx="1187624" cy="57606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Got Grant!</a:t>
            </a:r>
            <a:endParaRPr kumimoji="1" lang="ja-JP" altLang="en-US"/>
          </a:p>
        </p:txBody>
      </p:sp>
      <p:sp>
        <p:nvSpPr>
          <p:cNvPr id="32" name="Up Arrow Callout 31"/>
          <p:cNvSpPr/>
          <p:nvPr/>
        </p:nvSpPr>
        <p:spPr>
          <a:xfrm>
            <a:off x="1115616" y="3717032"/>
            <a:ext cx="1187624" cy="57606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Got Grant!</a:t>
            </a:r>
            <a:endParaRPr kumimoji="1" lang="ja-JP" altLang="en-US"/>
          </a:p>
        </p:txBody>
      </p:sp>
      <p:sp>
        <p:nvSpPr>
          <p:cNvPr id="34" name="Up Arrow Callout 33"/>
          <p:cNvSpPr/>
          <p:nvPr/>
        </p:nvSpPr>
        <p:spPr>
          <a:xfrm>
            <a:off x="3419872" y="6281936"/>
            <a:ext cx="1187624" cy="57606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Got Grant!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956376" y="2924944"/>
            <a:ext cx="648072" cy="648072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7956376" y="3573016"/>
            <a:ext cx="648072" cy="648072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7956376" y="4293096"/>
            <a:ext cx="648072" cy="648072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7956376" y="4941168"/>
            <a:ext cx="648072" cy="648072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Option 0’:</a:t>
            </a:r>
            <a:r>
              <a:rPr kumimoji="1" lang="en-US" altLang="ja-JP" dirty="0" smtClean="0"/>
              <a:t>“Cheapest” IFU option? </a:t>
            </a:r>
            <a:br>
              <a:rPr kumimoji="1" lang="en-US" altLang="ja-JP" dirty="0" smtClean="0"/>
            </a:br>
            <a:r>
              <a:rPr lang="en-US" altLang="ja-JP" dirty="0" smtClean="0"/>
              <a:t>A </a:t>
            </a:r>
            <a:r>
              <a:rPr kumimoji="1" lang="en-US" altLang="ja-JP" dirty="0" smtClean="0"/>
              <a:t>Further MOIRCS Update Project</a:t>
            </a:r>
            <a:endParaRPr kumimoji="1" lang="ja-JP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492" t="44962" r="58709" b="8754"/>
          <a:stretch>
            <a:fillRect/>
          </a:stretch>
        </p:blipFill>
        <p:spPr bwMode="auto">
          <a:xfrm>
            <a:off x="1" y="2420887"/>
            <a:ext cx="4541138" cy="353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933056"/>
            <a:ext cx="4355976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8275" y="1484784"/>
            <a:ext cx="1698395" cy="136815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00808"/>
            <a:ext cx="20497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r="45648" b="26159"/>
          <a:stretch>
            <a:fillRect/>
          </a:stretch>
        </p:blipFill>
        <p:spPr bwMode="auto">
          <a:xfrm>
            <a:off x="5652120" y="3212976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lowchart: Delay 11"/>
          <p:cNvSpPr/>
          <p:nvPr/>
        </p:nvSpPr>
        <p:spPr>
          <a:xfrm rot="5400000">
            <a:off x="8010382" y="4599130"/>
            <a:ext cx="540060" cy="648072"/>
          </a:xfrm>
          <a:prstGeom prst="flowChartDelay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Flowchart: Delay 12"/>
          <p:cNvSpPr/>
          <p:nvPr/>
        </p:nvSpPr>
        <p:spPr>
          <a:xfrm rot="16200000">
            <a:off x="8010382" y="3230979"/>
            <a:ext cx="540060" cy="648072"/>
          </a:xfrm>
          <a:prstGeom prst="flowChartDelay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164288" y="3645024"/>
            <a:ext cx="72008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36296" y="4365104"/>
            <a:ext cx="64807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84" y="4797152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Upgrade:</a:t>
            </a:r>
          </a:p>
          <a:p>
            <a:r>
              <a:rPr kumimoji="1" lang="en-US" altLang="ja-JP" dirty="0" smtClean="0"/>
              <a:t>2 more H2RG for </a:t>
            </a:r>
            <a:r>
              <a:rPr kumimoji="1" lang="en-US" altLang="ja-JP" dirty="0" err="1" smtClean="0"/>
              <a:t>specral</a:t>
            </a:r>
            <a:r>
              <a:rPr kumimoji="1" lang="en-US" altLang="ja-JP" dirty="0" smtClean="0"/>
              <a:t> data.</a:t>
            </a:r>
          </a:p>
          <a:p>
            <a:r>
              <a:rPr lang="en-US" altLang="ja-JP" dirty="0" smtClean="0"/>
              <a:t>Change of Whole camera section &amp; </a:t>
            </a:r>
          </a:p>
          <a:p>
            <a:r>
              <a:rPr lang="en-US" altLang="ja-JP" dirty="0" smtClean="0"/>
              <a:t>bottom </a:t>
            </a:r>
            <a:r>
              <a:rPr lang="en-US" altLang="ja-JP" dirty="0" err="1" smtClean="0"/>
              <a:t>dewar</a:t>
            </a:r>
            <a:r>
              <a:rPr lang="en-US" altLang="ja-JP" dirty="0" smtClean="0"/>
              <a:t> part.</a:t>
            </a:r>
          </a:p>
          <a:p>
            <a:r>
              <a:rPr kumimoji="1" lang="en-US" altLang="ja-JP" dirty="0" smtClean="0"/>
              <a:t>1.Afford more IFU </a:t>
            </a:r>
            <a:r>
              <a:rPr kumimoji="1" lang="en-US" altLang="ja-JP" dirty="0" err="1" smtClean="0"/>
              <a:t>spaxel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2. </a:t>
            </a:r>
            <a:r>
              <a:rPr lang="en-US" altLang="ja-JP" dirty="0" smtClean="0"/>
              <a:t>MOS … wider area for target selection</a:t>
            </a:r>
            <a:endParaRPr kumimoji="1" lang="ja-JP" altLang="en-US"/>
          </a:p>
        </p:txBody>
      </p:sp>
      <p:sp>
        <p:nvSpPr>
          <p:cNvPr id="29" name="Rectangle 28"/>
          <p:cNvSpPr/>
          <p:nvPr/>
        </p:nvSpPr>
        <p:spPr>
          <a:xfrm>
            <a:off x="7596336" y="1412776"/>
            <a:ext cx="1547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Change to more  smart IFU arms?</a:t>
            </a:r>
          </a:p>
          <a:p>
            <a:r>
              <a:rPr lang="en-US" altLang="ja-JP" sz="1600" dirty="0" smtClean="0"/>
              <a:t>Larger IFU pick?</a:t>
            </a:r>
            <a:endParaRPr lang="ja-JP" alt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395536" y="6145414"/>
            <a:ext cx="79928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Project: “</a:t>
            </a:r>
            <a:r>
              <a:rPr kumimoji="1" lang="en-US" altLang="ja-JP" sz="4000" dirty="0" err="1" smtClean="0">
                <a:latin typeface="Symbol" pitchFamily="18" charset="2"/>
              </a:rPr>
              <a:t>n</a:t>
            </a:r>
            <a:r>
              <a:rPr kumimoji="1" lang="en-US" altLang="ja-JP" sz="4000" dirty="0" err="1" smtClean="0"/>
              <a:t>MOIRC</a:t>
            </a:r>
            <a:r>
              <a:rPr lang="en-US" altLang="ja-JP" sz="4000" dirty="0" err="1" smtClean="0"/>
              <a:t>S</a:t>
            </a:r>
            <a:r>
              <a:rPr lang="en-US" altLang="ja-JP" sz="4000" dirty="0" smtClean="0"/>
              <a:t>”</a:t>
            </a:r>
            <a:r>
              <a:rPr lang="en-US" altLang="ja-JP" sz="4000" dirty="0" smtClean="0">
                <a:sym typeface="Wingdings" pitchFamily="2" charset="2"/>
              </a:rPr>
              <a:t>   </a:t>
            </a:r>
            <a:endParaRPr lang="ja-JP" altLang="en-US" sz="4000" smtClean="0"/>
          </a:p>
        </p:txBody>
      </p:sp>
      <p:sp>
        <p:nvSpPr>
          <p:cNvPr id="31" name="Rectangle 30"/>
          <p:cNvSpPr/>
          <p:nvPr/>
        </p:nvSpPr>
        <p:spPr>
          <a:xfrm>
            <a:off x="5494485" y="6165304"/>
            <a:ext cx="3207225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4000" b="1" dirty="0" smtClean="0"/>
              <a:t>“</a:t>
            </a:r>
            <a:r>
              <a:rPr lang="en-US" altLang="ja-JP" sz="4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4000" b="1" baseline="-25000" dirty="0" smtClean="0">
                <a:latin typeface="Symbol" pitchFamily="18" charset="2"/>
              </a:rPr>
              <a:t>n </a:t>
            </a:r>
            <a:r>
              <a:rPr lang="en-US" altLang="ja-JP" sz="4000" b="1" dirty="0" smtClean="0"/>
              <a:t>MOIRCS?”</a:t>
            </a:r>
            <a:endParaRPr lang="ja-JP" altLang="en-US" sz="4000" b="1"/>
          </a:p>
        </p:txBody>
      </p:sp>
      <p:sp>
        <p:nvSpPr>
          <p:cNvPr id="26" name="Rectangle 25"/>
          <p:cNvSpPr/>
          <p:nvPr/>
        </p:nvSpPr>
        <p:spPr>
          <a:xfrm>
            <a:off x="4932040" y="3140968"/>
            <a:ext cx="1750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latin typeface="Symbol" pitchFamily="18" charset="2"/>
              </a:rPr>
              <a:t>n</a:t>
            </a:r>
            <a:r>
              <a:rPr lang="en-US" altLang="ja-JP" dirty="0" err="1" smtClean="0"/>
              <a:t>MOIRCS</a:t>
            </a:r>
            <a:r>
              <a:rPr lang="en-US" altLang="ja-JP" dirty="0" smtClean="0"/>
              <a:t> Design</a:t>
            </a:r>
            <a:endParaRPr lang="ja-JP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211960" y="1484784"/>
            <a:ext cx="3168352" cy="1872208"/>
            <a:chOff x="4860032" y="1484784"/>
            <a:chExt cx="3168352" cy="1872208"/>
          </a:xfrm>
        </p:grpSpPr>
        <p:sp>
          <p:nvSpPr>
            <p:cNvPr id="23" name="Snip Same Side Corner Rectangle 22"/>
            <p:cNvSpPr/>
            <p:nvPr/>
          </p:nvSpPr>
          <p:spPr>
            <a:xfrm>
              <a:off x="4860032" y="1484784"/>
              <a:ext cx="3168352" cy="1872208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kumimoji="1" lang="en-US" altLang="ja-JP" dirty="0" smtClean="0"/>
                <a:t>2 IFUs arms </a:t>
              </a:r>
              <a:r>
                <a:rPr kumimoji="1" lang="en-US" altLang="ja-JP" dirty="0" smtClean="0">
                  <a:sym typeface="Wingdings" pitchFamily="2" charset="2"/>
                </a:rPr>
                <a:t> 4 IFU arms or 2 Larger-format IFUs</a:t>
              </a:r>
              <a:endParaRPr kumimoji="1" lang="ja-JP" altLang="en-US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22864" t="22222" r="11365" b="29630"/>
            <a:stretch>
              <a:fillRect/>
            </a:stretch>
          </p:blipFill>
          <p:spPr bwMode="auto">
            <a:xfrm>
              <a:off x="5364088" y="1556792"/>
              <a:ext cx="2160240" cy="10801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</p:grpSp>
      <p:cxnSp>
        <p:nvCxnSpPr>
          <p:cNvPr id="28" name="Straight Arrow Connector 27"/>
          <p:cNvCxnSpPr/>
          <p:nvPr/>
        </p:nvCxnSpPr>
        <p:spPr>
          <a:xfrm flipH="1">
            <a:off x="6300192" y="1628800"/>
            <a:ext cx="122413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8028384" y="2924944"/>
            <a:ext cx="440432" cy="2664296"/>
            <a:chOff x="8028384" y="2924944"/>
            <a:chExt cx="440432" cy="2664296"/>
          </a:xfrm>
        </p:grpSpPr>
        <p:grpSp>
          <p:nvGrpSpPr>
            <p:cNvPr id="41" name="Group 40"/>
            <p:cNvGrpSpPr/>
            <p:nvPr/>
          </p:nvGrpSpPr>
          <p:grpSpPr>
            <a:xfrm>
              <a:off x="8028384" y="4293096"/>
              <a:ext cx="440432" cy="1296144"/>
              <a:chOff x="8676456" y="4365104"/>
              <a:chExt cx="440432" cy="129614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8676456" y="4509120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748464" y="4797152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820472" y="4365104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892480" y="5013176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56648" y="4653136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44880" y="4468654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0800000">
              <a:off x="8028384" y="2924944"/>
              <a:ext cx="440432" cy="1296144"/>
              <a:chOff x="8676456" y="4365104"/>
              <a:chExt cx="440432" cy="129614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8676456" y="4509120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748464" y="4797152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820472" y="4365104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892480" y="5013176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56648" y="4653136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44880" y="4468654"/>
                <a:ext cx="72008" cy="648072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NGAO Instrument … Starting from Imager may be a realistic option.</a:t>
            </a:r>
          </a:p>
          <a:p>
            <a:r>
              <a:rPr lang="en-US" altLang="ja-JP" dirty="0" smtClean="0"/>
              <a:t>Unitized Design for further update (</a:t>
            </a:r>
            <a:r>
              <a:rPr lang="en-US" altLang="ja-JP" dirty="0" err="1" smtClean="0">
                <a:latin typeface="Symbol" pitchFamily="18" charset="2"/>
              </a:rPr>
              <a:t>n</a:t>
            </a:r>
            <a:r>
              <a:rPr lang="en-US" altLang="ja-JP" dirty="0" err="1" smtClean="0"/>
              <a:t>MOIRCS</a:t>
            </a:r>
            <a:r>
              <a:rPr lang="en-US" altLang="ja-JP" dirty="0" smtClean="0"/>
              <a:t>-like approach) could be the solution for  collaboration and difficult budget situation.</a:t>
            </a:r>
          </a:p>
          <a:p>
            <a:r>
              <a:rPr lang="en-US" altLang="ja-JP" dirty="0" err="1" smtClean="0"/>
              <a:t>F</a:t>
            </a:r>
            <a:r>
              <a:rPr lang="en-US" altLang="ja-JP" dirty="0" err="1" smtClean="0">
                <a:latin typeface="Symbol" pitchFamily="18" charset="2"/>
              </a:rPr>
              <a:t>n</a:t>
            </a:r>
            <a:r>
              <a:rPr lang="en-US" altLang="ja-JP" dirty="0" err="1" smtClean="0"/>
              <a:t>MOIRCS</a:t>
            </a:r>
            <a:r>
              <a:rPr lang="en-US" altLang="ja-JP" dirty="0" smtClean="0"/>
              <a:t>? Good timing for it? As SWIMS comes to Subaru as a guest instrument.</a:t>
            </a:r>
          </a:p>
          <a:p>
            <a:endParaRPr kumimoji="1" lang="en-US" altLang="ja-JP" dirty="0" smtClean="0"/>
          </a:p>
          <a:p>
            <a:endParaRPr kumimoji="1" lang="ja-JP" altLang="en-US"/>
          </a:p>
        </p:txBody>
      </p:sp>
      <p:sp>
        <p:nvSpPr>
          <p:cNvPr id="4" name="Rectangle 3"/>
          <p:cNvSpPr/>
          <p:nvPr/>
        </p:nvSpPr>
        <p:spPr>
          <a:xfrm>
            <a:off x="539552" y="5589240"/>
            <a:ext cx="806489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ja-JP" sz="2400" dirty="0" smtClean="0">
                <a:solidFill>
                  <a:prstClr val="black"/>
                </a:solidFill>
              </a:rPr>
              <a:t>(For me) manpower appears potentially the most serious issue for the project. How the project is going for realization??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Omake</a:t>
            </a:r>
            <a:r>
              <a:rPr kumimoji="1" lang="en-US" altLang="ja-JP" dirty="0" smtClean="0"/>
              <a:t> Idea…</a:t>
            </a:r>
            <a:endParaRPr kumimoji="1" lang="ja-JP" altLang="en-US"/>
          </a:p>
        </p:txBody>
      </p:sp>
      <p:pic>
        <p:nvPicPr>
          <p:cNvPr id="4" name="Picture 3" descr="IMG_0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00808"/>
            <a:ext cx="6224240" cy="4668180"/>
          </a:xfrm>
          <a:prstGeom prst="rect">
            <a:avLst/>
          </a:prstGeom>
        </p:spPr>
      </p:pic>
      <p:sp>
        <p:nvSpPr>
          <p:cNvPr id="8" name="Flowchart: Direct Access Storage 7"/>
          <p:cNvSpPr/>
          <p:nvPr/>
        </p:nvSpPr>
        <p:spPr>
          <a:xfrm rot="1277449">
            <a:off x="3539615" y="5089857"/>
            <a:ext cx="1229094" cy="641332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55576" y="99292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If 2-m limit </a:t>
            </a:r>
            <a:r>
              <a:rPr lang="en-US" altLang="ja-JP" sz="2000" dirty="0" smtClean="0"/>
              <a:t>causes more number of lenses, degraded </a:t>
            </a:r>
            <a:r>
              <a:rPr lang="en-US" altLang="ja-JP" sz="2000" dirty="0" err="1" smtClean="0"/>
              <a:t>pupil,etc</a:t>
            </a:r>
            <a:r>
              <a:rPr lang="en-US" altLang="ja-JP" sz="2000" dirty="0" smtClean="0"/>
              <a:t>…</a:t>
            </a:r>
          </a:p>
          <a:p>
            <a:r>
              <a:rPr kumimoji="1" lang="en-US" altLang="ja-JP" sz="2000" dirty="0" smtClean="0"/>
              <a:t>Let’s seriously think about using whole bottom of telescope.</a:t>
            </a:r>
            <a:endParaRPr kumimoji="1" lang="ja-JP" altLang="en-US" sz="2000"/>
          </a:p>
        </p:txBody>
      </p:sp>
      <p:sp>
        <p:nvSpPr>
          <p:cNvPr id="13" name="Flowchart: Direct Access Storage 12"/>
          <p:cNvSpPr/>
          <p:nvPr/>
        </p:nvSpPr>
        <p:spPr>
          <a:xfrm rot="1277449">
            <a:off x="1448318" y="4153588"/>
            <a:ext cx="1181153" cy="641332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Flowchart: Direct Access Storage 13"/>
          <p:cNvSpPr/>
          <p:nvPr/>
        </p:nvSpPr>
        <p:spPr>
          <a:xfrm rot="17415726">
            <a:off x="2898578" y="3737944"/>
            <a:ext cx="1193448" cy="641332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Flowchart: Direct Access Storage 14"/>
          <p:cNvSpPr/>
          <p:nvPr/>
        </p:nvSpPr>
        <p:spPr>
          <a:xfrm rot="6962329">
            <a:off x="2173163" y="5618892"/>
            <a:ext cx="1107592" cy="641332"/>
          </a:xfrm>
          <a:prstGeom prst="flowChartMagneticDrum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827584" y="6488668"/>
            <a:ext cx="673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Ligntweight</a:t>
            </a:r>
            <a:r>
              <a:rPr lang="en-US" altLang="ja-JP" dirty="0" smtClean="0"/>
              <a:t> design of the </a:t>
            </a:r>
            <a:r>
              <a:rPr lang="en-US" altLang="ja-JP" dirty="0" err="1" smtClean="0"/>
              <a:t>dewar</a:t>
            </a:r>
            <a:r>
              <a:rPr lang="en-US" altLang="ja-JP" dirty="0" smtClean="0"/>
              <a:t> is also the key! Honeycomb-like wall?</a:t>
            </a:r>
            <a:endParaRPr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2771800" y="620688"/>
            <a:ext cx="321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(Based on a word from </a:t>
            </a:r>
            <a:r>
              <a:rPr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Y.Tanaka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03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MOIRCS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 … Sep 2004 (</a:t>
            </a:r>
            <a:r>
              <a:rPr kumimoji="1"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2005 (MOS).</a:t>
            </a:r>
          </a:p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pen-use started from S06A.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NIR MOS open-use instrument among large telescopes.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Wide-Area NIR instrument for large telescopes until arrival of HAWK-I </a:t>
            </a:r>
          </a:p>
          <a:p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Imaging: 4’x7’ FOV by 2 H2. YJHK &amp; many NBs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MOS/long slit. R500, R1300, VPH(YJHK).</a:t>
            </a:r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MOIRCS</a:t>
            </a:r>
            <a:endParaRPr kumimoji="1" lang="ja-JP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880544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_1568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0"/>
            <a:ext cx="2195736" cy="188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03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46000" contrast="-57000"/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MOIRCS: Pros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21925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Cs instrument 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en-US" altLang="ja-JP" dirty="0" smtClean="0"/>
              <a:t>Better background performance in K than Ns (cf. HAWK-I). </a:t>
            </a:r>
          </a:p>
          <a:p>
            <a:r>
              <a:rPr lang="en-US" altLang="ja-JP" dirty="0" smtClean="0"/>
              <a:t> 3 Filter/Grism/Stop Turrets (total 36 ports) 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/>
              <a:t>Many Filter Ports available for user filters &amp; grisms.</a:t>
            </a:r>
          </a:p>
          <a:p>
            <a:r>
              <a:rPr kumimoji="1" lang="en-US" altLang="ja-JP" dirty="0" smtClean="0"/>
              <a:t>0.117”/pix </a:t>
            </a:r>
            <a:r>
              <a:rPr kumimoji="1" lang="en-US" altLang="ja-JP" dirty="0" smtClean="0">
                <a:sym typeface="Wingdings" pitchFamily="2" charset="2"/>
              </a:rPr>
              <a:t> Good sampling for good condition. </a:t>
            </a:r>
            <a:r>
              <a:rPr lang="en-US" altLang="ja-JP" dirty="0" smtClean="0">
                <a:sym typeface="Wingdings" pitchFamily="2" charset="2"/>
              </a:rPr>
              <a:t>~3 pix condition is not so rare.  Good choice.</a:t>
            </a:r>
          </a:p>
          <a:p>
            <a:r>
              <a:rPr lang="en-US" altLang="ja-JP" dirty="0" smtClean="0">
                <a:sym typeface="Wingdings" pitchFamily="2" charset="2"/>
              </a:rPr>
              <a:t>2 independent channel … Die Hard to trouble (half-channel operation possible). </a:t>
            </a: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Complicated operation (e.g., ch1-&gt;sp, ch2-&gt;</a:t>
            </a:r>
            <a:r>
              <a:rPr lang="en-US" altLang="ja-JP" dirty="0" err="1" smtClean="0">
                <a:sym typeface="Wingdings" pitchFamily="2" charset="2"/>
              </a:rPr>
              <a:t>im</a:t>
            </a:r>
            <a:r>
              <a:rPr lang="en-US" altLang="ja-JP" dirty="0" smtClean="0">
                <a:sym typeface="Wingdings" pitchFamily="2" charset="2"/>
              </a:rPr>
              <a:t>)</a:t>
            </a:r>
            <a:br>
              <a:rPr lang="en-US" altLang="ja-JP" dirty="0" smtClean="0">
                <a:sym typeface="Wingdings" pitchFamily="2" charset="2"/>
              </a:rPr>
            </a:br>
            <a:r>
              <a:rPr lang="en-US" altLang="ja-JP" dirty="0" smtClean="0">
                <a:sym typeface="Wingdings" pitchFamily="2" charset="2"/>
              </a:rPr>
              <a:t>is also possible.</a:t>
            </a:r>
            <a:endParaRPr kumimoji="1" lang="en-US" altLang="ja-JP" dirty="0" smtClean="0">
              <a:sym typeface="Wingdings" pitchFamily="2" charset="2"/>
            </a:endParaRPr>
          </a:p>
          <a:p>
            <a:endParaRPr kumimoji="1" lang="ja-JP" altLang="en-US"/>
          </a:p>
        </p:txBody>
      </p:sp>
      <p:pic>
        <p:nvPicPr>
          <p:cNvPr id="47106" name="Picture 2" descr="http://ec2.images-amazon.com/images/I/519V5J4YD0L.jpg"/>
          <p:cNvPicPr>
            <a:picLocks noChangeAspect="1" noChangeArrowheads="1"/>
          </p:cNvPicPr>
          <p:nvPr/>
        </p:nvPicPr>
        <p:blipFill>
          <a:blip r:embed="rId4" cstate="print"/>
          <a:srcRect b="3520"/>
          <a:stretch>
            <a:fillRect/>
          </a:stretch>
        </p:blipFill>
        <p:spPr bwMode="auto">
          <a:xfrm>
            <a:off x="7740351" y="4509120"/>
            <a:ext cx="1403649" cy="20101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6296" y="6505599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Dubbed b</a:t>
            </a:r>
            <a:r>
              <a:rPr kumimoji="1" lang="en-US" altLang="ja-JP" sz="1400" dirty="0" smtClean="0"/>
              <a:t>y Kodama san</a:t>
            </a:r>
            <a:endParaRPr kumimoji="1"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03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53000" contrast="-71000"/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MOIRCS: Cons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Flexure … Large line residual after sky subtraction (Sp.). Shift of the spectra. Fringe on imaging data.</a:t>
            </a:r>
          </a:p>
          <a:p>
            <a:r>
              <a:rPr lang="en-US" altLang="ja-JP" dirty="0" smtClean="0"/>
              <a:t>Poor Align of Cold Stop. No way to fine adjust.</a:t>
            </a:r>
            <a:endParaRPr kumimoji="1" lang="en-US" altLang="ja-JP" dirty="0" smtClean="0"/>
          </a:p>
          <a:p>
            <a:r>
              <a:rPr lang="en-US" altLang="ja-JP" dirty="0" smtClean="0"/>
              <a:t>Large overheads: Too slow detector readout. Slow MOS alignment time.</a:t>
            </a:r>
          </a:p>
          <a:p>
            <a:r>
              <a:rPr lang="en-US" altLang="ja-JP" dirty="0" smtClean="0"/>
              <a:t>R500…too many OH lines. R1300…very low sensitivity for YJ. Image </a:t>
            </a:r>
            <a:r>
              <a:rPr lang="en-US" altLang="ja-JP" dirty="0" err="1" smtClean="0"/>
              <a:t>degration</a:t>
            </a:r>
            <a:r>
              <a:rPr lang="en-US" altLang="ja-JP" dirty="0" smtClean="0"/>
              <a:t> by grism itself. VPH…Peak efficiency wavelength shift: very difficult to use for MOS.</a:t>
            </a:r>
            <a:endParaRPr kumimoji="1" lang="en-US" altLang="ja-JP" dirty="0" smtClean="0"/>
          </a:p>
          <a:p>
            <a:r>
              <a:rPr lang="en-US" altLang="ja-JP" dirty="0" smtClean="0"/>
              <a:t>Frequent focus change (telescope). </a:t>
            </a:r>
            <a:r>
              <a:rPr kumimoji="1" lang="en-US" altLang="ja-JP" dirty="0" smtClean="0"/>
              <a:t>AG does not help for check due to the focus mismatch.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256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Fringe Residual (H2 filter)</a:t>
            </a:r>
            <a:endParaRPr kumimoji="1" lang="ja-JP" altLang="en-US"/>
          </a:p>
        </p:txBody>
      </p:sp>
      <p:pic>
        <p:nvPicPr>
          <p:cNvPr id="5" name="Picture 4" descr="tmp_emitters.png"/>
          <p:cNvPicPr>
            <a:picLocks noChangeAspect="1"/>
          </p:cNvPicPr>
          <p:nvPr/>
        </p:nvPicPr>
        <p:blipFill>
          <a:blip r:embed="rId3" cstate="print">
            <a:lum bright="-12000" contrast="41000"/>
          </a:blip>
          <a:srcRect l="9051" t="6356" r="49212" b="51180"/>
          <a:stretch>
            <a:fillRect/>
          </a:stretch>
        </p:blipFill>
        <p:spPr>
          <a:xfrm>
            <a:off x="323528" y="836712"/>
            <a:ext cx="4346483" cy="2952328"/>
          </a:xfrm>
          <a:prstGeom prst="rect">
            <a:avLst/>
          </a:prstGeom>
        </p:spPr>
      </p:pic>
      <p:pic>
        <p:nvPicPr>
          <p:cNvPr id="6" name="Picture 5" descr="Spec_braden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149080"/>
            <a:ext cx="3135216" cy="20718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6309320"/>
            <a:ext cx="298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Degration</a:t>
            </a:r>
            <a:r>
              <a:rPr lang="en-US" altLang="ja-JP" dirty="0" smtClean="0"/>
              <a:t> for spatial direction</a:t>
            </a:r>
            <a:endParaRPr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3491880" y="6300028"/>
            <a:ext cx="377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Degration</a:t>
            </a:r>
            <a:r>
              <a:rPr lang="en-US" altLang="ja-JP" dirty="0" smtClean="0"/>
              <a:t> for spatial </a:t>
            </a:r>
            <a:r>
              <a:rPr lang="en-US" altLang="ja-JP" dirty="0" smtClean="0"/>
              <a:t>direction (R1300)</a:t>
            </a:r>
            <a:endParaRPr lang="ja-JP" altLang="en-US"/>
          </a:p>
        </p:txBody>
      </p:sp>
      <p:pic>
        <p:nvPicPr>
          <p:cNvPr id="9" name="Picture 8" descr="VPHJ_eff_shift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0883" y="44624"/>
            <a:ext cx="3917621" cy="44644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93096"/>
            <a:ext cx="291470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32240" y="4437112"/>
            <a:ext cx="2297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Peaky &amp; Large </a:t>
            </a:r>
            <a:r>
              <a:rPr lang="en-US" altLang="ja-JP" dirty="0" err="1" smtClean="0"/>
              <a:t>Tc</a:t>
            </a:r>
            <a:r>
              <a:rPr lang="en-US" altLang="ja-JP" dirty="0" smtClean="0"/>
              <a:t> shift </a:t>
            </a:r>
          </a:p>
          <a:p>
            <a:pPr algn="ctr"/>
            <a:r>
              <a:rPr lang="en-US" altLang="ja-JP" dirty="0" smtClean="0"/>
              <a:t>f</a:t>
            </a:r>
            <a:r>
              <a:rPr lang="en-US" altLang="ja-JP" dirty="0" smtClean="0"/>
              <a:t>or VPH </a:t>
            </a:r>
            <a:r>
              <a:rPr lang="en-US" altLang="ja-JP" dirty="0" smtClean="0"/>
              <a:t>G</a:t>
            </a:r>
            <a:r>
              <a:rPr lang="en-US" altLang="ja-JP" dirty="0" smtClean="0"/>
              <a:t>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96752"/>
            <a:ext cx="2411760" cy="241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MOIRCS: Scientifically…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700808"/>
            <a:ext cx="7571184" cy="4824536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 smtClean="0"/>
              <a:t>Good Imaging Performance. But studies for </a:t>
            </a:r>
          </a:p>
          <a:p>
            <a:pPr>
              <a:buNone/>
            </a:pPr>
            <a:r>
              <a:rPr lang="en-US" altLang="ja-JP" sz="2400" dirty="0" smtClean="0"/>
              <a:t>	morphology are limited. </a:t>
            </a:r>
            <a:r>
              <a:rPr lang="en-US" altLang="ja-JP" sz="2400" u="sng" dirty="0" smtClean="0"/>
              <a:t>Mostly just photometric </a:t>
            </a:r>
          </a:p>
          <a:p>
            <a:pPr>
              <a:buNone/>
            </a:pPr>
            <a:r>
              <a:rPr lang="en-US" altLang="ja-JP" sz="2400" dirty="0" smtClean="0"/>
              <a:t>	use.</a:t>
            </a:r>
          </a:p>
          <a:p>
            <a:r>
              <a:rPr lang="en-US" altLang="ja-JP" sz="2400" dirty="0" smtClean="0"/>
              <a:t>Deep </a:t>
            </a:r>
            <a:r>
              <a:rPr lang="en-US" altLang="ja-JP" sz="2400" dirty="0" err="1" smtClean="0"/>
              <a:t>obs</a:t>
            </a:r>
            <a:r>
              <a:rPr lang="en-US" altLang="ja-JP" sz="2400" dirty="0" smtClean="0"/>
              <a:t> … condition averaged out -&gt; </a:t>
            </a:r>
            <a:r>
              <a:rPr lang="en-US" altLang="ja-JP" sz="2400" u="sng" dirty="0" smtClean="0"/>
              <a:t>degrade.</a:t>
            </a:r>
          </a:p>
          <a:p>
            <a:r>
              <a:rPr lang="en-US" altLang="ja-JP" sz="2400" dirty="0" smtClean="0"/>
              <a:t>Deep Imaging Data…</a:t>
            </a:r>
            <a:r>
              <a:rPr lang="en-US" altLang="ja-JP" sz="2400" u="sng" dirty="0" smtClean="0"/>
              <a:t>follow-up impossible</a:t>
            </a:r>
            <a:r>
              <a:rPr lang="en-US" altLang="ja-JP" sz="2400" dirty="0" smtClean="0"/>
              <a:t>? </a:t>
            </a:r>
          </a:p>
          <a:p>
            <a:pPr>
              <a:buNone/>
            </a:pPr>
            <a:r>
              <a:rPr lang="en-US" altLang="ja-JP" sz="2200" dirty="0" smtClean="0"/>
              <a:t>(But All visible objects will be spectroscopic targets for TMT </a:t>
            </a:r>
            <a:r>
              <a:rPr lang="en-US" altLang="ja-JP" sz="2200" dirty="0" smtClean="0"/>
              <a:t>!!)</a:t>
            </a:r>
          </a:p>
          <a:p>
            <a:pPr>
              <a:buNone/>
            </a:pPr>
            <a:endParaRPr lang="en-US" altLang="ja-JP" sz="2200" dirty="0" smtClean="0"/>
          </a:p>
          <a:p>
            <a:r>
              <a:rPr lang="en-US" altLang="ja-JP" sz="2400" dirty="0" smtClean="0"/>
              <a:t>Many users went for field galaxy studies. </a:t>
            </a:r>
            <a:r>
              <a:rPr lang="en-US" altLang="ja-JP" sz="2400" dirty="0" smtClean="0">
                <a:sym typeface="Wingdings" pitchFamily="2" charset="2"/>
              </a:rPr>
              <a:t>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“Main” targets are not so rich in the MOIRCS FOV.  </a:t>
            </a:r>
            <a:r>
              <a:rPr lang="en-US" altLang="ja-JP" sz="2400" u="sng" dirty="0" smtClean="0"/>
              <a:t>Many are just filler objects</a:t>
            </a:r>
            <a:r>
              <a:rPr lang="en-US" altLang="ja-JP" sz="2400" dirty="0" smtClean="0"/>
              <a:t>. (cf. FMOS)</a:t>
            </a:r>
          </a:p>
          <a:p>
            <a:r>
              <a:rPr lang="en-US" altLang="ja-JP" sz="2400" dirty="0" smtClean="0"/>
              <a:t>Limit of photo-z and instrument sensitivity</a:t>
            </a:r>
            <a:r>
              <a:rPr lang="en-US" altLang="ja-JP" sz="2400" u="sng" dirty="0" smtClean="0"/>
              <a:t>: &gt;50% success rate </a:t>
            </a:r>
            <a:r>
              <a:rPr lang="en-US" altLang="ja-JP" sz="2400" u="sng" dirty="0" smtClean="0"/>
              <a:t>for spec-z</a:t>
            </a:r>
            <a:r>
              <a:rPr lang="en-US" altLang="ja-JP" sz="2400" dirty="0" smtClean="0"/>
              <a:t> is </a:t>
            </a:r>
            <a:r>
              <a:rPr lang="en-US" altLang="ja-JP" sz="2400" dirty="0" smtClean="0"/>
              <a:t>a hard task (partly due to fillers).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381328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Spec data is quite sensitive to seeing under 0.8”-width slits. Slit loss is a serious</a:t>
            </a:r>
            <a:r>
              <a:rPr lang="ja-JP" altLang="en-US" sz="2400" smtClean="0"/>
              <a:t> </a:t>
            </a:r>
            <a:r>
              <a:rPr lang="en-US" altLang="ja-JP" sz="2400" dirty="0" smtClean="0"/>
              <a:t>issue.</a:t>
            </a:r>
            <a:r>
              <a:rPr lang="ja-JP" altLang="en-US" sz="2400" smtClean="0"/>
              <a:t> </a:t>
            </a:r>
            <a:endParaRPr lang="en-US" altLang="ja-JP" sz="2400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ja-JP" sz="2400" dirty="0" smtClean="0">
                <a:sym typeface="Wingdings" pitchFamily="2" charset="2"/>
              </a:rPr>
              <a:t>Narrower slit is preferred to avoid OH lines.</a:t>
            </a:r>
          </a:p>
          <a:p>
            <a:pPr lvl="1">
              <a:buFont typeface="Wingdings" pitchFamily="2" charset="2"/>
              <a:buChar char="l"/>
            </a:pPr>
            <a:r>
              <a:rPr lang="en-US" altLang="ja-JP" sz="2400" dirty="0" smtClean="0">
                <a:sym typeface="Wingdings" pitchFamily="2" charset="2"/>
              </a:rPr>
              <a:t>But </a:t>
            </a:r>
            <a:r>
              <a:rPr lang="en-US" altLang="ja-JP" sz="2400" dirty="0" smtClean="0">
                <a:sym typeface="Wingdings" pitchFamily="2" charset="2"/>
              </a:rPr>
              <a:t>NOT </a:t>
            </a:r>
            <a:r>
              <a:rPr lang="en-US" altLang="ja-JP" sz="2400" dirty="0" smtClean="0">
                <a:sym typeface="Wingdings" pitchFamily="2" charset="2"/>
              </a:rPr>
              <a:t>all galaxies are compact enough to confidently use 0.2”-0.4” slits.  Extended galaxies might also be morphologically complex. </a:t>
            </a:r>
          </a:p>
          <a:p>
            <a:pPr lvl="1">
              <a:buFont typeface="Wingdings"/>
              <a:buChar char="à"/>
            </a:pPr>
            <a:r>
              <a:rPr lang="en-US" altLang="ja-JP" sz="2400" dirty="0" smtClean="0">
                <a:sym typeface="Wingdings" pitchFamily="2" charset="2"/>
              </a:rPr>
              <a:t>Extragalactic People may choose wider slits after all (more photon is </a:t>
            </a:r>
            <a:r>
              <a:rPr lang="en-US" altLang="ja-JP" sz="2400" dirty="0" smtClean="0">
                <a:sym typeface="Wingdings" pitchFamily="2" charset="2"/>
              </a:rPr>
              <a:t>preferred)? e.g</a:t>
            </a:r>
            <a:r>
              <a:rPr lang="en-US" altLang="ja-JP" sz="2400" dirty="0" smtClean="0">
                <a:sym typeface="Wingdings" pitchFamily="2" charset="2"/>
              </a:rPr>
              <a:t>. 0.6” slit for 0.06”/pix =&gt; 10pix profile!</a:t>
            </a:r>
          </a:p>
          <a:p>
            <a:pPr lvl="1">
              <a:buFont typeface="Wingdings"/>
              <a:buChar char="à"/>
            </a:pPr>
            <a:endParaRPr lang="en-US" altLang="ja-JP" sz="24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altLang="ja-JP" sz="2400" dirty="0" smtClean="0">
                <a:sym typeface="Wingdings" pitchFamily="2" charset="2"/>
              </a:rPr>
              <a:t>Cf.) oversampling problem on FOCAS (</a:t>
            </a:r>
            <a:r>
              <a:rPr lang="en-US" altLang="ja-JP" sz="2400" dirty="0" err="1" smtClean="0">
                <a:sym typeface="Wingdings" pitchFamily="2" charset="2"/>
              </a:rPr>
              <a:t>Dr.Ohyama’s</a:t>
            </a:r>
            <a:r>
              <a:rPr lang="en-US" altLang="ja-JP" sz="2400" dirty="0" smtClean="0">
                <a:sym typeface="Wingdings" pitchFamily="2" charset="2"/>
              </a:rPr>
              <a:t> review 2005).</a:t>
            </a:r>
          </a:p>
          <a:p>
            <a:pPr lvl="1">
              <a:buNone/>
            </a:pPr>
            <a:endParaRPr lang="en-US" altLang="ja-JP" sz="24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altLang="ja-JP" sz="2400" dirty="0" smtClean="0">
                <a:sym typeface="Wingdings" pitchFamily="2" charset="2"/>
              </a:rPr>
              <a:t>Is simple MOS </a:t>
            </a:r>
            <a:r>
              <a:rPr lang="en-US" altLang="ja-JP" sz="2400" dirty="0" smtClean="0">
                <a:sym typeface="Wingdings" pitchFamily="2" charset="2"/>
              </a:rPr>
              <a:t>still attractive </a:t>
            </a:r>
            <a:r>
              <a:rPr lang="en-US" altLang="ja-JP" sz="2400" dirty="0" smtClean="0">
                <a:sym typeface="Wingdings" pitchFamily="2" charset="2"/>
              </a:rPr>
              <a:t>for 2020 era? But MOSFIRE type/</a:t>
            </a:r>
            <a:r>
              <a:rPr lang="en-US" altLang="ja-JP" sz="2400" dirty="0" err="1" smtClean="0">
                <a:sym typeface="Wingdings" pitchFamily="2" charset="2"/>
              </a:rPr>
              <a:t>microshutter</a:t>
            </a:r>
            <a:r>
              <a:rPr lang="en-US" altLang="ja-JP" sz="2400" dirty="0" smtClean="0">
                <a:sym typeface="Wingdings" pitchFamily="2" charset="2"/>
              </a:rPr>
              <a:t> technology may worth trying.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1492</Words>
  <Application>Microsoft Office PowerPoint</Application>
  <PresentationFormat>On-screen Show (4:3)</PresentationFormat>
  <Paragraphs>196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GLAO Instrument from MOIRCS Perspective</vt:lpstr>
      <vt:lpstr>Preface</vt:lpstr>
      <vt:lpstr>MOIRCS</vt:lpstr>
      <vt:lpstr>MOIRCS</vt:lpstr>
      <vt:lpstr>MOIRCS: Pros</vt:lpstr>
      <vt:lpstr>MOIRCS: Cons</vt:lpstr>
      <vt:lpstr>Slide 7</vt:lpstr>
      <vt:lpstr>MOIRCS: Scientifically…</vt:lpstr>
      <vt:lpstr>Slide 9</vt:lpstr>
      <vt:lpstr>FOCAS進化論(FOCAS Instrument Review) by Dr. Y. Ohyama (2005) </vt:lpstr>
      <vt:lpstr>nMOIRCS: MOIRCS upgrade (2012~)</vt:lpstr>
      <vt:lpstr>nMOIRCS “Wing Box”</vt:lpstr>
      <vt:lpstr>NGAO Instrument and 2020</vt:lpstr>
      <vt:lpstr>JWST (Imaging)</vt:lpstr>
      <vt:lpstr>WFIRST-24</vt:lpstr>
      <vt:lpstr>GMT NIRMOS: Potential Threat?</vt:lpstr>
      <vt:lpstr>JWST: NIRISS</vt:lpstr>
      <vt:lpstr>What our NGAO Instrument would be…</vt:lpstr>
      <vt:lpstr>“NuMOIRCS” approach … great idea.</vt:lpstr>
      <vt:lpstr>Example of development  case…</vt:lpstr>
      <vt:lpstr>Option 0’:“Cheapest” IFU option?  A Further MOIRCS Update Project</vt:lpstr>
      <vt:lpstr>Summary</vt:lpstr>
      <vt:lpstr>Omake Idea…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GLAO Instrument from MOIRCS Perspective</dc:title>
  <dc:creator>ichi</dc:creator>
  <cp:lastModifiedBy>ichi</cp:lastModifiedBy>
  <cp:revision>185</cp:revision>
  <dcterms:created xsi:type="dcterms:W3CDTF">2013-06-09T09:24:58Z</dcterms:created>
  <dcterms:modified xsi:type="dcterms:W3CDTF">2013-06-12T22:56:41Z</dcterms:modified>
</cp:coreProperties>
</file>