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15" r:id="rId2"/>
    <p:sldId id="349" r:id="rId3"/>
    <p:sldId id="357" r:id="rId4"/>
    <p:sldId id="287" r:id="rId5"/>
    <p:sldId id="318" r:id="rId6"/>
    <p:sldId id="350" r:id="rId7"/>
    <p:sldId id="351" r:id="rId8"/>
    <p:sldId id="294" r:id="rId9"/>
    <p:sldId id="295" r:id="rId10"/>
    <p:sldId id="293" r:id="rId11"/>
    <p:sldId id="291" r:id="rId12"/>
    <p:sldId id="296" r:id="rId13"/>
    <p:sldId id="298" r:id="rId14"/>
    <p:sldId id="299" r:id="rId15"/>
    <p:sldId id="300" r:id="rId16"/>
    <p:sldId id="327" r:id="rId17"/>
    <p:sldId id="353" r:id="rId18"/>
    <p:sldId id="348" r:id="rId19"/>
    <p:sldId id="303" r:id="rId20"/>
    <p:sldId id="358" r:id="rId21"/>
    <p:sldId id="347" r:id="rId22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DFFF5E"/>
    <a:srgbClr val="01EC05"/>
    <a:srgbClr val="00FF0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32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698BE-CC05-194E-9618-B81E96168B78}" type="datetimeFigureOut">
              <a:rPr lang="ja-JP" altLang="en-US" smtClean="0"/>
              <a:pPr/>
              <a:t>13.6.12</a:t>
            </a:fld>
            <a:endParaRPr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8EE51-62DC-6540-91F1-2AAFCD4B4FA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56E80-3F82-FC4F-85D8-A0189CB9E688}" type="datetimeFigureOut">
              <a:rPr lang="ja-JP" altLang="en-US" smtClean="0"/>
              <a:pPr/>
              <a:t>13.6.12</a:t>
            </a:fld>
            <a:endParaRPr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EAC8A-CFB8-D248-87FE-DACBE3C3D08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59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ja-JP" dirty="0">
                <a:latin typeface="Times New Roman" pitchFamily="-84" charset="0"/>
                <a:ea typeface="ＭＳ Ｐ明朝" pitchFamily="-84" charset="-128"/>
              </a:rPr>
              <a:t>18mag: 34.1670   13.1761    6.7217    4.2019    3.0303    2.3584    1.9951    1.7573    1.7562</a:t>
            </a:r>
          </a:p>
          <a:p>
            <a:r>
              <a:rPr lang="en-US" altLang="ja-JP" dirty="0">
                <a:latin typeface="Times New Roman" pitchFamily="-84" charset="0"/>
                <a:ea typeface="ＭＳ Ｐ明朝" pitchFamily="-84" charset="-128"/>
              </a:rPr>
              <a:t>19mag: 65.2393   21.7403   10.6814    6.6279    4.7669    3.7023    3.1285    2.7500    2.7500</a:t>
            </a:r>
          </a:p>
          <a:p>
            <a:r>
              <a:rPr lang="en-US" altLang="ja-JP" dirty="0">
                <a:latin typeface="Times New Roman" pitchFamily="-84" charset="0"/>
                <a:ea typeface="ＭＳ Ｐ明朝" pitchFamily="-84" charset="-128"/>
              </a:rPr>
              <a:t>17':    101.1209   33.6974   16.5562   10.2732    7.3887    5.7385    4.8492    4.2625    4.2625</a:t>
            </a:r>
          </a:p>
          <a:p>
            <a:r>
              <a:rPr lang="en-US" altLang="ja-JP" dirty="0">
                <a:latin typeface="Times New Roman" pitchFamily="-84" charset="0"/>
                <a:ea typeface="ＭＳ Ｐ明朝" pitchFamily="-84" charset="-128"/>
              </a:rPr>
              <a:t>In .conf: 800Hz &amp; effectively half for EM-CCD, i.e. actually x8</a:t>
            </a:r>
          </a:p>
          <a:p>
            <a:r>
              <a:rPr lang="en-US" altLang="ja-JP" dirty="0">
                <a:latin typeface="Times New Roman" pitchFamily="-84" charset="0"/>
                <a:ea typeface="ＭＳ Ｐ明朝" pitchFamily="-84" charset="-128"/>
              </a:rPr>
              <a:t>LGS(32x32SA): 10mag </a:t>
            </a:r>
            <a:r>
              <a:rPr lang="ja-JP" altLang="en-US" dirty="0">
                <a:latin typeface="Times New Roman" pitchFamily="-84" charset="0"/>
                <a:ea typeface="ＭＳ Ｐ明朝" pitchFamily="-84" charset="-128"/>
              </a:rPr>
              <a:t>⇒ </a:t>
            </a:r>
            <a:r>
              <a:rPr lang="en-US" altLang="ja-JP" dirty="0">
                <a:latin typeface="Times New Roman" pitchFamily="-84" charset="0"/>
                <a:ea typeface="ＭＳ Ｐ明朝" pitchFamily="-84" charset="-128"/>
              </a:rPr>
              <a:t>33.597 </a:t>
            </a:r>
            <a:r>
              <a:rPr lang="en-US" altLang="ja-JP" dirty="0" err="1">
                <a:latin typeface="Times New Roman" pitchFamily="-84" charset="0"/>
                <a:ea typeface="ＭＳ Ｐ明朝" pitchFamily="-84" charset="-128"/>
              </a:rPr>
              <a:t>x</a:t>
            </a:r>
            <a:r>
              <a:rPr lang="en-US" altLang="ja-JP" dirty="0">
                <a:latin typeface="Times New Roman" pitchFamily="-84" charset="0"/>
                <a:ea typeface="ＭＳ Ｐ明朝" pitchFamily="-84" charset="-128"/>
              </a:rPr>
              <a:t> 8 = 268.776</a:t>
            </a:r>
          </a:p>
          <a:p>
            <a:r>
              <a:rPr lang="en-US" altLang="ja-JP" dirty="0">
                <a:latin typeface="Times New Roman" pitchFamily="-84" charset="0"/>
                <a:ea typeface="ＭＳ Ｐ明朝" pitchFamily="-84" charset="-128"/>
              </a:rPr>
              <a:t>TTF(4SA): 18mag </a:t>
            </a:r>
            <a:r>
              <a:rPr lang="ja-JP" altLang="en-US" dirty="0">
                <a:latin typeface="Times New Roman" pitchFamily="-84" charset="0"/>
                <a:ea typeface="ＭＳ Ｐ明朝" pitchFamily="-84" charset="-128"/>
              </a:rPr>
              <a:t>⇒ </a:t>
            </a:r>
            <a:r>
              <a:rPr lang="en-US" altLang="ja-JP" dirty="0">
                <a:latin typeface="Times New Roman" pitchFamily="-84" charset="0"/>
                <a:ea typeface="ＭＳ Ｐ明朝" pitchFamily="-84" charset="-128"/>
              </a:rPr>
              <a:t>=&gt; 5.397 </a:t>
            </a:r>
            <a:r>
              <a:rPr lang="en-US" altLang="ja-JP" dirty="0" err="1">
                <a:latin typeface="Times New Roman" pitchFamily="-84" charset="0"/>
                <a:ea typeface="ＭＳ Ｐ明朝" pitchFamily="-84" charset="-128"/>
              </a:rPr>
              <a:t>x</a:t>
            </a:r>
            <a:r>
              <a:rPr lang="en-US" altLang="ja-JP" dirty="0">
                <a:latin typeface="Times New Roman" pitchFamily="-84" charset="0"/>
                <a:ea typeface="ＭＳ Ｐ明朝" pitchFamily="-84" charset="-128"/>
              </a:rPr>
              <a:t> 8 =  43.1760</a:t>
            </a:r>
          </a:p>
          <a:p>
            <a:endParaRPr lang="en-US" altLang="ja-JP" dirty="0">
              <a:latin typeface="Times New Roman" pitchFamily="-84" charset="0"/>
              <a:ea typeface="ＭＳ Ｐ明朝" pitchFamily="-84" charset="-128"/>
            </a:endParaRPr>
          </a:p>
          <a:p>
            <a:endParaRPr lang="ja-JP" altLang="en-US" dirty="0">
              <a:latin typeface="Times New Roman" pitchFamily="-84" charset="0"/>
              <a:ea typeface="ＭＳ Ｐ明朝" pitchFamily="-84" charset="-128"/>
            </a:endParaRPr>
          </a:p>
        </p:txBody>
      </p:sp>
      <p:sp>
        <p:nvSpPr>
          <p:cNvPr id="19460" name="スライド番号プレースホルダー 3"/>
          <p:cNvSpPr txBox="1">
            <a:spLocks noGrp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>
            <a:prstTxWarp prst="textNoShape">
              <a:avLst/>
            </a:prstTxWarp>
          </a:bodyPr>
          <a:lstStyle/>
          <a:p>
            <a:pPr algn="r"/>
            <a:fld id="{DBB53DA1-417D-4740-81AC-66DA38D3E770}" type="slidenum">
              <a:rPr lang="ja-JP" altLang="en-US" sz="1200"/>
              <a:pPr algn="r"/>
              <a:t>9</a:t>
            </a:fld>
            <a:endParaRPr lang="en-US" altLang="ja-JP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smtClean="0"/>
              <a:t>Click to edit Master subtitle style</a:t>
            </a:r>
            <a:endParaRPr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2013.5.31</a:t>
            </a:r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05B5-265F-AD44-AB5F-7AD795B7F895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2013.5.31</a:t>
            </a:r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05B5-265F-AD44-AB5F-7AD795B7F895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2013.5.31</a:t>
            </a:r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05B5-265F-AD44-AB5F-7AD795B7F895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2013.5.31</a:t>
            </a:r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05B5-265F-AD44-AB5F-7AD795B7F895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2013.5.31</a:t>
            </a:r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05B5-265F-AD44-AB5F-7AD795B7F895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2013.5.31</a:t>
            </a:r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05B5-265F-AD44-AB5F-7AD795B7F895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2013.5.31</a:t>
            </a:r>
            <a:endParaRPr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05B5-265F-AD44-AB5F-7AD795B7F895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2013.5.31</a:t>
            </a:r>
            <a:endParaRPr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05B5-265F-AD44-AB5F-7AD795B7F895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2013.5.31</a:t>
            </a:r>
            <a:endParaRPr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05B5-265F-AD44-AB5F-7AD795B7F895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2013.5.31</a:t>
            </a:r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05B5-265F-AD44-AB5F-7AD795B7F895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2013.5.31</a:t>
            </a:r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05B5-265F-AD44-AB5F-7AD795B7F895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smtClean="0"/>
              <a:t>2013.5.31</a:t>
            </a:r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C05B5-265F-AD44-AB5F-7AD795B7F895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df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video" Target="file://localhost/Users/hayano/Documents/desktop/FuturePlan/DeformableSecondary/3DModel_preliminary/SUBARU-ASM%20Assembly%20drawing%20ver003.pdf" TargetMode="Externa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df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9" name="Rectangle 5"/>
          <p:cNvSpPr>
            <a:spLocks/>
          </p:cNvSpPr>
          <p:nvPr/>
        </p:nvSpPr>
        <p:spPr bwMode="auto">
          <a:xfrm>
            <a:off x="5804297" y="642937"/>
            <a:ext cx="3214688" cy="12322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/>
            <a:r>
              <a:rPr lang="en-US" altLang="ja-JP" sz="2000" dirty="0" smtClean="0">
                <a:latin typeface="Calibri" pitchFamily="-84" charset="0"/>
                <a:ea typeface="Calibri" pitchFamily="-84" charset="0"/>
                <a:cs typeface="Calibri" pitchFamily="-84" charset="0"/>
                <a:sym typeface="Calibri" pitchFamily="-84" charset="0"/>
              </a:rPr>
              <a:t>Next generation wide field AO (GLAO) and NIRMOS for Subaru Telescope.</a:t>
            </a:r>
          </a:p>
          <a:p>
            <a:pPr algn="l"/>
            <a:endParaRPr lang="en-US" altLang="ja-JP" sz="2000" dirty="0">
              <a:latin typeface="Calibri" pitchFamily="-84" charset="0"/>
              <a:ea typeface="Calibri" pitchFamily="-84" charset="0"/>
              <a:cs typeface="Calibri" pitchFamily="-84" charset="0"/>
              <a:sym typeface="Calibri" pitchFamily="-84" charset="0"/>
            </a:endParaRPr>
          </a:p>
        </p:txBody>
      </p:sp>
      <p:pic>
        <p:nvPicPr>
          <p:cNvPr id="7" name="Picture 6" descr="GLAOpamphlet2013a-pp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rcRect l="41056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rcRect l="41056"/>
              <a:stretch>
                <a:fillRect/>
              </a:stretch>
            </p:blipFill>
          </mc:Fallback>
        </mc:AlternateContent>
        <p:spPr>
          <a:xfrm>
            <a:off x="-35719" y="0"/>
            <a:ext cx="5718035" cy="6858000"/>
          </a:xfrm>
          <a:prstGeom prst="rect">
            <a:avLst/>
          </a:prstGeom>
        </p:spPr>
      </p:pic>
      <p:sp>
        <p:nvSpPr>
          <p:cNvPr id="308228" name="Rectangle 4"/>
          <p:cNvSpPr>
            <a:spLocks/>
          </p:cNvSpPr>
          <p:nvPr/>
        </p:nvSpPr>
        <p:spPr bwMode="auto">
          <a:xfrm>
            <a:off x="5804298" y="2168538"/>
            <a:ext cx="3214688" cy="3206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altLang="ja-JP" sz="2000" dirty="0">
                <a:solidFill>
                  <a:srgbClr val="800000"/>
                </a:solidFill>
                <a:latin typeface="Helvetica" pitchFamily="-84" charset="0"/>
                <a:ea typeface="Helvetica" pitchFamily="-84" charset="0"/>
                <a:cs typeface="Helvetica" pitchFamily="-84" charset="0"/>
                <a:sym typeface="Helvetica" pitchFamily="-84" charset="0"/>
              </a:rPr>
              <a:t>Ultra-</a:t>
            </a:r>
            <a:r>
              <a:rPr lang="en-US" altLang="ja-JP" sz="2000" dirty="0" smtClean="0">
                <a:solidFill>
                  <a:srgbClr val="800000"/>
                </a:solidFill>
                <a:latin typeface="Helvetica" pitchFamily="-84" charset="0"/>
                <a:ea typeface="Helvetica" pitchFamily="-84" charset="0"/>
                <a:cs typeface="Helvetica" pitchFamily="-84" charset="0"/>
                <a:sym typeface="Helvetica" pitchFamily="-84" charset="0"/>
              </a:rPr>
              <a:t>wide-field</a:t>
            </a:r>
            <a:r>
              <a:rPr lang="en-US" altLang="ja-JP" sz="2000" dirty="0" smtClean="0">
                <a:solidFill>
                  <a:srgbClr val="800000"/>
                </a:solidFill>
                <a:latin typeface="Helvetica" pitchFamily="-84" charset="0"/>
                <a:ea typeface="Helvetica" pitchFamily="-84" charset="0"/>
                <a:cs typeface="Helvetica" pitchFamily="-84" charset="0"/>
                <a:sym typeface="Helvetica" pitchFamily="-84" charset="0"/>
              </a:rPr>
              <a:t> </a:t>
            </a:r>
          </a:p>
          <a:p>
            <a:r>
              <a:rPr lang="en-US" altLang="ja-JP" sz="2000" dirty="0" smtClean="0">
                <a:solidFill>
                  <a:srgbClr val="800000"/>
                </a:solidFill>
                <a:latin typeface="Helvetica" pitchFamily="-84" charset="0"/>
                <a:ea typeface="Helvetica" pitchFamily="-84" charset="0"/>
                <a:cs typeface="Helvetica" pitchFamily="-84" charset="0"/>
                <a:sym typeface="Helvetica" pitchFamily="-84" charset="0"/>
              </a:rPr>
              <a:t>Laser </a:t>
            </a:r>
          </a:p>
          <a:p>
            <a:r>
              <a:rPr lang="en-US" altLang="ja-JP" sz="2000" dirty="0" err="1" smtClean="0">
                <a:solidFill>
                  <a:srgbClr val="800000"/>
                </a:solidFill>
                <a:latin typeface="Helvetica" pitchFamily="-84" charset="0"/>
                <a:ea typeface="Helvetica" pitchFamily="-84" charset="0"/>
                <a:cs typeface="Helvetica" pitchFamily="-84" charset="0"/>
                <a:sym typeface="Helvetica" pitchFamily="-84" charset="0"/>
              </a:rPr>
              <a:t>Tomographic</a:t>
            </a:r>
            <a:r>
              <a:rPr lang="en-US" altLang="ja-JP" sz="2000" dirty="0" smtClean="0">
                <a:solidFill>
                  <a:srgbClr val="800000"/>
                </a:solidFill>
                <a:latin typeface="Helvetica" pitchFamily="-84" charset="0"/>
                <a:ea typeface="Helvetica" pitchFamily="-84" charset="0"/>
                <a:cs typeface="Helvetica" pitchFamily="-84" charset="0"/>
                <a:sym typeface="Helvetica" pitchFamily="-84" charset="0"/>
              </a:rPr>
              <a:t> </a:t>
            </a:r>
          </a:p>
          <a:p>
            <a:r>
              <a:rPr lang="en-US" altLang="ja-JP" sz="2000" dirty="0" smtClean="0">
                <a:solidFill>
                  <a:srgbClr val="800000"/>
                </a:solidFill>
                <a:latin typeface="Helvetica" pitchFamily="-84" charset="0"/>
                <a:ea typeface="Helvetica" pitchFamily="-84" charset="0"/>
                <a:cs typeface="Helvetica" pitchFamily="-84" charset="0"/>
                <a:sym typeface="Helvetica" pitchFamily="-84" charset="0"/>
              </a:rPr>
              <a:t>Imager </a:t>
            </a:r>
            <a:r>
              <a:rPr lang="en-US" altLang="ja-JP" sz="2000" dirty="0" smtClean="0">
                <a:solidFill>
                  <a:srgbClr val="800000"/>
                </a:solidFill>
                <a:latin typeface="Helvetica" pitchFamily="-84" charset="0"/>
                <a:ea typeface="Helvetica" pitchFamily="-84" charset="0"/>
                <a:cs typeface="Helvetica" pitchFamily="-84" charset="0"/>
                <a:sym typeface="Helvetica" pitchFamily="-84" charset="0"/>
              </a:rPr>
              <a:t>and</a:t>
            </a:r>
            <a:r>
              <a:rPr lang="en-US" altLang="ja-JP" sz="2000" dirty="0" smtClean="0">
                <a:solidFill>
                  <a:srgbClr val="800000"/>
                </a:solidFill>
                <a:latin typeface="Helvetica" pitchFamily="-84" charset="0"/>
                <a:ea typeface="Helvetica" pitchFamily="-84" charset="0"/>
                <a:cs typeface="Helvetica" pitchFamily="-84" charset="0"/>
                <a:sym typeface="Helvetica" pitchFamily="-84" charset="0"/>
              </a:rPr>
              <a:t> </a:t>
            </a:r>
          </a:p>
          <a:p>
            <a:r>
              <a:rPr lang="en-US" altLang="ja-JP" sz="2000" dirty="0" smtClean="0">
                <a:solidFill>
                  <a:srgbClr val="800000"/>
                </a:solidFill>
                <a:latin typeface="Helvetica" pitchFamily="-84" charset="0"/>
                <a:ea typeface="Helvetica" pitchFamily="-84" charset="0"/>
                <a:cs typeface="Helvetica" pitchFamily="-84" charset="0"/>
                <a:sym typeface="Helvetica" pitchFamily="-84" charset="0"/>
              </a:rPr>
              <a:t>MOS </a:t>
            </a:r>
            <a:r>
              <a:rPr lang="en-US" altLang="ja-JP" sz="2000" dirty="0" smtClean="0">
                <a:solidFill>
                  <a:srgbClr val="800000"/>
                </a:solidFill>
                <a:latin typeface="Helvetica" pitchFamily="-84" charset="0"/>
                <a:ea typeface="Helvetica" pitchFamily="-84" charset="0"/>
                <a:cs typeface="Helvetica" pitchFamily="-84" charset="0"/>
                <a:sym typeface="Helvetica" pitchFamily="-84" charset="0"/>
              </a:rPr>
              <a:t>with</a:t>
            </a:r>
            <a:r>
              <a:rPr lang="en-US" altLang="ja-JP" sz="2000" dirty="0" smtClean="0">
                <a:solidFill>
                  <a:srgbClr val="800000"/>
                </a:solidFill>
                <a:latin typeface="Helvetica" pitchFamily="-84" charset="0"/>
                <a:ea typeface="Helvetica" pitchFamily="-84" charset="0"/>
                <a:cs typeface="Helvetica" pitchFamily="-84" charset="0"/>
                <a:sym typeface="Helvetica" pitchFamily="-84" charset="0"/>
              </a:rPr>
              <a:t> </a:t>
            </a:r>
          </a:p>
          <a:p>
            <a:r>
              <a:rPr lang="en-US" altLang="ja-JP" sz="2000" dirty="0" smtClean="0">
                <a:solidFill>
                  <a:srgbClr val="800000"/>
                </a:solidFill>
                <a:latin typeface="Helvetica" pitchFamily="-84" charset="0"/>
                <a:ea typeface="Helvetica" pitchFamily="-84" charset="0"/>
                <a:cs typeface="Helvetica" pitchFamily="-84" charset="0"/>
                <a:sym typeface="Helvetica" pitchFamily="-84" charset="0"/>
              </a:rPr>
              <a:t>AO </a:t>
            </a:r>
            <a:r>
              <a:rPr lang="en-US" altLang="ja-JP" sz="2000" dirty="0" smtClean="0">
                <a:solidFill>
                  <a:srgbClr val="800000"/>
                </a:solidFill>
                <a:latin typeface="Helvetica" pitchFamily="-84" charset="0"/>
                <a:ea typeface="Helvetica" pitchFamily="-84" charset="0"/>
                <a:cs typeface="Helvetica" pitchFamily="-84" charset="0"/>
                <a:sym typeface="Helvetica" pitchFamily="-84" charset="0"/>
              </a:rPr>
              <a:t>for</a:t>
            </a:r>
            <a:r>
              <a:rPr lang="en-US" altLang="ja-JP" sz="2000" dirty="0" smtClean="0">
                <a:solidFill>
                  <a:srgbClr val="800000"/>
                </a:solidFill>
                <a:latin typeface="Helvetica" pitchFamily="-84" charset="0"/>
                <a:ea typeface="Helvetica" pitchFamily="-84" charset="0"/>
                <a:cs typeface="Helvetica" pitchFamily="-84" charset="0"/>
                <a:sym typeface="Helvetica" pitchFamily="-84" charset="0"/>
              </a:rPr>
              <a:t> </a:t>
            </a:r>
          </a:p>
          <a:p>
            <a:r>
              <a:rPr lang="en-US" altLang="ja-JP" sz="2000" dirty="0" smtClean="0">
                <a:solidFill>
                  <a:srgbClr val="800000"/>
                </a:solidFill>
                <a:latin typeface="Helvetica" pitchFamily="-84" charset="0"/>
                <a:ea typeface="Helvetica" pitchFamily="-84" charset="0"/>
                <a:cs typeface="Helvetica" pitchFamily="-84" charset="0"/>
                <a:sym typeface="Helvetica" pitchFamily="-84" charset="0"/>
              </a:rPr>
              <a:t>Transcendent </a:t>
            </a:r>
          </a:p>
          <a:p>
            <a:r>
              <a:rPr lang="en-US" altLang="ja-JP" sz="2000" dirty="0" smtClean="0">
                <a:solidFill>
                  <a:srgbClr val="800000"/>
                </a:solidFill>
                <a:latin typeface="Helvetica" pitchFamily="-84" charset="0"/>
                <a:ea typeface="Helvetica" pitchFamily="-84" charset="0"/>
                <a:cs typeface="Helvetica" pitchFamily="-84" charset="0"/>
                <a:sym typeface="Helvetica" pitchFamily="-84" charset="0"/>
              </a:rPr>
              <a:t>Exploration </a:t>
            </a:r>
            <a:endParaRPr lang="en-US" altLang="ja-JP" sz="2000" dirty="0" smtClean="0">
              <a:solidFill>
                <a:srgbClr val="800000"/>
              </a:solidFill>
              <a:latin typeface="Helvetica" pitchFamily="-84" charset="0"/>
              <a:ea typeface="Helvetica" pitchFamily="-84" charset="0"/>
              <a:cs typeface="Helvetica" pitchFamily="-84" charset="0"/>
              <a:sym typeface="Helvetica" pitchFamily="-84" charset="0"/>
            </a:endParaRPr>
          </a:p>
          <a:p>
            <a:r>
              <a:rPr lang="en-US" altLang="ja-JP" sz="2000" dirty="0" smtClean="0">
                <a:solidFill>
                  <a:srgbClr val="800000"/>
                </a:solidFill>
                <a:latin typeface="Helvetica" pitchFamily="-84" charset="0"/>
                <a:ea typeface="Helvetica" pitchFamily="-84" charset="0"/>
                <a:cs typeface="Helvetica" pitchFamily="-84" charset="0"/>
                <a:sym typeface="Helvetica" pitchFamily="-84" charset="0"/>
              </a:rPr>
              <a:t>by</a:t>
            </a:r>
            <a:r>
              <a:rPr lang="en-US" altLang="ja-JP" sz="2000" dirty="0" smtClean="0">
                <a:solidFill>
                  <a:srgbClr val="800000"/>
                </a:solidFill>
                <a:latin typeface="Helvetica" pitchFamily="-84" charset="0"/>
                <a:ea typeface="Helvetica" pitchFamily="-84" charset="0"/>
                <a:cs typeface="Helvetica" pitchFamily="-84" charset="0"/>
                <a:sym typeface="Helvetica" pitchFamily="-84" charset="0"/>
              </a:rPr>
              <a:t> </a:t>
            </a:r>
          </a:p>
          <a:p>
            <a:r>
              <a:rPr lang="en-US" altLang="ja-JP" sz="2000" dirty="0" smtClean="0">
                <a:solidFill>
                  <a:srgbClr val="800000"/>
                </a:solidFill>
                <a:latin typeface="Helvetica" pitchFamily="-84" charset="0"/>
                <a:ea typeface="Helvetica" pitchFamily="-84" charset="0"/>
                <a:cs typeface="Helvetica" pitchFamily="-84" charset="0"/>
                <a:sym typeface="Helvetica" pitchFamily="-84" charset="0"/>
              </a:rPr>
              <a:t>SUBARU </a:t>
            </a:r>
            <a:r>
              <a:rPr lang="en-US" altLang="ja-JP" sz="2000" dirty="0" smtClean="0">
                <a:solidFill>
                  <a:srgbClr val="800000"/>
                </a:solidFill>
                <a:latin typeface="Helvetica" pitchFamily="-84" charset="0"/>
                <a:ea typeface="Helvetica" pitchFamily="-84" charset="0"/>
                <a:cs typeface="Helvetica" pitchFamily="-84" charset="0"/>
                <a:sym typeface="Helvetica" pitchFamily="-84" charset="0"/>
              </a:rPr>
              <a:t>telescope.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05B5-265F-AD44-AB5F-7AD795B7F895}" type="slidenum">
              <a:rPr lang="ja-JP" altLang="en-US" smtClean="0"/>
              <a:pPr/>
              <a:t>1</a:t>
            </a:fld>
            <a:endParaRPr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Conceptual </a:t>
            </a:r>
            <a:r>
              <a:rPr lang="en-US" altLang="ja-JP" dirty="0" smtClean="0"/>
              <a:t>study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Performance simulation update</a:t>
            </a:r>
          </a:p>
          <a:p>
            <a:r>
              <a:rPr lang="en-US" altLang="ja-JP" dirty="0" smtClean="0"/>
              <a:t>Deformable secondary mirror</a:t>
            </a:r>
          </a:p>
          <a:p>
            <a:r>
              <a:rPr lang="en-US" altLang="ja-JP" dirty="0" smtClean="0"/>
              <a:t>Laser system</a:t>
            </a:r>
          </a:p>
          <a:p>
            <a:r>
              <a:rPr lang="en-US" altLang="ja-JP" dirty="0" smtClean="0"/>
              <a:t>Telescope interface and modification</a:t>
            </a:r>
          </a:p>
          <a:p>
            <a:r>
              <a:rPr lang="en-US" altLang="ja-JP" dirty="0" smtClean="0"/>
              <a:t>Optical design of NIR </a:t>
            </a:r>
            <a:r>
              <a:rPr lang="en-US" altLang="ja-JP" dirty="0" smtClean="0"/>
              <a:t>instrument</a:t>
            </a:r>
            <a:endParaRPr lang="ja-JP" alt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05B5-265F-AD44-AB5F-7AD795B7F895}" type="slidenum">
              <a:rPr lang="ja-JP" altLang="en-US" smtClean="0"/>
              <a:pPr/>
              <a:t>10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Preliminary model for ASM</a:t>
            </a:r>
            <a:endParaRPr lang="ja-JP" altLang="en-US" dirty="0"/>
          </a:p>
        </p:txBody>
      </p:sp>
      <p:pic>
        <p:nvPicPr>
          <p:cNvPr id="6" name="SUBARU-ASM Assembly drawing ver003.pdf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7788" y="1323259"/>
            <a:ext cx="7041416" cy="4980004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05B5-265F-AD44-AB5F-7AD795B7F895}" type="slidenum">
              <a:rPr lang="ja-JP" altLang="en-US" smtClean="0"/>
              <a:pPr/>
              <a:t>11</a:t>
            </a:fld>
            <a:endParaRPr lang="ja-JP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000781" y="1672872"/>
            <a:ext cx="22516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Mirror </a:t>
            </a:r>
            <a:r>
              <a:rPr lang="en-US" altLang="ja-JP" dirty="0" err="1" smtClean="0"/>
              <a:t>Dia</a:t>
            </a:r>
            <a:r>
              <a:rPr lang="en-US" altLang="ja-JP" dirty="0" smtClean="0"/>
              <a:t>: </a:t>
            </a:r>
            <a:r>
              <a:rPr kumimoji="1" lang="en-US" altLang="ja-JP" dirty="0" smtClean="0"/>
              <a:t>1265mm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kumimoji="1" lang="en-US" altLang="ja-JP" dirty="0" smtClean="0"/>
              <a:t>Actuators: </a:t>
            </a:r>
            <a:r>
              <a:rPr lang="en-US" altLang="ja-JP" dirty="0" smtClean="0"/>
              <a:t>924</a:t>
            </a:r>
          </a:p>
          <a:p>
            <a:r>
              <a:rPr kumimoji="1" lang="en-US" altLang="ja-JP" dirty="0" smtClean="0"/>
              <a:t>Spacing:  ~ 35 mm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Center obscuration:</a:t>
            </a:r>
          </a:p>
          <a:p>
            <a:r>
              <a:rPr kumimoji="1" lang="en-US" altLang="ja-JP" dirty="0" smtClean="0"/>
              <a:t>                         350mm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781" y="5401825"/>
            <a:ext cx="1686019" cy="4516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4932" y="5948497"/>
            <a:ext cx="1123557" cy="683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Interface to existing IR M2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05B5-265F-AD44-AB5F-7AD795B7F895}" type="slidenum">
              <a:rPr lang="ja-JP" altLang="en-US" smtClean="0"/>
              <a:pPr/>
              <a:t>12</a:t>
            </a:fld>
            <a:endParaRPr lang="ja-JP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3270"/>
            <a:ext cx="3721100" cy="4610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8316" y="1456025"/>
            <a:ext cx="3516885" cy="33570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6238" y="4720112"/>
            <a:ext cx="2551336" cy="20499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1404" y="6273678"/>
            <a:ext cx="1368484" cy="3695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7981" y="5126372"/>
            <a:ext cx="1686019" cy="4516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2093" y="5626574"/>
            <a:ext cx="1123557" cy="6833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0959" y="1920705"/>
            <a:ext cx="1368484" cy="369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Vignetting</a:t>
            </a:r>
            <a:r>
              <a:rPr lang="en-US" dirty="0" smtClean="0"/>
              <a:t> by telescope structures</a:t>
            </a:r>
            <a:r>
              <a:rPr lang="en-US" altLang="ja-JP" dirty="0" smtClean="0"/>
              <a:t> 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05B5-265F-AD44-AB5F-7AD795B7F895}" type="slidenum">
              <a:rPr lang="ja-JP" altLang="en-US" smtClean="0"/>
              <a:pPr/>
              <a:t>13</a:t>
            </a:fld>
            <a:endParaRPr lang="ja-JP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64631"/>
            <a:ext cx="4552208" cy="485367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 rot="19944995">
            <a:off x="2347937" y="2876435"/>
            <a:ext cx="427638" cy="127465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9559" y="5870396"/>
            <a:ext cx="163480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Cassegrain</a:t>
            </a:r>
            <a:r>
              <a:rPr lang="en-US" altLang="ja-JP" dirty="0" smtClean="0"/>
              <a:t> Unit</a:t>
            </a:r>
            <a:endParaRPr kumimoji="1" lang="ja-JP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84660" y="2480536"/>
            <a:ext cx="954107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M3 Unit</a:t>
            </a:r>
            <a:endParaRPr kumimoji="1" lang="ja-JP" altLang="en-US" dirty="0"/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rot="10800000" flipV="1">
            <a:off x="2682456" y="2665202"/>
            <a:ext cx="1302204" cy="5094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</p:cNvCxnSpPr>
          <p:nvPr/>
        </p:nvCxnSpPr>
        <p:spPr>
          <a:xfrm flipV="1">
            <a:off x="1664367" y="4729655"/>
            <a:ext cx="1382014" cy="132540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8857" y="1440426"/>
            <a:ext cx="3173193" cy="492888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453001" y="5818564"/>
            <a:ext cx="869612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/>
              <a:t>M1 cell </a:t>
            </a:r>
          </a:p>
          <a:p>
            <a:pPr algn="ctr"/>
            <a:r>
              <a:rPr lang="en-US" altLang="ja-JP" dirty="0" smtClean="0"/>
              <a:t>cover</a:t>
            </a:r>
            <a:endParaRPr kumimoji="1" lang="ja-JP" altLang="en-US" dirty="0"/>
          </a:p>
        </p:txBody>
      </p:sp>
      <p:cxnSp>
        <p:nvCxnSpPr>
          <p:cNvPr id="18" name="Straight Arrow Connector 17"/>
          <p:cNvCxnSpPr>
            <a:stCxn id="17" idx="1"/>
          </p:cNvCxnSpPr>
          <p:nvPr/>
        </p:nvCxnSpPr>
        <p:spPr>
          <a:xfrm rot="10800000">
            <a:off x="6553201" y="5818564"/>
            <a:ext cx="899801" cy="3231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4660" y="6398354"/>
            <a:ext cx="1368484" cy="369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Cassegrain</a:t>
            </a:r>
            <a:r>
              <a:rPr lang="en-US" altLang="ja-JP" dirty="0" smtClean="0"/>
              <a:t> Unit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05B5-265F-AD44-AB5F-7AD795B7F895}" type="slidenum">
              <a:rPr lang="ja-JP" altLang="en-US" smtClean="0"/>
              <a:pPr/>
              <a:t>14</a:t>
            </a:fld>
            <a:endParaRPr lang="ja-JP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670" y="2052580"/>
            <a:ext cx="5435600" cy="3568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40759"/>
            <a:ext cx="3350691" cy="35725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59727" y="2795666"/>
            <a:ext cx="942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Remove</a:t>
            </a:r>
            <a:endParaRPr kumimoji="1" lang="ja-JP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899547" y="2795666"/>
            <a:ext cx="942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Remove</a:t>
            </a:r>
            <a:endParaRPr kumimoji="1" lang="ja-JP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11563" y="5018704"/>
            <a:ext cx="854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Modify</a:t>
            </a:r>
            <a:endParaRPr kumimoji="1" lang="ja-JP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70780" y="2240500"/>
            <a:ext cx="639117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sz="1200" dirty="0" smtClean="0"/>
              <a:t>① </a:t>
            </a:r>
            <a:r>
              <a:rPr kumimoji="1" lang="en-US" altLang="ja-JP" sz="1200" dirty="0" smtClean="0"/>
              <a:t>ADC</a:t>
            </a:r>
            <a:endParaRPr kumimoji="1" lang="ja-JP" altLang="en-US" sz="1200" dirty="0"/>
          </a:p>
        </p:txBody>
      </p:sp>
      <p:cxnSp>
        <p:nvCxnSpPr>
          <p:cNvPr id="12" name="Straight Arrow Connector 11"/>
          <p:cNvCxnSpPr>
            <a:stCxn id="11" idx="2"/>
          </p:cNvCxnSpPr>
          <p:nvPr/>
        </p:nvCxnSpPr>
        <p:spPr>
          <a:xfrm rot="5400000">
            <a:off x="6891477" y="2496803"/>
            <a:ext cx="278167" cy="319559"/>
          </a:xfrm>
          <a:prstGeom prst="straightConnector1">
            <a:avLst/>
          </a:pr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428166" y="2175710"/>
            <a:ext cx="942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Remove</a:t>
            </a:r>
            <a:endParaRPr kumimoji="1" lang="ja-JP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89143" y="1754546"/>
            <a:ext cx="1265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φ</a:t>
            </a:r>
            <a:r>
              <a:rPr kumimoji="1" lang="en-US" altLang="ja-JP" dirty="0" smtClean="0"/>
              <a:t>16 </a:t>
            </a:r>
            <a:r>
              <a:rPr kumimoji="1" lang="en-US" altLang="ja-JP" dirty="0" err="1" smtClean="0"/>
              <a:t>arcmin</a:t>
            </a:r>
            <a:endParaRPr kumimoji="1" lang="ja-JP" alt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7891" y="5986759"/>
            <a:ext cx="1368484" cy="369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M3 unit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05B5-265F-AD44-AB5F-7AD795B7F895}" type="slidenum">
              <a:rPr lang="ja-JP" altLang="en-US" smtClean="0"/>
              <a:pPr/>
              <a:t>15</a:t>
            </a:fld>
            <a:endParaRPr lang="ja-JP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92765"/>
            <a:ext cx="3836284" cy="52380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4746" y="1140300"/>
            <a:ext cx="3416300" cy="3505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3175" y="4651375"/>
            <a:ext cx="3314700" cy="20701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 rot="21023669">
            <a:off x="5554856" y="2156270"/>
            <a:ext cx="767808" cy="189026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Oval 11"/>
          <p:cNvSpPr/>
          <p:nvPr/>
        </p:nvSpPr>
        <p:spPr>
          <a:xfrm rot="21023669">
            <a:off x="6720593" y="2142728"/>
            <a:ext cx="539669" cy="110687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Oval 12"/>
          <p:cNvSpPr/>
          <p:nvPr/>
        </p:nvSpPr>
        <p:spPr>
          <a:xfrm rot="21023669">
            <a:off x="6794217" y="3986537"/>
            <a:ext cx="527552" cy="52398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Oval 13"/>
          <p:cNvSpPr/>
          <p:nvPr/>
        </p:nvSpPr>
        <p:spPr>
          <a:xfrm rot="21023669">
            <a:off x="6659087" y="5255485"/>
            <a:ext cx="527552" cy="52398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547913" y="1205090"/>
            <a:ext cx="1265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φ</a:t>
            </a:r>
            <a:r>
              <a:rPr kumimoji="1" lang="en-US" altLang="ja-JP" dirty="0" smtClean="0"/>
              <a:t>16 </a:t>
            </a:r>
            <a:r>
              <a:rPr kumimoji="1" lang="en-US" altLang="ja-JP" dirty="0" err="1" smtClean="0"/>
              <a:t>arcmin</a:t>
            </a:r>
            <a:endParaRPr kumimoji="1" lang="ja-JP" alt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1394" y="6399502"/>
            <a:ext cx="1368484" cy="369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51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442828" y="573175"/>
            <a:ext cx="4247182" cy="7143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20515" name="Rectangle 2"/>
          <p:cNvSpPr>
            <a:spLocks noGrp="1" noChangeArrowheads="1"/>
          </p:cNvSpPr>
          <p:nvPr>
            <p:ph type="title"/>
          </p:nvPr>
        </p:nvSpPr>
        <p:spPr>
          <a:xfrm>
            <a:off x="401836" y="232172"/>
            <a:ext cx="8340328" cy="103584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ja-JP"/>
              <a:t>Wide-Field NIR Imager+Multi-Object Spectrograph</a:t>
            </a:r>
            <a:br>
              <a:rPr lang="en-US" altLang="ja-JP"/>
            </a:br>
            <a:r>
              <a:rPr lang="en-US" altLang="ja-JP"/>
              <a:t>(A case without FoV splitting)</a:t>
            </a:r>
          </a:p>
        </p:txBody>
      </p:sp>
      <p:sp>
        <p:nvSpPr>
          <p:cNvPr id="320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1836" y="1634133"/>
            <a:ext cx="8340328" cy="339328"/>
          </a:xfrm>
        </p:spPr>
        <p:txBody>
          <a:bodyPr>
            <a:normAutofit fontScale="62500" lnSpcReduction="20000"/>
          </a:bodyPr>
          <a:lstStyle/>
          <a:p>
            <a:pPr eaLnBrk="1" hangingPunct="1"/>
            <a:r>
              <a:rPr lang="en-US" altLang="ja-JP"/>
              <a:t>Optical Design by Dr. Yamamuro (Optcraft)</a:t>
            </a:r>
          </a:p>
        </p:txBody>
      </p:sp>
      <p:sp>
        <p:nvSpPr>
          <p:cNvPr id="320517" name="Rectangle 4"/>
          <p:cNvSpPr>
            <a:spLocks/>
          </p:cNvSpPr>
          <p:nvPr/>
        </p:nvSpPr>
        <p:spPr bwMode="auto">
          <a:xfrm>
            <a:off x="519039" y="5938064"/>
            <a:ext cx="883205" cy="27699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b">
            <a:prstTxWarp prst="textNoShape">
              <a:avLst/>
            </a:prstTxWarp>
            <a:spAutoFit/>
          </a:bodyPr>
          <a:lstStyle/>
          <a:p>
            <a:r>
              <a:rPr lang="en-US" altLang="ja-JP">
                <a:solidFill>
                  <a:schemeClr val="tx1"/>
                </a:solidFill>
                <a:latin typeface="Gill Sans" pitchFamily="-84" charset="0"/>
                <a:ea typeface="Gill Sans" pitchFamily="-84" charset="0"/>
                <a:cs typeface="Gill Sans" pitchFamily="-84" charset="0"/>
                <a:sym typeface="Gill Sans" pitchFamily="-84" charset="0"/>
              </a:rPr>
              <a:t>FoV 12.6’</a:t>
            </a:r>
          </a:p>
        </p:txBody>
      </p:sp>
      <p:sp>
        <p:nvSpPr>
          <p:cNvPr id="320518" name="Rectangle 5"/>
          <p:cNvSpPr>
            <a:spLocks/>
          </p:cNvSpPr>
          <p:nvPr/>
        </p:nvSpPr>
        <p:spPr bwMode="auto">
          <a:xfrm>
            <a:off x="7227466" y="2643187"/>
            <a:ext cx="1553766" cy="3214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r>
              <a:rPr lang="en-US" altLang="ja-JP" sz="1700" dirty="0">
                <a:latin typeface="Gill Sans" pitchFamily="-84" charset="0"/>
                <a:ea typeface="Gill Sans" pitchFamily="-84" charset="0"/>
                <a:cs typeface="Gill Sans" pitchFamily="-84" charset="0"/>
                <a:sym typeface="Gill Sans" pitchFamily="-84" charset="0"/>
              </a:rPr>
              <a:t>input window</a:t>
            </a:r>
          </a:p>
        </p:txBody>
      </p:sp>
      <p:sp>
        <p:nvSpPr>
          <p:cNvPr id="320519" name="Rectangle 6"/>
          <p:cNvSpPr>
            <a:spLocks/>
          </p:cNvSpPr>
          <p:nvPr/>
        </p:nvSpPr>
        <p:spPr bwMode="auto">
          <a:xfrm>
            <a:off x="5589984" y="2250281"/>
            <a:ext cx="1553766" cy="3214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r>
              <a:rPr lang="en-US" altLang="ja-JP" sz="1700" dirty="0">
                <a:latin typeface="Gill Sans" pitchFamily="-84" charset="0"/>
                <a:ea typeface="Gill Sans" pitchFamily="-84" charset="0"/>
                <a:cs typeface="Gill Sans" pitchFamily="-84" charset="0"/>
                <a:sym typeface="Gill Sans" pitchFamily="-84" charset="0"/>
              </a:rPr>
              <a:t>field flattener</a:t>
            </a:r>
          </a:p>
        </p:txBody>
      </p:sp>
      <p:sp>
        <p:nvSpPr>
          <p:cNvPr id="320520" name="Rectangle 7"/>
          <p:cNvSpPr>
            <a:spLocks/>
          </p:cNvSpPr>
          <p:nvPr/>
        </p:nvSpPr>
        <p:spPr bwMode="auto">
          <a:xfrm>
            <a:off x="3312914" y="2268141"/>
            <a:ext cx="1785938" cy="3214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r>
              <a:rPr lang="en-US" altLang="ja-JP" sz="1700" dirty="0">
                <a:latin typeface="Gill Sans" pitchFamily="-84" charset="0"/>
                <a:ea typeface="Gill Sans" pitchFamily="-84" charset="0"/>
                <a:cs typeface="Gill Sans" pitchFamily="-84" charset="0"/>
                <a:sym typeface="Gill Sans" pitchFamily="-84" charset="0"/>
              </a:rPr>
              <a:t>collimating lenses</a:t>
            </a:r>
          </a:p>
        </p:txBody>
      </p:sp>
      <p:sp>
        <p:nvSpPr>
          <p:cNvPr id="320521" name="Rectangle 8"/>
          <p:cNvSpPr>
            <a:spLocks/>
          </p:cNvSpPr>
          <p:nvPr/>
        </p:nvSpPr>
        <p:spPr bwMode="auto">
          <a:xfrm>
            <a:off x="1107281" y="2268141"/>
            <a:ext cx="1785938" cy="3214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r>
              <a:rPr lang="en-US" altLang="ja-JP" sz="1700" dirty="0">
                <a:latin typeface="Gill Sans" pitchFamily="-84" charset="0"/>
                <a:ea typeface="Gill Sans" pitchFamily="-84" charset="0"/>
                <a:cs typeface="Gill Sans" pitchFamily="-84" charset="0"/>
                <a:sym typeface="Gill Sans" pitchFamily="-84" charset="0"/>
              </a:rPr>
              <a:t>focusing lenses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05B5-265F-AD44-AB5F-7AD795B7F895}" type="slidenum">
              <a:rPr lang="ja-JP" altLang="en-US" smtClean="0"/>
              <a:pPr/>
              <a:t>16</a:t>
            </a:fld>
            <a:endParaRPr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P</a:t>
            </a:r>
            <a:r>
              <a:rPr lang="en-US" altLang="ja-JP" dirty="0" smtClean="0"/>
              <a:t>roject </a:t>
            </a:r>
            <a:r>
              <a:rPr lang="en-US" altLang="ja-JP" dirty="0" smtClean="0"/>
              <a:t>preparation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Project </a:t>
            </a:r>
            <a:r>
              <a:rPr lang="en-US" altLang="ja-JP" dirty="0" smtClean="0"/>
              <a:t>organization</a:t>
            </a:r>
          </a:p>
          <a:p>
            <a:pPr lvl="1"/>
            <a:r>
              <a:rPr lang="en-US" altLang="ja-JP" dirty="0" smtClean="0"/>
              <a:t>PI (Nobuo </a:t>
            </a:r>
            <a:r>
              <a:rPr lang="en-US" altLang="ja-JP" dirty="0" err="1" smtClean="0"/>
              <a:t>Arimoto</a:t>
            </a:r>
            <a:r>
              <a:rPr lang="en-US" altLang="ja-JP" dirty="0" smtClean="0"/>
              <a:t>, Director of Subaru Telescope.)</a:t>
            </a:r>
          </a:p>
          <a:p>
            <a:pPr lvl="1"/>
            <a:r>
              <a:rPr lang="en-US" altLang="ja-JP" dirty="0" smtClean="0"/>
              <a:t>Project management (Hayano)</a:t>
            </a:r>
          </a:p>
          <a:p>
            <a:pPr lvl="1"/>
            <a:r>
              <a:rPr lang="en-US" altLang="ja-JP" dirty="0" smtClean="0"/>
              <a:t>Project AO scientist (</a:t>
            </a:r>
            <a:r>
              <a:rPr lang="en-US" altLang="ja-JP" dirty="0" err="1" smtClean="0"/>
              <a:t>Oya</a:t>
            </a:r>
            <a:r>
              <a:rPr lang="en-US" altLang="ja-JP" dirty="0" smtClean="0"/>
              <a:t>, Lai)</a:t>
            </a:r>
          </a:p>
          <a:p>
            <a:pPr lvl="1"/>
            <a:r>
              <a:rPr lang="en-US" altLang="ja-JP" dirty="0" smtClean="0"/>
              <a:t>Project scientist (Kodama, Iwata, </a:t>
            </a:r>
            <a:r>
              <a:rPr lang="en-US" altLang="ja-JP" dirty="0" err="1" smtClean="0"/>
              <a:t>Minowa</a:t>
            </a:r>
            <a:r>
              <a:rPr lang="en-US" altLang="ja-JP" dirty="0" smtClean="0"/>
              <a:t>)</a:t>
            </a:r>
          </a:p>
          <a:p>
            <a:pPr lvl="1"/>
            <a:endParaRPr lang="en-US" altLang="ja-JP" dirty="0" smtClean="0"/>
          </a:p>
          <a:p>
            <a:r>
              <a:rPr lang="en-US" altLang="ja-JP" dirty="0" smtClean="0"/>
              <a:t>International collaborators</a:t>
            </a:r>
          </a:p>
          <a:p>
            <a:pPr lvl="1"/>
            <a:r>
              <a:rPr lang="en-US" altLang="ja-JP" dirty="0" smtClean="0"/>
              <a:t>Gemini, HIA, ASIAA etc.</a:t>
            </a:r>
            <a:endParaRPr lang="ja-JP" altLang="en-US" dirty="0" smtClean="0"/>
          </a:p>
          <a:p>
            <a:pPr lvl="1"/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05B5-265F-AD44-AB5F-7AD795B7F895}" type="slidenum">
              <a:rPr lang="ja-JP" altLang="en-US" smtClean="0"/>
              <a:pPr/>
              <a:t>17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Project organization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05B5-265F-AD44-AB5F-7AD795B7F895}" type="slidenum">
              <a:rPr lang="ja-JP" altLang="en-US" smtClean="0"/>
              <a:pPr/>
              <a:t>18</a:t>
            </a:fld>
            <a:endParaRPr lang="ja-JP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89842"/>
            <a:ext cx="8270981" cy="46665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80110" y="1967168"/>
            <a:ext cx="1862309" cy="5847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 smtClean="0"/>
              <a:t>Primary Investigator</a:t>
            </a:r>
          </a:p>
          <a:p>
            <a:pPr algn="ctr"/>
            <a:r>
              <a:rPr lang="en-US" altLang="ja-JP" sz="1600" dirty="0" smtClean="0"/>
              <a:t>N. </a:t>
            </a:r>
            <a:r>
              <a:rPr lang="en-US" altLang="ja-JP" sz="1600" dirty="0" err="1" smtClean="0"/>
              <a:t>Arimoto</a:t>
            </a:r>
            <a:endParaRPr kumimoji="1" lang="ja-JP" alt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338982" y="3066932"/>
            <a:ext cx="1499329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dirty="0" smtClean="0"/>
              <a:t>Project Management</a:t>
            </a:r>
          </a:p>
          <a:p>
            <a:pPr algn="ctr"/>
            <a:r>
              <a:rPr lang="en-US" altLang="ja-JP" sz="1200" dirty="0" smtClean="0"/>
              <a:t>Y. Hayano</a:t>
            </a:r>
            <a:endParaRPr kumimoji="1" lang="ja-JP" alt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7559173" y="3758447"/>
            <a:ext cx="838691" cy="1015663"/>
          </a:xfrm>
          <a:prstGeom prst="rect">
            <a:avLst/>
          </a:prstGeom>
          <a:solidFill>
            <a:srgbClr val="DFFF5E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dirty="0" smtClean="0"/>
              <a:t>T. Kodama</a:t>
            </a:r>
          </a:p>
          <a:p>
            <a:pPr algn="ctr"/>
            <a:r>
              <a:rPr lang="en-US" altLang="ja-JP" sz="1200" dirty="0" smtClean="0"/>
              <a:t>O. Lai</a:t>
            </a:r>
          </a:p>
          <a:p>
            <a:pPr algn="ctr"/>
            <a:r>
              <a:rPr kumimoji="1" lang="en-US" altLang="ja-JP" sz="1200" dirty="0" err="1" smtClean="0"/>
              <a:t>I.Iwata</a:t>
            </a:r>
            <a:endParaRPr kumimoji="1" lang="en-US" altLang="ja-JP" sz="1200" dirty="0" smtClean="0"/>
          </a:p>
          <a:p>
            <a:pPr marL="285750" indent="-285750" algn="ctr"/>
            <a:r>
              <a:rPr lang="en-US" altLang="ja-JP" sz="1200" dirty="0" smtClean="0"/>
              <a:t>S. </a:t>
            </a:r>
            <a:r>
              <a:rPr lang="en-US" altLang="ja-JP" sz="1200" dirty="0" err="1" smtClean="0"/>
              <a:t>Oya</a:t>
            </a:r>
            <a:endParaRPr lang="en-US" altLang="ja-JP" sz="1200" dirty="0" smtClean="0"/>
          </a:p>
          <a:p>
            <a:pPr marL="285750" indent="-285750" algn="ctr"/>
            <a:r>
              <a:rPr kumimoji="1" lang="en-US" altLang="ja-JP" sz="1200" dirty="0" smtClean="0"/>
              <a:t>Y. </a:t>
            </a:r>
            <a:r>
              <a:rPr kumimoji="1" lang="en-US" altLang="ja-JP" sz="1200" dirty="0" err="1" smtClean="0"/>
              <a:t>Minowa</a:t>
            </a:r>
            <a:endParaRPr kumimoji="1" lang="ja-JP" altLang="en-US" sz="1200" dirty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/>
              <a:t>Schedule</a:t>
            </a:r>
          </a:p>
        </p:txBody>
      </p:sp>
      <p:sp>
        <p:nvSpPr>
          <p:cNvPr id="339971" name="Line 2"/>
          <p:cNvSpPr>
            <a:spLocks noChangeShapeType="1"/>
          </p:cNvSpPr>
          <p:nvPr/>
        </p:nvSpPr>
        <p:spPr bwMode="auto">
          <a:xfrm flipH="1">
            <a:off x="622846" y="1918767"/>
            <a:ext cx="7584654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39972" name="Line 3"/>
          <p:cNvSpPr>
            <a:spLocks noChangeShapeType="1"/>
          </p:cNvSpPr>
          <p:nvPr/>
        </p:nvSpPr>
        <p:spPr bwMode="auto">
          <a:xfrm>
            <a:off x="1071563" y="1783705"/>
            <a:ext cx="0" cy="270123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39973" name="Rectangle 4"/>
          <p:cNvSpPr>
            <a:spLocks/>
          </p:cNvSpPr>
          <p:nvPr/>
        </p:nvSpPr>
        <p:spPr bwMode="auto">
          <a:xfrm>
            <a:off x="799207" y="1533257"/>
            <a:ext cx="436017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b">
            <a:prstTxWarp prst="textNoShape">
              <a:avLst/>
            </a:prstTxWarp>
            <a:spAutoFit/>
          </a:bodyPr>
          <a:lstStyle/>
          <a:p>
            <a:r>
              <a:rPr lang="en-US" altLang="ja-JP" sz="1700" dirty="0">
                <a:latin typeface="Gill Sans" pitchFamily="-84" charset="0"/>
                <a:ea typeface="Gill Sans" pitchFamily="-84" charset="0"/>
                <a:cs typeface="Gill Sans" pitchFamily="-84" charset="0"/>
                <a:sym typeface="Gill Sans" pitchFamily="-84" charset="0"/>
              </a:rPr>
              <a:t>2012</a:t>
            </a:r>
          </a:p>
        </p:txBody>
      </p:sp>
      <p:sp>
        <p:nvSpPr>
          <p:cNvPr id="339974" name="Line 5"/>
          <p:cNvSpPr>
            <a:spLocks noChangeShapeType="1"/>
          </p:cNvSpPr>
          <p:nvPr/>
        </p:nvSpPr>
        <p:spPr bwMode="auto">
          <a:xfrm>
            <a:off x="7500938" y="1785938"/>
            <a:ext cx="0" cy="269007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39975" name="Line 6"/>
          <p:cNvSpPr>
            <a:spLocks noChangeShapeType="1"/>
          </p:cNvSpPr>
          <p:nvPr/>
        </p:nvSpPr>
        <p:spPr bwMode="auto">
          <a:xfrm>
            <a:off x="1875234" y="1785938"/>
            <a:ext cx="0" cy="269007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39976" name="Line 7"/>
          <p:cNvSpPr>
            <a:spLocks noChangeShapeType="1"/>
          </p:cNvSpPr>
          <p:nvPr/>
        </p:nvSpPr>
        <p:spPr bwMode="auto">
          <a:xfrm>
            <a:off x="2678906" y="1785938"/>
            <a:ext cx="0" cy="269007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39977" name="Line 8"/>
          <p:cNvSpPr>
            <a:spLocks noChangeShapeType="1"/>
          </p:cNvSpPr>
          <p:nvPr/>
        </p:nvSpPr>
        <p:spPr bwMode="auto">
          <a:xfrm>
            <a:off x="3482578" y="1785938"/>
            <a:ext cx="0" cy="269007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39978" name="Line 9"/>
          <p:cNvSpPr>
            <a:spLocks noChangeShapeType="1"/>
          </p:cNvSpPr>
          <p:nvPr/>
        </p:nvSpPr>
        <p:spPr bwMode="auto">
          <a:xfrm>
            <a:off x="4286250" y="1785938"/>
            <a:ext cx="0" cy="269007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39979" name="Line 10"/>
          <p:cNvSpPr>
            <a:spLocks noChangeShapeType="1"/>
          </p:cNvSpPr>
          <p:nvPr/>
        </p:nvSpPr>
        <p:spPr bwMode="auto">
          <a:xfrm>
            <a:off x="5089922" y="1785938"/>
            <a:ext cx="0" cy="269007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39980" name="Line 11"/>
          <p:cNvSpPr>
            <a:spLocks noChangeShapeType="1"/>
          </p:cNvSpPr>
          <p:nvPr/>
        </p:nvSpPr>
        <p:spPr bwMode="auto">
          <a:xfrm>
            <a:off x="5893594" y="1785938"/>
            <a:ext cx="0" cy="269007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39981" name="Line 12"/>
          <p:cNvSpPr>
            <a:spLocks noChangeShapeType="1"/>
          </p:cNvSpPr>
          <p:nvPr/>
        </p:nvSpPr>
        <p:spPr bwMode="auto">
          <a:xfrm>
            <a:off x="6697266" y="1785938"/>
            <a:ext cx="0" cy="269007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39982" name="Rectangle 13"/>
          <p:cNvSpPr>
            <a:spLocks/>
          </p:cNvSpPr>
          <p:nvPr/>
        </p:nvSpPr>
        <p:spPr bwMode="auto">
          <a:xfrm>
            <a:off x="1723430" y="1533257"/>
            <a:ext cx="218008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b">
            <a:prstTxWarp prst="textNoShape">
              <a:avLst/>
            </a:prstTxWarp>
            <a:spAutoFit/>
          </a:bodyPr>
          <a:lstStyle/>
          <a:p>
            <a:r>
              <a:rPr lang="en-US" altLang="ja-JP" sz="1700" dirty="0">
                <a:latin typeface="Gill Sans" pitchFamily="-84" charset="0"/>
                <a:ea typeface="Gill Sans" pitchFamily="-84" charset="0"/>
                <a:cs typeface="Gill Sans" pitchFamily="-84" charset="0"/>
                <a:sym typeface="Gill Sans" pitchFamily="-84" charset="0"/>
              </a:rPr>
              <a:t>13</a:t>
            </a:r>
          </a:p>
        </p:txBody>
      </p:sp>
      <p:sp>
        <p:nvSpPr>
          <p:cNvPr id="339983" name="Rectangle 14"/>
          <p:cNvSpPr>
            <a:spLocks/>
          </p:cNvSpPr>
          <p:nvPr/>
        </p:nvSpPr>
        <p:spPr bwMode="auto">
          <a:xfrm>
            <a:off x="2527101" y="1533257"/>
            <a:ext cx="218008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b">
            <a:prstTxWarp prst="textNoShape">
              <a:avLst/>
            </a:prstTxWarp>
            <a:spAutoFit/>
          </a:bodyPr>
          <a:lstStyle/>
          <a:p>
            <a:r>
              <a:rPr lang="en-US" altLang="ja-JP" sz="1700" dirty="0">
                <a:latin typeface="Gill Sans" pitchFamily="-84" charset="0"/>
                <a:ea typeface="Gill Sans" pitchFamily="-84" charset="0"/>
                <a:cs typeface="Gill Sans" pitchFamily="-84" charset="0"/>
                <a:sym typeface="Gill Sans" pitchFamily="-84" charset="0"/>
              </a:rPr>
              <a:t>14</a:t>
            </a:r>
          </a:p>
        </p:txBody>
      </p:sp>
      <p:sp>
        <p:nvSpPr>
          <p:cNvPr id="339984" name="Rectangle 15"/>
          <p:cNvSpPr>
            <a:spLocks/>
          </p:cNvSpPr>
          <p:nvPr/>
        </p:nvSpPr>
        <p:spPr bwMode="auto">
          <a:xfrm>
            <a:off x="3330773" y="1515398"/>
            <a:ext cx="218008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b">
            <a:prstTxWarp prst="textNoShape">
              <a:avLst/>
            </a:prstTxWarp>
            <a:spAutoFit/>
          </a:bodyPr>
          <a:lstStyle/>
          <a:p>
            <a:r>
              <a:rPr lang="en-US" altLang="ja-JP" sz="1700" dirty="0">
                <a:latin typeface="Gill Sans" pitchFamily="-84" charset="0"/>
                <a:ea typeface="Gill Sans" pitchFamily="-84" charset="0"/>
                <a:cs typeface="Gill Sans" pitchFamily="-84" charset="0"/>
                <a:sym typeface="Gill Sans" pitchFamily="-84" charset="0"/>
              </a:rPr>
              <a:t>15</a:t>
            </a:r>
          </a:p>
        </p:txBody>
      </p:sp>
      <p:sp>
        <p:nvSpPr>
          <p:cNvPr id="339985" name="Rectangle 16"/>
          <p:cNvSpPr>
            <a:spLocks/>
          </p:cNvSpPr>
          <p:nvPr/>
        </p:nvSpPr>
        <p:spPr bwMode="auto">
          <a:xfrm>
            <a:off x="4134445" y="1533257"/>
            <a:ext cx="218008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b">
            <a:prstTxWarp prst="textNoShape">
              <a:avLst/>
            </a:prstTxWarp>
            <a:spAutoFit/>
          </a:bodyPr>
          <a:lstStyle/>
          <a:p>
            <a:r>
              <a:rPr lang="en-US" altLang="ja-JP" sz="1700" dirty="0">
                <a:latin typeface="Gill Sans" pitchFamily="-84" charset="0"/>
                <a:ea typeface="Gill Sans" pitchFamily="-84" charset="0"/>
                <a:cs typeface="Gill Sans" pitchFamily="-84" charset="0"/>
                <a:sym typeface="Gill Sans" pitchFamily="-84" charset="0"/>
              </a:rPr>
              <a:t>16</a:t>
            </a:r>
          </a:p>
        </p:txBody>
      </p:sp>
      <p:sp>
        <p:nvSpPr>
          <p:cNvPr id="339986" name="Rectangle 17"/>
          <p:cNvSpPr>
            <a:spLocks/>
          </p:cNvSpPr>
          <p:nvPr/>
        </p:nvSpPr>
        <p:spPr bwMode="auto">
          <a:xfrm>
            <a:off x="4938117" y="1533257"/>
            <a:ext cx="230832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b">
            <a:prstTxWarp prst="textNoShape">
              <a:avLst/>
            </a:prstTxWarp>
            <a:spAutoFit/>
          </a:bodyPr>
          <a:lstStyle/>
          <a:p>
            <a:r>
              <a:rPr lang="en-US" altLang="ja-JP" sz="1700" dirty="0">
                <a:latin typeface="Gill Sans" pitchFamily="-84" charset="0"/>
                <a:ea typeface="Gill Sans" pitchFamily="-84" charset="0"/>
                <a:cs typeface="Gill Sans" pitchFamily="-84" charset="0"/>
                <a:sym typeface="Gill Sans" pitchFamily="-84" charset="0"/>
              </a:rPr>
              <a:t>17</a:t>
            </a:r>
          </a:p>
        </p:txBody>
      </p:sp>
      <p:sp>
        <p:nvSpPr>
          <p:cNvPr id="339987" name="Rectangle 18"/>
          <p:cNvSpPr>
            <a:spLocks/>
          </p:cNvSpPr>
          <p:nvPr/>
        </p:nvSpPr>
        <p:spPr bwMode="auto">
          <a:xfrm>
            <a:off x="5741789" y="1515398"/>
            <a:ext cx="218008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b">
            <a:prstTxWarp prst="textNoShape">
              <a:avLst/>
            </a:prstTxWarp>
            <a:spAutoFit/>
          </a:bodyPr>
          <a:lstStyle/>
          <a:p>
            <a:r>
              <a:rPr lang="en-US" altLang="ja-JP" sz="1700" dirty="0">
                <a:latin typeface="Gill Sans" pitchFamily="-84" charset="0"/>
                <a:ea typeface="Gill Sans" pitchFamily="-84" charset="0"/>
                <a:cs typeface="Gill Sans" pitchFamily="-84" charset="0"/>
                <a:sym typeface="Gill Sans" pitchFamily="-84" charset="0"/>
              </a:rPr>
              <a:t>18</a:t>
            </a:r>
          </a:p>
        </p:txBody>
      </p:sp>
      <p:sp>
        <p:nvSpPr>
          <p:cNvPr id="339988" name="Rectangle 19"/>
          <p:cNvSpPr>
            <a:spLocks/>
          </p:cNvSpPr>
          <p:nvPr/>
        </p:nvSpPr>
        <p:spPr bwMode="auto">
          <a:xfrm>
            <a:off x="6545461" y="1515398"/>
            <a:ext cx="218008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b">
            <a:prstTxWarp prst="textNoShape">
              <a:avLst/>
            </a:prstTxWarp>
            <a:spAutoFit/>
          </a:bodyPr>
          <a:lstStyle/>
          <a:p>
            <a:r>
              <a:rPr lang="en-US" altLang="ja-JP" sz="1700" dirty="0">
                <a:latin typeface="Gill Sans" pitchFamily="-84" charset="0"/>
                <a:ea typeface="Gill Sans" pitchFamily="-84" charset="0"/>
                <a:cs typeface="Gill Sans" pitchFamily="-84" charset="0"/>
                <a:sym typeface="Gill Sans" pitchFamily="-84" charset="0"/>
              </a:rPr>
              <a:t>19</a:t>
            </a:r>
          </a:p>
        </p:txBody>
      </p:sp>
      <p:sp>
        <p:nvSpPr>
          <p:cNvPr id="339989" name="Rectangle 20"/>
          <p:cNvSpPr>
            <a:spLocks/>
          </p:cNvSpPr>
          <p:nvPr/>
        </p:nvSpPr>
        <p:spPr bwMode="auto">
          <a:xfrm>
            <a:off x="7241977" y="1515398"/>
            <a:ext cx="436017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b">
            <a:prstTxWarp prst="textNoShape">
              <a:avLst/>
            </a:prstTxWarp>
            <a:spAutoFit/>
          </a:bodyPr>
          <a:lstStyle/>
          <a:p>
            <a:r>
              <a:rPr lang="en-US" altLang="ja-JP" sz="1700" dirty="0">
                <a:latin typeface="Gill Sans" pitchFamily="-84" charset="0"/>
                <a:ea typeface="Gill Sans" pitchFamily="-84" charset="0"/>
                <a:cs typeface="Gill Sans" pitchFamily="-84" charset="0"/>
                <a:sym typeface="Gill Sans" pitchFamily="-84" charset="0"/>
              </a:rPr>
              <a:t>2020</a:t>
            </a:r>
          </a:p>
        </p:txBody>
      </p:sp>
      <p:sp>
        <p:nvSpPr>
          <p:cNvPr id="339990" name="Rectangle 21"/>
          <p:cNvSpPr>
            <a:spLocks/>
          </p:cNvSpPr>
          <p:nvPr/>
        </p:nvSpPr>
        <p:spPr bwMode="auto">
          <a:xfrm>
            <a:off x="1044773" y="2491383"/>
            <a:ext cx="1268016" cy="321469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altLang="ja-JP" sz="1300" dirty="0">
                <a:latin typeface="Gill Sans" pitchFamily="-84" charset="0"/>
                <a:ea typeface="Gill Sans" pitchFamily="-84" charset="0"/>
                <a:cs typeface="Gill Sans" pitchFamily="-84" charset="0"/>
                <a:sym typeface="Gill Sans" pitchFamily="-84" charset="0"/>
              </a:rPr>
              <a:t>Concept Design</a:t>
            </a:r>
          </a:p>
        </p:txBody>
      </p:sp>
      <p:sp>
        <p:nvSpPr>
          <p:cNvPr id="339991" name="Rectangle 22"/>
          <p:cNvSpPr>
            <a:spLocks/>
          </p:cNvSpPr>
          <p:nvPr/>
        </p:nvSpPr>
        <p:spPr bwMode="auto">
          <a:xfrm>
            <a:off x="2321719" y="2830711"/>
            <a:ext cx="1214438" cy="321469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altLang="ja-JP" sz="1300" dirty="0">
                <a:latin typeface="Gill Sans" pitchFamily="-84" charset="0"/>
                <a:ea typeface="Gill Sans" pitchFamily="-84" charset="0"/>
                <a:cs typeface="Gill Sans" pitchFamily="-84" charset="0"/>
                <a:sym typeface="Gill Sans" pitchFamily="-84" charset="0"/>
              </a:rPr>
              <a:t>Prelim Design</a:t>
            </a:r>
          </a:p>
        </p:txBody>
      </p:sp>
      <p:sp>
        <p:nvSpPr>
          <p:cNvPr id="339992" name="Rectangle 23"/>
          <p:cNvSpPr>
            <a:spLocks/>
          </p:cNvSpPr>
          <p:nvPr/>
        </p:nvSpPr>
        <p:spPr bwMode="auto">
          <a:xfrm>
            <a:off x="3536156" y="3161109"/>
            <a:ext cx="1276945" cy="321469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altLang="ja-JP" sz="1300" dirty="0">
                <a:latin typeface="Gill Sans" pitchFamily="-84" charset="0"/>
                <a:ea typeface="Gill Sans" pitchFamily="-84" charset="0"/>
                <a:cs typeface="Gill Sans" pitchFamily="-84" charset="0"/>
                <a:sym typeface="Gill Sans" pitchFamily="-84" charset="0"/>
              </a:rPr>
              <a:t>Detail Design</a:t>
            </a:r>
          </a:p>
        </p:txBody>
      </p:sp>
      <p:sp>
        <p:nvSpPr>
          <p:cNvPr id="339993" name="Rectangle 24"/>
          <p:cNvSpPr>
            <a:spLocks/>
          </p:cNvSpPr>
          <p:nvPr/>
        </p:nvSpPr>
        <p:spPr bwMode="auto">
          <a:xfrm>
            <a:off x="4580930" y="3500437"/>
            <a:ext cx="1446609" cy="321469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altLang="ja-JP" sz="1300" dirty="0">
                <a:latin typeface="Gill Sans" pitchFamily="-84" charset="0"/>
                <a:ea typeface="Gill Sans" pitchFamily="-84" charset="0"/>
                <a:cs typeface="Gill Sans" pitchFamily="-84" charset="0"/>
                <a:sym typeface="Gill Sans" pitchFamily="-84" charset="0"/>
              </a:rPr>
              <a:t>Fabrication</a:t>
            </a:r>
          </a:p>
        </p:txBody>
      </p:sp>
      <p:sp>
        <p:nvSpPr>
          <p:cNvPr id="339994" name="Rectangle 25"/>
          <p:cNvSpPr>
            <a:spLocks/>
          </p:cNvSpPr>
          <p:nvPr/>
        </p:nvSpPr>
        <p:spPr bwMode="auto">
          <a:xfrm>
            <a:off x="4580930" y="3821906"/>
            <a:ext cx="2134195" cy="321469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altLang="ja-JP" sz="1300" dirty="0">
                <a:latin typeface="Gill Sans" pitchFamily="-84" charset="0"/>
                <a:ea typeface="Gill Sans" pitchFamily="-84" charset="0"/>
                <a:cs typeface="Gill Sans" pitchFamily="-84" charset="0"/>
                <a:sym typeface="Gill Sans" pitchFamily="-84" charset="0"/>
              </a:rPr>
              <a:t>Telescope Modification</a:t>
            </a:r>
          </a:p>
        </p:txBody>
      </p:sp>
      <p:sp>
        <p:nvSpPr>
          <p:cNvPr id="339995" name="Rectangle 26"/>
          <p:cNvSpPr>
            <a:spLocks/>
          </p:cNvSpPr>
          <p:nvPr/>
        </p:nvSpPr>
        <p:spPr bwMode="auto">
          <a:xfrm>
            <a:off x="5795367" y="4143375"/>
            <a:ext cx="1893094" cy="321469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altLang="ja-JP" sz="1300" dirty="0">
                <a:latin typeface="Gill Sans" pitchFamily="-84" charset="0"/>
                <a:ea typeface="Gill Sans" pitchFamily="-84" charset="0"/>
                <a:cs typeface="Gill Sans" pitchFamily="-84" charset="0"/>
                <a:sym typeface="Gill Sans" pitchFamily="-84" charset="0"/>
              </a:rPr>
              <a:t>Integration and Test</a:t>
            </a:r>
          </a:p>
        </p:txBody>
      </p:sp>
      <p:sp>
        <p:nvSpPr>
          <p:cNvPr id="339996" name="AutoShape 27"/>
          <p:cNvSpPr>
            <a:spLocks/>
          </p:cNvSpPr>
          <p:nvPr/>
        </p:nvSpPr>
        <p:spPr bwMode="auto">
          <a:xfrm rot="10800000">
            <a:off x="7081242" y="3929063"/>
            <a:ext cx="223242" cy="223242"/>
          </a:xfrm>
          <a:prstGeom prst="triangle">
            <a:avLst>
              <a:gd name="adj" fmla="val 50000"/>
            </a:avLst>
          </a:prstGeom>
          <a:solidFill>
            <a:srgbClr val="FF641E"/>
          </a:soli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39997" name="Rectangle 28"/>
          <p:cNvSpPr>
            <a:spLocks/>
          </p:cNvSpPr>
          <p:nvPr/>
        </p:nvSpPr>
        <p:spPr bwMode="auto">
          <a:xfrm>
            <a:off x="7456289" y="4464844"/>
            <a:ext cx="1393031" cy="321469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altLang="ja-JP" sz="1300" dirty="0">
                <a:latin typeface="Gill Sans" pitchFamily="-84" charset="0"/>
                <a:ea typeface="Gill Sans" pitchFamily="-84" charset="0"/>
                <a:cs typeface="Gill Sans" pitchFamily="-84" charset="0"/>
                <a:sym typeface="Gill Sans" pitchFamily="-84" charset="0"/>
              </a:rPr>
              <a:t>Science Operation</a:t>
            </a:r>
          </a:p>
        </p:txBody>
      </p:sp>
      <p:sp>
        <p:nvSpPr>
          <p:cNvPr id="339998" name="AutoShape 29"/>
          <p:cNvSpPr>
            <a:spLocks/>
          </p:cNvSpPr>
          <p:nvPr/>
        </p:nvSpPr>
        <p:spPr bwMode="auto">
          <a:xfrm rot="10800000">
            <a:off x="2205633" y="2241352"/>
            <a:ext cx="223242" cy="223242"/>
          </a:xfrm>
          <a:prstGeom prst="triangle">
            <a:avLst>
              <a:gd name="adj" fmla="val 50000"/>
            </a:avLst>
          </a:prstGeom>
          <a:solidFill>
            <a:schemeClr val="tx2">
              <a:lumMod val="60000"/>
              <a:lumOff val="40000"/>
            </a:schemeClr>
          </a:soli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39999" name="Rectangle 30"/>
          <p:cNvSpPr>
            <a:spLocks/>
          </p:cNvSpPr>
          <p:nvPr/>
        </p:nvSpPr>
        <p:spPr bwMode="auto">
          <a:xfrm>
            <a:off x="1970113" y="1979742"/>
            <a:ext cx="641201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b">
            <a:prstTxWarp prst="textNoShape">
              <a:avLst/>
            </a:prstTxWarp>
            <a:spAutoFit/>
          </a:bodyPr>
          <a:lstStyle/>
          <a:p>
            <a:r>
              <a:rPr lang="en-US" altLang="ja-JP" sz="1700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" pitchFamily="-84" charset="0"/>
                <a:ea typeface="Gill Sans" pitchFamily="-84" charset="0"/>
                <a:cs typeface="Gill Sans" pitchFamily="-84" charset="0"/>
                <a:sym typeface="Gill Sans" pitchFamily="-84" charset="0"/>
              </a:rPr>
              <a:t>Review</a:t>
            </a:r>
          </a:p>
        </p:txBody>
      </p:sp>
      <p:sp>
        <p:nvSpPr>
          <p:cNvPr id="340000" name="Rectangle 31"/>
          <p:cNvSpPr>
            <a:spLocks/>
          </p:cNvSpPr>
          <p:nvPr/>
        </p:nvSpPr>
        <p:spPr bwMode="auto">
          <a:xfrm>
            <a:off x="7259836" y="3747820"/>
            <a:ext cx="209173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b">
            <a:prstTxWarp prst="textNoShape">
              <a:avLst/>
            </a:prstTxWarp>
            <a:spAutoFit/>
          </a:bodyPr>
          <a:lstStyle/>
          <a:p>
            <a:r>
              <a:rPr lang="en-US" altLang="ja-JP" sz="1700" dirty="0">
                <a:solidFill>
                  <a:srgbClr val="FF641E"/>
                </a:solidFill>
                <a:latin typeface="Gill Sans" pitchFamily="-84" charset="0"/>
                <a:ea typeface="Gill Sans" pitchFamily="-84" charset="0"/>
                <a:cs typeface="Gill Sans" pitchFamily="-84" charset="0"/>
                <a:sym typeface="Gill Sans" pitchFamily="-84" charset="0"/>
              </a:rPr>
              <a:t>FL</a:t>
            </a:r>
          </a:p>
        </p:txBody>
      </p:sp>
      <p:sp>
        <p:nvSpPr>
          <p:cNvPr id="340001" name="Rectangle 32"/>
          <p:cNvSpPr>
            <a:spLocks/>
          </p:cNvSpPr>
          <p:nvPr/>
        </p:nvSpPr>
        <p:spPr bwMode="auto">
          <a:xfrm>
            <a:off x="1879702" y="6188273"/>
            <a:ext cx="6965156" cy="4286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464658"/>
              </a:gs>
            </a:gsLst>
            <a:lin ang="0" scaled="1"/>
          </a:gradFill>
          <a:ln w="254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altLang="ja-JP" sz="1700" dirty="0">
                <a:latin typeface="Gill Sans" pitchFamily="-84" charset="0"/>
                <a:ea typeface="Gill Sans" pitchFamily="-84" charset="0"/>
                <a:cs typeface="Gill Sans" pitchFamily="-84" charset="0"/>
                <a:sym typeface="Gill Sans" pitchFamily="-84" charset="0"/>
              </a:rPr>
              <a:t>TMT</a:t>
            </a:r>
          </a:p>
        </p:txBody>
      </p:sp>
      <p:sp>
        <p:nvSpPr>
          <p:cNvPr id="340002" name="Rectangle 33"/>
          <p:cNvSpPr>
            <a:spLocks/>
          </p:cNvSpPr>
          <p:nvPr/>
        </p:nvSpPr>
        <p:spPr bwMode="auto">
          <a:xfrm>
            <a:off x="4339828" y="5723929"/>
            <a:ext cx="4509492" cy="357188"/>
          </a:xfrm>
          <a:prstGeom prst="rect">
            <a:avLst/>
          </a:prstGeom>
          <a:gradFill rotWithShape="0">
            <a:gsLst>
              <a:gs pos="0">
                <a:srgbClr val="D8D8D8"/>
              </a:gs>
              <a:gs pos="100000">
                <a:srgbClr val="8080FF"/>
              </a:gs>
            </a:gsLst>
            <a:lin ang="0" scaled="1"/>
          </a:gradFill>
          <a:ln w="254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altLang="ja-JP" sz="1700" dirty="0">
                <a:latin typeface="Gill Sans" pitchFamily="-84" charset="0"/>
                <a:ea typeface="Gill Sans" pitchFamily="-84" charset="0"/>
                <a:cs typeface="Gill Sans" pitchFamily="-84" charset="0"/>
                <a:sym typeface="Gill Sans" pitchFamily="-84" charset="0"/>
              </a:rPr>
              <a:t>PFS</a:t>
            </a:r>
          </a:p>
        </p:txBody>
      </p:sp>
      <p:sp>
        <p:nvSpPr>
          <p:cNvPr id="340003" name="Rectangle 34"/>
          <p:cNvSpPr>
            <a:spLocks/>
          </p:cNvSpPr>
          <p:nvPr/>
        </p:nvSpPr>
        <p:spPr bwMode="auto">
          <a:xfrm>
            <a:off x="2482452" y="5304234"/>
            <a:ext cx="6366867" cy="357188"/>
          </a:xfrm>
          <a:prstGeom prst="rect">
            <a:avLst/>
          </a:prstGeom>
          <a:solidFill>
            <a:srgbClr val="8080FF"/>
          </a:solidFill>
          <a:ln w="254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altLang="ja-JP" sz="1700" dirty="0">
                <a:latin typeface="Gill Sans" pitchFamily="-84" charset="0"/>
                <a:ea typeface="Gill Sans" pitchFamily="-84" charset="0"/>
                <a:cs typeface="Gill Sans" pitchFamily="-84" charset="0"/>
                <a:sym typeface="Gill Sans" pitchFamily="-84" charset="0"/>
              </a:rPr>
              <a:t>HSC</a:t>
            </a:r>
          </a:p>
        </p:txBody>
      </p:sp>
      <p:sp>
        <p:nvSpPr>
          <p:cNvPr id="340004" name="Rectangle 35"/>
          <p:cNvSpPr>
            <a:spLocks/>
          </p:cNvSpPr>
          <p:nvPr/>
        </p:nvSpPr>
        <p:spPr bwMode="auto">
          <a:xfrm>
            <a:off x="0" y="4857750"/>
            <a:ext cx="7500938" cy="357188"/>
          </a:xfrm>
          <a:prstGeom prst="rect">
            <a:avLst/>
          </a:prstGeom>
          <a:gradFill rotWithShape="0">
            <a:gsLst>
              <a:gs pos="0">
                <a:srgbClr val="FF8080"/>
              </a:gs>
              <a:gs pos="100000">
                <a:srgbClr val="D8D8D8"/>
              </a:gs>
            </a:gsLst>
            <a:lin ang="0" scaled="1"/>
          </a:gradFill>
          <a:ln w="254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altLang="ja-JP" sz="1700" dirty="0">
                <a:latin typeface="Gill Sans" pitchFamily="-84" charset="0"/>
                <a:ea typeface="Gill Sans" pitchFamily="-84" charset="0"/>
                <a:cs typeface="Gill Sans" pitchFamily="-84" charset="0"/>
                <a:sym typeface="Gill Sans" pitchFamily="-84" charset="0"/>
              </a:rPr>
              <a:t>AO188/LGS</a:t>
            </a:r>
          </a:p>
        </p:txBody>
      </p:sp>
      <p:sp>
        <p:nvSpPr>
          <p:cNvPr id="340005" name="AutoShape 36"/>
          <p:cNvSpPr>
            <a:spLocks/>
          </p:cNvSpPr>
          <p:nvPr/>
        </p:nvSpPr>
        <p:spPr bwMode="auto">
          <a:xfrm rot="10800000">
            <a:off x="3446859" y="2589609"/>
            <a:ext cx="223242" cy="223242"/>
          </a:xfrm>
          <a:prstGeom prst="triangle">
            <a:avLst>
              <a:gd name="adj" fmla="val 50000"/>
            </a:avLst>
          </a:prstGeom>
          <a:solidFill>
            <a:srgbClr val="558ED5"/>
          </a:soli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ja-JP" altLang="en-US">
              <a:solidFill>
                <a:srgbClr val="558ED5"/>
              </a:solidFill>
            </a:endParaRPr>
          </a:p>
        </p:txBody>
      </p:sp>
      <p:sp>
        <p:nvSpPr>
          <p:cNvPr id="340006" name="Rectangle 37"/>
          <p:cNvSpPr>
            <a:spLocks/>
          </p:cNvSpPr>
          <p:nvPr/>
        </p:nvSpPr>
        <p:spPr bwMode="auto">
          <a:xfrm>
            <a:off x="3214688" y="2328000"/>
            <a:ext cx="641201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b">
            <a:prstTxWarp prst="textNoShape">
              <a:avLst/>
            </a:prstTxWarp>
            <a:spAutoFit/>
          </a:bodyPr>
          <a:lstStyle/>
          <a:p>
            <a:r>
              <a:rPr lang="en-US" altLang="ja-JP" sz="1700" dirty="0">
                <a:solidFill>
                  <a:srgbClr val="558ED5"/>
                </a:solidFill>
                <a:latin typeface="Gill Sans" pitchFamily="-84" charset="0"/>
                <a:ea typeface="Gill Sans" pitchFamily="-84" charset="0"/>
                <a:cs typeface="Gill Sans" pitchFamily="-84" charset="0"/>
                <a:sym typeface="Gill Sans" pitchFamily="-84" charset="0"/>
              </a:rPr>
              <a:t>Review</a:t>
            </a:r>
          </a:p>
        </p:txBody>
      </p:sp>
      <p:sp>
        <p:nvSpPr>
          <p:cNvPr id="340007" name="AutoShape 38"/>
          <p:cNvSpPr>
            <a:spLocks/>
          </p:cNvSpPr>
          <p:nvPr/>
        </p:nvSpPr>
        <p:spPr bwMode="auto">
          <a:xfrm rot="10800000">
            <a:off x="4705945" y="2937867"/>
            <a:ext cx="223242" cy="223242"/>
          </a:xfrm>
          <a:prstGeom prst="triangle">
            <a:avLst>
              <a:gd name="adj" fmla="val 50000"/>
            </a:avLst>
          </a:prstGeom>
          <a:solidFill>
            <a:srgbClr val="558ED5"/>
          </a:soli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ja-JP" altLang="en-US">
              <a:solidFill>
                <a:srgbClr val="558ED5"/>
              </a:solidFill>
            </a:endParaRPr>
          </a:p>
        </p:txBody>
      </p:sp>
      <p:sp>
        <p:nvSpPr>
          <p:cNvPr id="340008" name="Rectangle 39"/>
          <p:cNvSpPr>
            <a:spLocks/>
          </p:cNvSpPr>
          <p:nvPr/>
        </p:nvSpPr>
        <p:spPr bwMode="auto">
          <a:xfrm>
            <a:off x="4473774" y="2676257"/>
            <a:ext cx="641201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b">
            <a:prstTxWarp prst="textNoShape">
              <a:avLst/>
            </a:prstTxWarp>
            <a:spAutoFit/>
          </a:bodyPr>
          <a:lstStyle/>
          <a:p>
            <a:r>
              <a:rPr lang="en-US" altLang="ja-JP" sz="1700" dirty="0">
                <a:solidFill>
                  <a:srgbClr val="558ED5"/>
                </a:solidFill>
                <a:latin typeface="Gill Sans" pitchFamily="-84" charset="0"/>
                <a:ea typeface="Gill Sans" pitchFamily="-84" charset="0"/>
                <a:cs typeface="Gill Sans" pitchFamily="-84" charset="0"/>
                <a:sym typeface="Gill Sans" pitchFamily="-84" charset="0"/>
              </a:rPr>
              <a:t>Review</a:t>
            </a:r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05B5-265F-AD44-AB5F-7AD795B7F895}" type="slidenum">
              <a:rPr lang="ja-JP" altLang="en-US" smtClean="0"/>
              <a:pPr/>
              <a:t>19</a:t>
            </a:fld>
            <a:endParaRPr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3664" y="26798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Adaptive Telescope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05B5-265F-AD44-AB5F-7AD795B7F895}" type="slidenum">
              <a:rPr lang="ja-JP" altLang="en-US" smtClean="0"/>
              <a:pPr/>
              <a:t>2</a:t>
            </a:fld>
            <a:endParaRPr lang="ja-JP" alt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2612444" y="1235621"/>
            <a:ext cx="4266004" cy="5485854"/>
            <a:chOff x="3411537" y="1925638"/>
            <a:chExt cx="5961794" cy="7737475"/>
          </a:xfrm>
        </p:grpSpPr>
        <p:pic>
          <p:nvPicPr>
            <p:cNvPr id="8" name="Content Placeholder 3" descr="subaru_f051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11538" y="1925638"/>
              <a:ext cx="5800725" cy="773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Connector 8"/>
            <p:cNvCxnSpPr>
              <a:cxnSpLocks noChangeShapeType="1"/>
            </p:cNvCxnSpPr>
            <p:nvPr/>
          </p:nvCxnSpPr>
          <p:spPr bwMode="auto">
            <a:xfrm rot="5400000" flipH="1" flipV="1">
              <a:off x="4615657" y="3115469"/>
              <a:ext cx="3016250" cy="1481137"/>
            </a:xfrm>
            <a:prstGeom prst="line">
              <a:avLst/>
            </a:prstGeom>
            <a:noFill/>
            <a:ln w="25400">
              <a:solidFill>
                <a:srgbClr val="FFC000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10" name="Straight Connector 9"/>
            <p:cNvCxnSpPr>
              <a:cxnSpLocks noChangeShapeType="1"/>
            </p:cNvCxnSpPr>
            <p:nvPr/>
          </p:nvCxnSpPr>
          <p:spPr bwMode="auto">
            <a:xfrm rot="5400000" flipH="1" flipV="1">
              <a:off x="5526882" y="3413919"/>
              <a:ext cx="4227512" cy="2095500"/>
            </a:xfrm>
            <a:prstGeom prst="line">
              <a:avLst/>
            </a:prstGeom>
            <a:noFill/>
            <a:ln w="25400">
              <a:solidFill>
                <a:srgbClr val="FFC000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 rot="5400000" flipH="1" flipV="1">
              <a:off x="6885782" y="3988594"/>
              <a:ext cx="3008312" cy="1498600"/>
            </a:xfrm>
            <a:prstGeom prst="line">
              <a:avLst/>
            </a:prstGeom>
            <a:noFill/>
            <a:ln w="25400">
              <a:solidFill>
                <a:srgbClr val="FFC000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12" name="Straight Connector 11"/>
            <p:cNvCxnSpPr>
              <a:cxnSpLocks noChangeShapeType="1"/>
            </p:cNvCxnSpPr>
            <p:nvPr/>
          </p:nvCxnSpPr>
          <p:spPr bwMode="auto">
            <a:xfrm rot="5400000" flipH="1" flipV="1">
              <a:off x="5731669" y="2877344"/>
              <a:ext cx="3348038" cy="1625600"/>
            </a:xfrm>
            <a:prstGeom prst="line">
              <a:avLst/>
            </a:prstGeom>
            <a:noFill/>
            <a:ln w="25400">
              <a:solidFill>
                <a:srgbClr val="FFC000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13" name="TextBox 8"/>
            <p:cNvSpPr txBox="1">
              <a:spLocks noChangeArrowheads="1"/>
            </p:cNvSpPr>
            <p:nvPr/>
          </p:nvSpPr>
          <p:spPr bwMode="auto">
            <a:xfrm>
              <a:off x="3411537" y="3233736"/>
              <a:ext cx="2370137" cy="1487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30046" tIns="65023" rIns="130046" bIns="65023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2000" dirty="0" smtClean="0">
                  <a:solidFill>
                    <a:srgbClr val="FFFFFF"/>
                  </a:solidFill>
                  <a:latin typeface="ＭＳ Ｐゴシック" pitchFamily="-84" charset="-128"/>
                  <a:ea typeface="ＭＳ Ｐゴシック" pitchFamily="-84" charset="-128"/>
                  <a:cs typeface="ＭＳ Ｐゴシック" pitchFamily="-84" charset="-128"/>
                </a:rPr>
                <a:t>Adaptive</a:t>
              </a:r>
            </a:p>
            <a:p>
              <a:r>
                <a:rPr lang="en-US" altLang="ja-JP" sz="2000" dirty="0" err="1" smtClean="0">
                  <a:solidFill>
                    <a:srgbClr val="FFFFFF"/>
                  </a:solidFill>
                  <a:latin typeface="ＭＳ Ｐゴシック" pitchFamily="-84" charset="-128"/>
                  <a:ea typeface="ＭＳ Ｐゴシック" pitchFamily="-84" charset="-128"/>
                  <a:cs typeface="ＭＳ Ｐゴシック" pitchFamily="-84" charset="-128"/>
                </a:rPr>
                <a:t>Scondary</a:t>
              </a:r>
              <a:endParaRPr lang="en-US" altLang="ja-JP" sz="2000" dirty="0" smtClean="0">
                <a:solidFill>
                  <a:srgbClr val="FFFFFF"/>
                </a:solidFill>
                <a:latin typeface="ＭＳ Ｐゴシック" pitchFamily="-84" charset="-128"/>
                <a:ea typeface="ＭＳ Ｐゴシック" pitchFamily="-84" charset="-128"/>
                <a:cs typeface="ＭＳ Ｐゴシック" pitchFamily="-84" charset="-128"/>
              </a:endParaRPr>
            </a:p>
            <a:p>
              <a:r>
                <a:rPr lang="en-US" altLang="ja-JP" sz="2000" dirty="0" smtClean="0">
                  <a:solidFill>
                    <a:srgbClr val="FFFFFF"/>
                  </a:solidFill>
                  <a:latin typeface="ＭＳ Ｐゴシック" pitchFamily="-84" charset="-128"/>
                  <a:ea typeface="ＭＳ Ｐゴシック" pitchFamily="-84" charset="-128"/>
                  <a:cs typeface="ＭＳ Ｐゴシック" pitchFamily="-84" charset="-128"/>
                </a:rPr>
                <a:t>Mirror</a:t>
              </a:r>
              <a:endParaRPr lang="ja-JP" altLang="en-US" sz="2000" dirty="0">
                <a:solidFill>
                  <a:srgbClr val="FFFFFF"/>
                </a:solidFill>
                <a:latin typeface="ＭＳ Ｐゴシック" pitchFamily="-84" charset="-128"/>
                <a:ea typeface="ＭＳ Ｐゴシック" pitchFamily="-84" charset="-128"/>
                <a:cs typeface="ＭＳ Ｐゴシック" pitchFamily="-84" charset="-128"/>
              </a:endParaRPr>
            </a:p>
          </p:txBody>
        </p:sp>
        <p:sp>
          <p:nvSpPr>
            <p:cNvPr id="14" name="TextBox 9"/>
            <p:cNvSpPr txBox="1">
              <a:spLocks noChangeArrowheads="1"/>
            </p:cNvSpPr>
            <p:nvPr/>
          </p:nvSpPr>
          <p:spPr bwMode="auto">
            <a:xfrm>
              <a:off x="7489125" y="7259182"/>
              <a:ext cx="1884206" cy="1053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30046" tIns="65023" rIns="130046" bIns="65023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2000" dirty="0" smtClean="0">
                  <a:solidFill>
                    <a:srgbClr val="FFFFFF"/>
                  </a:solidFill>
                  <a:latin typeface="ＭＳ Ｐゴシック" pitchFamily="-84" charset="-128"/>
                  <a:ea typeface="ＭＳ Ｐゴシック" pitchFamily="-84" charset="-128"/>
                  <a:cs typeface="ＭＳ Ｐゴシック" pitchFamily="-84" charset="-128"/>
                </a:rPr>
                <a:t>Wavefront</a:t>
              </a:r>
            </a:p>
            <a:p>
              <a:r>
                <a:rPr lang="en-US" altLang="ja-JP" sz="2000" dirty="0" smtClean="0">
                  <a:solidFill>
                    <a:srgbClr val="FFFFFF"/>
                  </a:solidFill>
                  <a:latin typeface="ＭＳ Ｐゴシック" pitchFamily="-84" charset="-128"/>
                  <a:ea typeface="ＭＳ Ｐゴシック" pitchFamily="-84" charset="-128"/>
                  <a:cs typeface="ＭＳ Ｐゴシック" pitchFamily="-84" charset="-128"/>
                </a:rPr>
                <a:t>Sensor</a:t>
              </a:r>
              <a:endParaRPr lang="ja-JP" altLang="en-US" sz="2000" dirty="0">
                <a:solidFill>
                  <a:srgbClr val="FFFFFF"/>
                </a:solidFill>
                <a:latin typeface="ＭＳ Ｐゴシック" pitchFamily="-84" charset="-128"/>
                <a:ea typeface="ＭＳ Ｐゴシック" pitchFamily="-84" charset="-128"/>
                <a:cs typeface="ＭＳ Ｐゴシック" pitchFamily="-84" charset="-128"/>
              </a:endParaRPr>
            </a:p>
          </p:txBody>
        </p:sp>
        <p:sp>
          <p:nvSpPr>
            <p:cNvPr id="15" name="TextBox 10"/>
            <p:cNvSpPr txBox="1">
              <a:spLocks noChangeArrowheads="1"/>
            </p:cNvSpPr>
            <p:nvPr/>
          </p:nvSpPr>
          <p:spPr bwMode="auto">
            <a:xfrm>
              <a:off x="5857878" y="8506120"/>
              <a:ext cx="3281362" cy="619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30046" tIns="65023" rIns="130046" bIns="65023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2000" dirty="0" smtClean="0">
                  <a:solidFill>
                    <a:schemeClr val="bg1"/>
                  </a:solidFill>
                  <a:latin typeface="ＭＳ Ｐゴシック" pitchFamily="-84" charset="-128"/>
                  <a:ea typeface="ＭＳ Ｐゴシック" pitchFamily="-84" charset="-128"/>
                  <a:cs typeface="ＭＳ Ｐゴシック" pitchFamily="-84" charset="-128"/>
                </a:rPr>
                <a:t>NIR instrument</a:t>
              </a:r>
              <a:endParaRPr lang="ja-JP" altLang="en-US" sz="2000" dirty="0">
                <a:solidFill>
                  <a:schemeClr val="bg1"/>
                </a:solidFill>
                <a:latin typeface="ＭＳ Ｐゴシック" pitchFamily="-84" charset="-128"/>
                <a:ea typeface="ＭＳ Ｐゴシック" pitchFamily="-84" charset="-128"/>
                <a:cs typeface="ＭＳ Ｐゴシック" pitchFamily="-84" charset="-128"/>
              </a:endParaRPr>
            </a:p>
          </p:txBody>
        </p:sp>
        <p:cxnSp>
          <p:nvCxnSpPr>
            <p:cNvPr id="16" name="Straight Arrow Connector 15"/>
            <p:cNvCxnSpPr>
              <a:cxnSpLocks noChangeShapeType="1"/>
            </p:cNvCxnSpPr>
            <p:nvPr/>
          </p:nvCxnSpPr>
          <p:spPr bwMode="auto">
            <a:xfrm rot="16200000" flipV="1">
              <a:off x="6567343" y="7432823"/>
              <a:ext cx="1098841" cy="1047748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17" name="Straight Arrow Connector 16"/>
            <p:cNvCxnSpPr>
              <a:cxnSpLocks noChangeShapeType="1"/>
              <a:endCxn id="22" idx="6"/>
            </p:cNvCxnSpPr>
            <p:nvPr/>
          </p:nvCxnSpPr>
          <p:spPr bwMode="auto">
            <a:xfrm rot="10800000">
              <a:off x="7078665" y="6965157"/>
              <a:ext cx="1139826" cy="442118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18" name="Straight Arrow Connector 17"/>
            <p:cNvCxnSpPr>
              <a:cxnSpLocks noChangeShapeType="1"/>
              <a:stCxn id="13" idx="3"/>
            </p:cNvCxnSpPr>
            <p:nvPr/>
          </p:nvCxnSpPr>
          <p:spPr bwMode="auto">
            <a:xfrm flipV="1">
              <a:off x="5781674" y="3910304"/>
              <a:ext cx="1296990" cy="67191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19" name="TextBox 14"/>
            <p:cNvSpPr txBox="1">
              <a:spLocks noChangeArrowheads="1"/>
            </p:cNvSpPr>
            <p:nvPr/>
          </p:nvSpPr>
          <p:spPr bwMode="auto">
            <a:xfrm>
              <a:off x="3721708" y="2204747"/>
              <a:ext cx="2470254" cy="1053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30046" tIns="65023" rIns="130046" bIns="65023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2000" dirty="0" smtClean="0">
                  <a:solidFill>
                    <a:srgbClr val="FFFFFF"/>
                  </a:solidFill>
                  <a:latin typeface="ＭＳ Ｐゴシック" pitchFamily="-84" charset="-128"/>
                  <a:ea typeface="ＭＳ Ｐゴシック" pitchFamily="-84" charset="-128"/>
                  <a:cs typeface="ＭＳ Ｐゴシック" pitchFamily="-84" charset="-128"/>
                </a:rPr>
                <a:t>4 </a:t>
              </a:r>
              <a:r>
                <a:rPr lang="en-US" altLang="ja-JP" sz="2000" dirty="0" smtClean="0">
                  <a:solidFill>
                    <a:srgbClr val="FFFFFF"/>
                  </a:solidFill>
                  <a:latin typeface="ＭＳ Ｐゴシック" pitchFamily="-84" charset="-128"/>
                  <a:ea typeface="ＭＳ Ｐゴシック" pitchFamily="-84" charset="-128"/>
                  <a:cs typeface="ＭＳ Ｐゴシック" pitchFamily="-84" charset="-128"/>
                </a:rPr>
                <a:t>laser guide star</a:t>
              </a:r>
              <a:endParaRPr lang="en-US" altLang="ja-JP" sz="2000" dirty="0" smtClean="0">
                <a:solidFill>
                  <a:srgbClr val="FFFFFF"/>
                </a:solidFill>
                <a:latin typeface="ＭＳ Ｐゴシック" pitchFamily="-84" charset="-128"/>
                <a:ea typeface="ＭＳ Ｐゴシック" pitchFamily="-84" charset="-128"/>
                <a:cs typeface="ＭＳ Ｐゴシック" pitchFamily="-84" charset="-128"/>
              </a:endParaRPr>
            </a:p>
          </p:txBody>
        </p:sp>
        <p:cxnSp>
          <p:nvCxnSpPr>
            <p:cNvPr id="20" name="Straight Arrow Connector 19"/>
            <p:cNvCxnSpPr>
              <a:cxnSpLocks noChangeShapeType="1"/>
            </p:cNvCxnSpPr>
            <p:nvPr/>
          </p:nvCxnSpPr>
          <p:spPr bwMode="auto">
            <a:xfrm flipV="1">
              <a:off x="6191964" y="2543030"/>
              <a:ext cx="1448673" cy="2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21" name="円/楕円 16"/>
            <p:cNvSpPr>
              <a:spLocks noChangeArrowheads="1"/>
            </p:cNvSpPr>
            <p:nvPr/>
          </p:nvSpPr>
          <p:spPr bwMode="auto">
            <a:xfrm>
              <a:off x="7007225" y="3436938"/>
              <a:ext cx="935038" cy="93503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kumimoji="0" lang="ja-JP" altLang="en-US"/>
            </a:p>
          </p:txBody>
        </p:sp>
        <p:sp>
          <p:nvSpPr>
            <p:cNvPr id="22" name="円/楕円 19"/>
            <p:cNvSpPr>
              <a:spLocks noChangeArrowheads="1"/>
            </p:cNvSpPr>
            <p:nvPr/>
          </p:nvSpPr>
          <p:spPr bwMode="auto">
            <a:xfrm>
              <a:off x="5781675" y="6605588"/>
              <a:ext cx="1296988" cy="71913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kumimoji="0" lang="ja-JP" altLang="en-US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-84" charset="-128"/>
                <a:cs typeface="ＭＳ Ｐゴシック" pitchFamily="-84" charset="-128"/>
              </a:rPr>
              <a:t>Feasible schedule (</a:t>
            </a:r>
            <a:r>
              <a:rPr lang="en-US" altLang="ja-JP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-84" charset="-128"/>
                <a:cs typeface="ＭＳ Ｐゴシック" pitchFamily="-84" charset="-128"/>
              </a:rPr>
              <a:t>plan)</a:t>
            </a:r>
            <a:endParaRPr lang="ja-JP" altLang="en-US" dirty="0">
              <a:effectLst>
                <a:outerShdw blurRad="38100" dist="38100" dir="2700000" algn="tl">
                  <a:srgbClr val="DDDDDD"/>
                </a:outerShdw>
              </a:effectLst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01836" y="1634133"/>
            <a:ext cx="8340328" cy="5116711"/>
          </a:xfrm>
        </p:spPr>
        <p:txBody>
          <a:bodyPr/>
          <a:lstStyle/>
          <a:p>
            <a:pPr eaLnBrk="1" hangingPunct="1"/>
            <a:r>
              <a:rPr lang="en-US" altLang="ja-JP" sz="1800" dirty="0" smtClean="0">
                <a:latin typeface="ＭＳ Ｐゴシック" pitchFamily="-84" charset="-128"/>
                <a:ea typeface="ＭＳ Ｐゴシック" pitchFamily="-84" charset="-128"/>
                <a:cs typeface="ＭＳ Ｐゴシック" pitchFamily="-84" charset="-128"/>
              </a:rPr>
              <a:t>Upgrade to Adaptive Telescope</a:t>
            </a:r>
          </a:p>
          <a:p>
            <a:pPr lvl="1"/>
            <a:r>
              <a:rPr lang="en-US" altLang="ja-JP" sz="1800" dirty="0" smtClean="0">
                <a:latin typeface="ＭＳ Ｐゴシック" pitchFamily="-84" charset="-128"/>
                <a:ea typeface="ＭＳ Ｐゴシック" pitchFamily="-84" charset="-128"/>
                <a:cs typeface="ＭＳ Ｐゴシック" pitchFamily="-84" charset="-128"/>
              </a:rPr>
              <a:t>Adaptive Secondary Mirror. </a:t>
            </a:r>
          </a:p>
          <a:p>
            <a:pPr lvl="2"/>
            <a:r>
              <a:rPr lang="en-US" altLang="ja-JP" sz="1800" dirty="0" smtClean="0">
                <a:latin typeface="ＭＳ Ｐゴシック" pitchFamily="-84" charset="-128"/>
                <a:ea typeface="ＭＳ Ｐゴシック" pitchFamily="-84" charset="-128"/>
                <a:cs typeface="ＭＳ Ｐゴシック" pitchFamily="-84" charset="-128"/>
              </a:rPr>
              <a:t>Grant-in-Aid, </a:t>
            </a:r>
            <a:r>
              <a:rPr lang="en-US" sz="1800" dirty="0" smtClean="0"/>
              <a:t>Specially Promoted </a:t>
            </a:r>
            <a:r>
              <a:rPr lang="en-US" sz="1800" dirty="0" smtClean="0"/>
              <a:t>Research, (</a:t>
            </a:r>
            <a:r>
              <a:rPr lang="en-US" sz="1800" dirty="0" err="1" smtClean="0"/>
              <a:t>Tokubetu-shuishin</a:t>
            </a:r>
            <a:r>
              <a:rPr lang="en-US" sz="1800" dirty="0" smtClean="0"/>
              <a:t>), </a:t>
            </a:r>
            <a:r>
              <a:rPr lang="en-US" altLang="ja-JP" sz="1800" dirty="0" smtClean="0">
                <a:latin typeface="ＭＳ Ｐゴシック" pitchFamily="-84" charset="-128"/>
                <a:ea typeface="ＭＳ Ｐゴシック" pitchFamily="-84" charset="-128"/>
                <a:cs typeface="ＭＳ Ｐゴシック" pitchFamily="-84" charset="-128"/>
              </a:rPr>
              <a:t>2014 or 2015, 5 years, </a:t>
            </a:r>
          </a:p>
          <a:p>
            <a:pPr lvl="1"/>
            <a:r>
              <a:rPr lang="en-US" altLang="ja-JP" sz="1800" dirty="0" smtClean="0">
                <a:latin typeface="ＭＳ Ｐゴシック" pitchFamily="-84" charset="-128"/>
                <a:ea typeface="ＭＳ Ｐゴシック" pitchFamily="-84" charset="-128"/>
                <a:cs typeface="ＭＳ Ｐゴシック" pitchFamily="-84" charset="-128"/>
              </a:rPr>
              <a:t>Wavefront sensor and lasers.</a:t>
            </a:r>
          </a:p>
          <a:p>
            <a:pPr lvl="2"/>
            <a:r>
              <a:rPr lang="en-US" altLang="ja-JP" sz="1800" dirty="0" smtClean="0">
                <a:latin typeface="ＭＳ Ｐゴシック" pitchFamily="-84" charset="-128"/>
                <a:ea typeface="ＭＳ Ｐゴシック" pitchFamily="-84" charset="-128"/>
                <a:cs typeface="ＭＳ Ｐゴシック" pitchFamily="-84" charset="-128"/>
              </a:rPr>
              <a:t>Grant-in-Aid, New research field, (Shin-</a:t>
            </a:r>
            <a:r>
              <a:rPr lang="en-US" altLang="ja-JP" sz="1800" dirty="0" err="1" smtClean="0">
                <a:latin typeface="ＭＳ Ｐゴシック" pitchFamily="-84" charset="-128"/>
                <a:ea typeface="ＭＳ Ｐゴシック" pitchFamily="-84" charset="-128"/>
                <a:cs typeface="ＭＳ Ｐゴシック" pitchFamily="-84" charset="-128"/>
              </a:rPr>
              <a:t>gakujutu</a:t>
            </a:r>
            <a:r>
              <a:rPr lang="en-US" altLang="ja-JP" sz="1800" dirty="0" smtClean="0">
                <a:latin typeface="ＭＳ Ｐゴシック" pitchFamily="-84" charset="-128"/>
                <a:ea typeface="ＭＳ Ｐゴシック" pitchFamily="-84" charset="-128"/>
                <a:cs typeface="ＭＳ Ｐゴシック" pitchFamily="-84" charset="-128"/>
              </a:rPr>
              <a:t>), 2014 or 2015, 5 years.</a:t>
            </a:r>
          </a:p>
          <a:p>
            <a:pPr lvl="2"/>
            <a:r>
              <a:rPr lang="en-US" altLang="ja-JP" sz="1800" dirty="0" smtClean="0">
                <a:latin typeface="ＭＳ Ｐゴシック" pitchFamily="-84" charset="-128"/>
                <a:ea typeface="ＭＳ Ｐゴシック" pitchFamily="-84" charset="-128"/>
                <a:cs typeface="ＭＳ Ｐゴシック" pitchFamily="-84" charset="-128"/>
              </a:rPr>
              <a:t>Collaboration with biology </a:t>
            </a:r>
            <a:r>
              <a:rPr lang="en-US" altLang="ja-JP" sz="1800" dirty="0" smtClean="0">
                <a:latin typeface="ＭＳ Ｐゴシック" pitchFamily="-84" charset="-128"/>
                <a:ea typeface="ＭＳ Ｐゴシック" pitchFamily="-84" charset="-128"/>
                <a:cs typeface="ＭＳ Ｐゴシック" pitchFamily="-84" charset="-128"/>
              </a:rPr>
              <a:t>researcher.</a:t>
            </a:r>
            <a:endParaRPr lang="en-US" altLang="ja-JP" sz="1800" dirty="0" smtClean="0">
              <a:latin typeface="ＭＳ Ｐゴシック" pitchFamily="-84" charset="-128"/>
              <a:ea typeface="ＭＳ Ｐゴシック" pitchFamily="-84" charset="-128"/>
              <a:cs typeface="ＭＳ Ｐゴシック" pitchFamily="-84" charset="-128"/>
            </a:endParaRPr>
          </a:p>
          <a:p>
            <a:pPr lvl="1"/>
            <a:r>
              <a:rPr lang="en-US" altLang="ja-JP" sz="1800" dirty="0" smtClean="0">
                <a:latin typeface="ＭＳ Ｐゴシック" pitchFamily="-84" charset="-128"/>
                <a:ea typeface="ＭＳ Ｐゴシック" pitchFamily="-84" charset="-128"/>
                <a:cs typeface="ＭＳ Ｐゴシック" pitchFamily="-84" charset="-128"/>
              </a:rPr>
              <a:t>GLAO + Nu MOIRCS</a:t>
            </a:r>
          </a:p>
          <a:p>
            <a:pPr lvl="1"/>
            <a:endParaRPr lang="en-US" altLang="ja-JP" sz="1800" dirty="0" smtClean="0">
              <a:latin typeface="ＭＳ Ｐゴシック" pitchFamily="-84" charset="-128"/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altLang="ja-JP" sz="1800" dirty="0" smtClean="0">
                <a:latin typeface="ＭＳ Ｐゴシック" pitchFamily="-84" charset="-128"/>
                <a:ea typeface="ＭＳ Ｐゴシック" pitchFamily="-84" charset="-128"/>
                <a:cs typeface="ＭＳ Ｐゴシック" pitchFamily="-84" charset="-128"/>
              </a:rPr>
              <a:t>NIR wide field instrument.</a:t>
            </a:r>
          </a:p>
          <a:p>
            <a:pPr lvl="1"/>
            <a:r>
              <a:rPr lang="en-US" altLang="ja-JP" sz="1800" dirty="0" smtClean="0">
                <a:latin typeface="ＭＳ Ｐゴシック" pitchFamily="-84" charset="-128"/>
                <a:ea typeface="ＭＳ Ｐゴシック" pitchFamily="-84" charset="-128"/>
                <a:cs typeface="ＭＳ Ｐゴシック" pitchFamily="-84" charset="-128"/>
              </a:rPr>
              <a:t>Imager, MOS or M-IFS.</a:t>
            </a:r>
          </a:p>
          <a:p>
            <a:pPr lvl="1"/>
            <a:r>
              <a:rPr lang="en-US" altLang="ja-JP" sz="1800" dirty="0" smtClean="0">
                <a:latin typeface="ＭＳ Ｐゴシック" pitchFamily="-84" charset="-128"/>
                <a:ea typeface="ＭＳ Ｐゴシック" pitchFamily="-84" charset="-128"/>
                <a:cs typeface="ＭＳ Ｐゴシック" pitchFamily="-84" charset="-128"/>
              </a:rPr>
              <a:t>International collaboration or other Grant-in-Aid.</a:t>
            </a:r>
            <a:endParaRPr lang="ja-JP" altLang="en-US" sz="1800" dirty="0" smtClean="0">
              <a:latin typeface="ＭＳ Ｐゴシック" pitchFamily="-84" charset="-128"/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altLang="ja-JP" sz="2200" dirty="0" smtClean="0">
              <a:latin typeface="ＭＳ Ｐゴシック" pitchFamily="-84" charset="-128"/>
              <a:ea typeface="ＭＳ Ｐゴシック" pitchFamily="-84" charset="-128"/>
              <a:cs typeface="ＭＳ Ｐゴシック" pitchFamily="-84" charset="-128"/>
            </a:endParaRPr>
          </a:p>
          <a:p>
            <a:pPr marL="99995"/>
            <a:endParaRPr lang="en-US" altLang="ja-JP" sz="2200" dirty="0" smtClean="0">
              <a:latin typeface="ＭＳ Ｐゴシック" pitchFamily="-84" charset="-128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05B5-265F-AD44-AB5F-7AD795B7F895}" type="slidenum">
              <a:rPr lang="ja-JP" altLang="en-US" smtClean="0"/>
              <a:pPr/>
              <a:t>20</a:t>
            </a:fld>
            <a:endParaRPr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Cost </a:t>
            </a:r>
            <a:r>
              <a:rPr lang="en-US" altLang="ja-JP" dirty="0" smtClean="0"/>
              <a:t>Estimation</a:t>
            </a:r>
            <a:endParaRPr lang="en-US" altLang="ja-JP" dirty="0"/>
          </a:p>
        </p:txBody>
      </p:sp>
      <p:graphicFrame>
        <p:nvGraphicFramePr>
          <p:cNvPr id="49154" name="Group 2"/>
          <p:cNvGraphicFramePr>
            <a:graphicFrameLocks noGrp="1"/>
          </p:cNvGraphicFramePr>
          <p:nvPr/>
        </p:nvGraphicFramePr>
        <p:xfrm>
          <a:off x="544711" y="1972345"/>
          <a:ext cx="8041184" cy="3937995"/>
        </p:xfrm>
        <a:graphic>
          <a:graphicData uri="http://schemas.openxmlformats.org/drawingml/2006/table">
            <a:tbl>
              <a:tblPr/>
              <a:tblGrid>
                <a:gridCol w="4464844"/>
                <a:gridCol w="3576340"/>
              </a:tblGrid>
              <a:tr h="4375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1" charset="-128"/>
                        <a:buNone/>
                        <a:tabLst/>
                      </a:pPr>
                      <a:r>
                        <a:rPr kumimoji="0" lang="en-US" altLang="ja-JP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1" charset="0"/>
                          <a:ea typeface="Gill Sans" pitchFamily="-1" charset="0"/>
                          <a:cs typeface="Gill Sans" pitchFamily="-1" charset="0"/>
                          <a:sym typeface="Gill Sans" pitchFamily="-1" charset="0"/>
                        </a:rPr>
                        <a:t>Item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1" charset="-128"/>
                        <a:buNone/>
                        <a:tabLst/>
                      </a:pPr>
                      <a:r>
                        <a:rPr kumimoji="0" lang="en-US" altLang="ja-JP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1" charset="0"/>
                          <a:ea typeface="Gill Sans" pitchFamily="-1" charset="0"/>
                          <a:cs typeface="Gill Sans" pitchFamily="-1" charset="0"/>
                          <a:sym typeface="Gill Sans" pitchFamily="-1" charset="0"/>
                        </a:rPr>
                        <a:t>Cost (USD)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375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1" charset="-128"/>
                        <a:buNone/>
                        <a:tabLst/>
                      </a:pPr>
                      <a:r>
                        <a:rPr kumimoji="0" lang="en-US" altLang="ja-JP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1" charset="0"/>
                          <a:ea typeface="Gill Sans" pitchFamily="-1" charset="0"/>
                          <a:cs typeface="Gill Sans" pitchFamily="-1" charset="0"/>
                          <a:sym typeface="Gill Sans" pitchFamily="-1" charset="0"/>
                        </a:rPr>
                        <a:t>Adaptive Secondary Mirror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1" charset="-128"/>
                        <a:buNone/>
                        <a:tabLst/>
                      </a:pPr>
                      <a:r>
                        <a:rPr kumimoji="0" lang="en-US" altLang="ja-JP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1" charset="0"/>
                          <a:ea typeface="Gill Sans" pitchFamily="-1" charset="0"/>
                          <a:cs typeface="Gill Sans" pitchFamily="-1" charset="0"/>
                          <a:sym typeface="Gill Sans" pitchFamily="-1" charset="0"/>
                        </a:rPr>
                        <a:t>5-10M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75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1" charset="-128"/>
                        <a:buNone/>
                        <a:tabLst/>
                      </a:pPr>
                      <a:r>
                        <a:rPr kumimoji="0" lang="en-US" altLang="ja-JP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1" charset="0"/>
                          <a:ea typeface="Gill Sans" pitchFamily="-1" charset="0"/>
                          <a:cs typeface="Gill Sans" pitchFamily="-1" charset="0"/>
                          <a:sym typeface="Gill Sans" pitchFamily="-1" charset="0"/>
                        </a:rPr>
                        <a:t>Laser System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1" charset="-128"/>
                        <a:buNone/>
                        <a:tabLst/>
                      </a:pPr>
                      <a:r>
                        <a:rPr kumimoji="0" lang="en-US" altLang="ja-JP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1" charset="0"/>
                          <a:ea typeface="Gill Sans" pitchFamily="-1" charset="0"/>
                          <a:cs typeface="Gill Sans" pitchFamily="-1" charset="0"/>
                          <a:sym typeface="Gill Sans" pitchFamily="-1" charset="0"/>
                        </a:rPr>
                        <a:t>4-8M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75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1" charset="-128"/>
                        <a:buNone/>
                        <a:tabLst/>
                      </a:pPr>
                      <a:r>
                        <a:rPr kumimoji="0" lang="en-US" altLang="ja-JP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1" charset="0"/>
                          <a:ea typeface="Gill Sans" pitchFamily="-1" charset="0"/>
                          <a:cs typeface="Gill Sans" pitchFamily="-1" charset="0"/>
                          <a:sym typeface="Gill Sans" pitchFamily="-1" charset="0"/>
                        </a:rPr>
                        <a:t>Wavefront Sensor System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1" charset="-128"/>
                        <a:buNone/>
                        <a:tabLst/>
                      </a:pPr>
                      <a:r>
                        <a:rPr kumimoji="0" lang="en-US" altLang="ja-JP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1" charset="0"/>
                          <a:ea typeface="Gill Sans" pitchFamily="-1" charset="0"/>
                          <a:cs typeface="Gill Sans" pitchFamily="-1" charset="0"/>
                          <a:sym typeface="Gill Sans" pitchFamily="-1" charset="0"/>
                        </a:rPr>
                        <a:t>~3.5M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75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1" charset="-128"/>
                        <a:buNone/>
                        <a:tabLst/>
                      </a:pPr>
                      <a:r>
                        <a:rPr kumimoji="0" lang="en-US" altLang="ja-JP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1" charset="0"/>
                          <a:ea typeface="Gill Sans" pitchFamily="-1" charset="0"/>
                          <a:cs typeface="Gill Sans" pitchFamily="-1" charset="0"/>
                          <a:sym typeface="Gill Sans" pitchFamily="-1" charset="0"/>
                        </a:rPr>
                        <a:t>Computers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1" charset="-128"/>
                        <a:buNone/>
                        <a:tabLst/>
                      </a:pPr>
                      <a:r>
                        <a:rPr kumimoji="0" lang="en-US" altLang="ja-JP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1" charset="0"/>
                          <a:ea typeface="Gill Sans" pitchFamily="-1" charset="0"/>
                          <a:cs typeface="Gill Sans" pitchFamily="-1" charset="0"/>
                          <a:sym typeface="Gill Sans" pitchFamily="-1" charset="0"/>
                        </a:rPr>
                        <a:t>~0.2M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75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1" charset="-128"/>
                        <a:buNone/>
                        <a:tabLst/>
                      </a:pPr>
                      <a:r>
                        <a:rPr kumimoji="0" lang="en-US" altLang="ja-JP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1" charset="0"/>
                          <a:ea typeface="Gill Sans" pitchFamily="-1" charset="0"/>
                          <a:cs typeface="Gill Sans" pitchFamily="-1" charset="0"/>
                          <a:sym typeface="Gill Sans" pitchFamily="-1" charset="0"/>
                        </a:rPr>
                        <a:t>Telescope Modifications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1" charset="-128"/>
                        <a:buNone/>
                        <a:tabLst/>
                      </a:pPr>
                      <a:r>
                        <a:rPr kumimoji="0" lang="en-US" altLang="ja-JP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1" charset="0"/>
                          <a:ea typeface="Gill Sans" pitchFamily="-1" charset="0"/>
                          <a:cs typeface="Gill Sans" pitchFamily="-1" charset="0"/>
                          <a:sym typeface="Gill Sans" pitchFamily="-1" charset="0"/>
                        </a:rPr>
                        <a:t>15-20M</a:t>
                      </a:r>
                      <a:endParaRPr kumimoji="0" lang="en-US" altLang="ja-JP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-1" charset="0"/>
                        <a:ea typeface="Gill Sans" pitchFamily="-1" charset="0"/>
                        <a:cs typeface="Gill Sans" pitchFamily="-1" charset="0"/>
                        <a:sym typeface="Gill Sans" pitchFamily="-1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FF40"/>
                    </a:solidFill>
                  </a:tcPr>
                </a:tc>
              </a:tr>
              <a:tr h="4375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1" charset="-128"/>
                        <a:buNone/>
                        <a:tabLst/>
                      </a:pPr>
                      <a:r>
                        <a:rPr kumimoji="0" lang="en-US" altLang="ja-JP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1" charset="0"/>
                          <a:ea typeface="Gill Sans" pitchFamily="-1" charset="0"/>
                          <a:cs typeface="Gill Sans" pitchFamily="-1" charset="0"/>
                          <a:sym typeface="Gill Sans" pitchFamily="-1" charset="0"/>
                        </a:rPr>
                        <a:t>Instruments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1" charset="-128"/>
                        <a:buNone/>
                        <a:tabLst/>
                      </a:pPr>
                      <a:r>
                        <a:rPr kumimoji="0" lang="en-US" altLang="ja-JP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1" charset="0"/>
                          <a:ea typeface="Gill Sans" pitchFamily="-1" charset="0"/>
                          <a:cs typeface="Gill Sans" pitchFamily="-1" charset="0"/>
                          <a:sym typeface="Gill Sans" pitchFamily="-1" charset="0"/>
                        </a:rPr>
                        <a:t>5</a:t>
                      </a:r>
                      <a:r>
                        <a:rPr kumimoji="0" lang="en-US" altLang="ja-JP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1" charset="0"/>
                          <a:ea typeface="Gill Sans" pitchFamily="-1" charset="0"/>
                          <a:cs typeface="Gill Sans" pitchFamily="-1" charset="0"/>
                          <a:sym typeface="Gill Sans" pitchFamily="-1" charset="0"/>
                        </a:rPr>
                        <a:t>-20M</a:t>
                      </a:r>
                      <a:endParaRPr kumimoji="0" lang="en-US" altLang="ja-JP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-1" charset="0"/>
                        <a:ea typeface="Gill Sans" pitchFamily="-1" charset="0"/>
                        <a:cs typeface="Gill Sans" pitchFamily="-1" charset="0"/>
                        <a:sym typeface="Gill Sans" pitchFamily="-1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80"/>
                    </a:solidFill>
                  </a:tcPr>
                </a:tc>
              </a:tr>
              <a:tr h="4375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1" charset="-128"/>
                        <a:buNone/>
                        <a:tabLst/>
                      </a:pPr>
                      <a:r>
                        <a:rPr kumimoji="0" lang="en-US" altLang="ja-JP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1" charset="0"/>
                          <a:ea typeface="Gill Sans" pitchFamily="-1" charset="0"/>
                          <a:cs typeface="Gill Sans" pitchFamily="-1" charset="0"/>
                          <a:sym typeface="Gill Sans" pitchFamily="-1" charset="0"/>
                        </a:rPr>
                        <a:t>(Additional) Human Resources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1" charset="-128"/>
                        <a:buNone/>
                        <a:tabLst/>
                      </a:pPr>
                      <a:r>
                        <a:rPr kumimoji="0" lang="en-US" altLang="ja-JP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1" charset="0"/>
                          <a:ea typeface="Gill Sans" pitchFamily="-1" charset="0"/>
                          <a:cs typeface="Gill Sans" pitchFamily="-1" charset="0"/>
                          <a:sym typeface="Gill Sans" pitchFamily="-1" charset="0"/>
                        </a:rPr>
                        <a:t>~2M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75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1" charset="-128"/>
                        <a:buNone/>
                        <a:tabLst/>
                      </a:pPr>
                      <a:r>
                        <a:rPr kumimoji="0" lang="en-US" altLang="ja-JP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1" charset="0"/>
                          <a:ea typeface="Gill Sans" pitchFamily="-1" charset="0"/>
                          <a:cs typeface="Gill Sans" pitchFamily="-1" charset="0"/>
                          <a:sym typeface="Gill Sans" pitchFamily="-1" charset="0"/>
                        </a:rPr>
                        <a:t>Total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1" charset="-128"/>
                        <a:buNone/>
                        <a:tabLst/>
                      </a:pPr>
                      <a:r>
                        <a:rPr kumimoji="0" lang="en-US" altLang="ja-JP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1" charset="0"/>
                          <a:ea typeface="Gill Sans" pitchFamily="-1" charset="0"/>
                          <a:cs typeface="Gill Sans" pitchFamily="-1" charset="0"/>
                          <a:sym typeface="Gill Sans" pitchFamily="-1" charset="0"/>
                        </a:rPr>
                        <a:t>35-60M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05B5-265F-AD44-AB5F-7AD795B7F895}" type="slidenum">
              <a:rPr lang="ja-JP" altLang="en-US" smtClean="0"/>
              <a:pPr/>
              <a:t>21</a:t>
            </a:fld>
            <a:endParaRPr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05B5-265F-AD44-AB5F-7AD795B7F895}" type="slidenum">
              <a:rPr lang="ja-JP" altLang="en-US" smtClean="0"/>
              <a:pPr/>
              <a:t>3</a:t>
            </a:fld>
            <a:endParaRPr lang="ja-JP" altLang="en-US"/>
          </a:p>
        </p:txBody>
      </p:sp>
      <p:grpSp>
        <p:nvGrpSpPr>
          <p:cNvPr id="53" name="Group 52"/>
          <p:cNvGrpSpPr>
            <a:grpSpLocks noChangeAspect="1"/>
          </p:cNvGrpSpPr>
          <p:nvPr/>
        </p:nvGrpSpPr>
        <p:grpSpPr>
          <a:xfrm>
            <a:off x="1115169" y="145420"/>
            <a:ext cx="6179896" cy="6498845"/>
            <a:chOff x="-1157120" y="-11342"/>
            <a:chExt cx="9114294" cy="9019625"/>
          </a:xfrm>
        </p:grpSpPr>
        <p:sp>
          <p:nvSpPr>
            <p:cNvPr id="5" name="Parallelogram 4"/>
            <p:cNvSpPr/>
            <p:nvPr/>
          </p:nvSpPr>
          <p:spPr>
            <a:xfrm>
              <a:off x="2712220" y="1479416"/>
              <a:ext cx="3524262" cy="3286577"/>
            </a:xfrm>
            <a:prstGeom prst="parallelogram">
              <a:avLst>
                <a:gd name="adj" fmla="val 60833"/>
              </a:avLst>
            </a:prstGeom>
            <a:solidFill>
              <a:schemeClr val="accent5">
                <a:lumMod val="60000"/>
                <a:lumOff val="40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Parallelogram 5"/>
            <p:cNvSpPr/>
            <p:nvPr/>
          </p:nvSpPr>
          <p:spPr>
            <a:xfrm>
              <a:off x="2730368" y="1490147"/>
              <a:ext cx="1529130" cy="3286577"/>
            </a:xfrm>
            <a:prstGeom prst="parallelogram">
              <a:avLst>
                <a:gd name="adj" fmla="val 0"/>
              </a:avLst>
            </a:prstGeom>
            <a:solidFill>
              <a:schemeClr val="accent5">
                <a:lumMod val="60000"/>
                <a:lumOff val="40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5-Point Star 6"/>
            <p:cNvSpPr>
              <a:spLocks noChangeAspect="1"/>
            </p:cNvSpPr>
            <p:nvPr/>
          </p:nvSpPr>
          <p:spPr>
            <a:xfrm>
              <a:off x="1083734" y="508476"/>
              <a:ext cx="270000" cy="270000"/>
            </a:xfrm>
            <a:prstGeom prst="star5">
              <a:avLst/>
            </a:prstGeom>
            <a:solidFill>
              <a:srgbClr val="EDE43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5-Point Star 7"/>
            <p:cNvSpPr>
              <a:spLocks noChangeAspect="1"/>
            </p:cNvSpPr>
            <p:nvPr/>
          </p:nvSpPr>
          <p:spPr>
            <a:xfrm>
              <a:off x="3316818" y="508476"/>
              <a:ext cx="270000" cy="270000"/>
            </a:xfrm>
            <a:prstGeom prst="star5">
              <a:avLst/>
            </a:prstGeom>
            <a:solidFill>
              <a:srgbClr val="EDE43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5-Point Star 8"/>
            <p:cNvSpPr>
              <a:spLocks noChangeAspect="1"/>
            </p:cNvSpPr>
            <p:nvPr/>
          </p:nvSpPr>
          <p:spPr>
            <a:xfrm>
              <a:off x="5647347" y="508476"/>
              <a:ext cx="270000" cy="270000"/>
            </a:xfrm>
            <a:prstGeom prst="star5">
              <a:avLst/>
            </a:prstGeom>
            <a:solidFill>
              <a:srgbClr val="EDE43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Parallelogram 9"/>
            <p:cNvSpPr/>
            <p:nvPr/>
          </p:nvSpPr>
          <p:spPr>
            <a:xfrm flipH="1">
              <a:off x="3659292" y="7313796"/>
              <a:ext cx="635982" cy="520622"/>
            </a:xfrm>
            <a:prstGeom prst="parallelogram">
              <a:avLst>
                <a:gd name="adj" fmla="val 62133"/>
              </a:avLst>
            </a:prstGeom>
            <a:solidFill>
              <a:schemeClr val="accent5">
                <a:lumMod val="60000"/>
                <a:lumOff val="40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Parallelogram 10"/>
            <p:cNvSpPr/>
            <p:nvPr/>
          </p:nvSpPr>
          <p:spPr>
            <a:xfrm>
              <a:off x="2778779" y="7313799"/>
              <a:ext cx="635982" cy="520622"/>
            </a:xfrm>
            <a:prstGeom prst="parallelogram">
              <a:avLst>
                <a:gd name="adj" fmla="val 62133"/>
              </a:avLst>
            </a:prstGeom>
            <a:solidFill>
              <a:schemeClr val="accent5">
                <a:lumMod val="60000"/>
                <a:lumOff val="40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Parallelogram 11"/>
            <p:cNvSpPr/>
            <p:nvPr/>
          </p:nvSpPr>
          <p:spPr>
            <a:xfrm>
              <a:off x="3407435" y="7313802"/>
              <a:ext cx="261324" cy="520622"/>
            </a:xfrm>
            <a:prstGeom prst="parallelogram">
              <a:avLst>
                <a:gd name="adj" fmla="val 0"/>
              </a:avLst>
            </a:prstGeom>
            <a:solidFill>
              <a:schemeClr val="accent5">
                <a:lumMod val="60000"/>
                <a:lumOff val="40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Parallelogram 12"/>
            <p:cNvSpPr>
              <a:spLocks noChangeAspect="1"/>
            </p:cNvSpPr>
            <p:nvPr/>
          </p:nvSpPr>
          <p:spPr>
            <a:xfrm flipH="1">
              <a:off x="735234" y="1490147"/>
              <a:ext cx="3524262" cy="3286578"/>
            </a:xfrm>
            <a:prstGeom prst="parallelogram">
              <a:avLst>
                <a:gd name="adj" fmla="val 60833"/>
              </a:avLst>
            </a:prstGeom>
            <a:solidFill>
              <a:schemeClr val="accent5">
                <a:lumMod val="60000"/>
                <a:lumOff val="40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4" name="Picture 13" descr="telescope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2591875" y="4940397"/>
              <a:ext cx="1882476" cy="2171700"/>
            </a:xfrm>
            <a:prstGeom prst="rect">
              <a:avLst/>
            </a:prstGeom>
          </p:spPr>
        </p:pic>
        <p:sp>
          <p:nvSpPr>
            <p:cNvPr id="15" name="Can 14"/>
            <p:cNvSpPr/>
            <p:nvPr/>
          </p:nvSpPr>
          <p:spPr>
            <a:xfrm>
              <a:off x="2502749" y="4907484"/>
              <a:ext cx="2030118" cy="2188633"/>
            </a:xfrm>
            <a:prstGeom prst="can">
              <a:avLst>
                <a:gd name="adj" fmla="val 24038"/>
              </a:avLst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25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25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382914" y="6775453"/>
              <a:ext cx="343310" cy="9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5400000" flipH="1" flipV="1">
              <a:off x="2224280" y="5610695"/>
              <a:ext cx="1728000" cy="715823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V="1">
              <a:off x="3117023" y="5582816"/>
              <a:ext cx="1708949" cy="752528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V="1">
              <a:off x="2426122" y="6124676"/>
              <a:ext cx="2103335" cy="63196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 flipH="1" flipV="1">
              <a:off x="2540389" y="6159448"/>
              <a:ext cx="2109687" cy="1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 flipV="1">
              <a:off x="1794187" y="5877373"/>
              <a:ext cx="1872368" cy="5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 flipH="1" flipV="1">
              <a:off x="3400674" y="5876977"/>
              <a:ext cx="1873160" cy="1588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reeform 22"/>
            <p:cNvSpPr/>
            <p:nvPr/>
          </p:nvSpPr>
          <p:spPr>
            <a:xfrm>
              <a:off x="2233107" y="4426771"/>
              <a:ext cx="2365471" cy="282222"/>
            </a:xfrm>
            <a:custGeom>
              <a:avLst/>
              <a:gdLst>
                <a:gd name="connsiteX0" fmla="*/ 0 w 2878666"/>
                <a:gd name="connsiteY0" fmla="*/ 112889 h 231423"/>
                <a:gd name="connsiteX1" fmla="*/ 338666 w 2878666"/>
                <a:gd name="connsiteY1" fmla="*/ 11289 h 231423"/>
                <a:gd name="connsiteX2" fmla="*/ 609600 w 2878666"/>
                <a:gd name="connsiteY2" fmla="*/ 45156 h 231423"/>
                <a:gd name="connsiteX3" fmla="*/ 778933 w 2878666"/>
                <a:gd name="connsiteY3" fmla="*/ 129823 h 231423"/>
                <a:gd name="connsiteX4" fmla="*/ 1117600 w 2878666"/>
                <a:gd name="connsiteY4" fmla="*/ 163689 h 231423"/>
                <a:gd name="connsiteX5" fmla="*/ 1303866 w 2878666"/>
                <a:gd name="connsiteY5" fmla="*/ 79023 h 231423"/>
                <a:gd name="connsiteX6" fmla="*/ 1507066 w 2878666"/>
                <a:gd name="connsiteY6" fmla="*/ 11289 h 231423"/>
                <a:gd name="connsiteX7" fmla="*/ 1761066 w 2878666"/>
                <a:gd name="connsiteY7" fmla="*/ 95956 h 231423"/>
                <a:gd name="connsiteX8" fmla="*/ 2015066 w 2878666"/>
                <a:gd name="connsiteY8" fmla="*/ 214489 h 231423"/>
                <a:gd name="connsiteX9" fmla="*/ 2269066 w 2878666"/>
                <a:gd name="connsiteY9" fmla="*/ 146756 h 231423"/>
                <a:gd name="connsiteX10" fmla="*/ 2455333 w 2878666"/>
                <a:gd name="connsiteY10" fmla="*/ 45156 h 231423"/>
                <a:gd name="connsiteX11" fmla="*/ 2709333 w 2878666"/>
                <a:gd name="connsiteY11" fmla="*/ 79023 h 231423"/>
                <a:gd name="connsiteX12" fmla="*/ 2878666 w 2878666"/>
                <a:gd name="connsiteY12" fmla="*/ 231423 h 231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78666" h="231423">
                  <a:moveTo>
                    <a:pt x="0" y="112889"/>
                  </a:moveTo>
                  <a:cubicBezTo>
                    <a:pt x="118533" y="67733"/>
                    <a:pt x="237066" y="22578"/>
                    <a:pt x="338666" y="11289"/>
                  </a:cubicBezTo>
                  <a:cubicBezTo>
                    <a:pt x="440266" y="0"/>
                    <a:pt x="536222" y="25400"/>
                    <a:pt x="609600" y="45156"/>
                  </a:cubicBezTo>
                  <a:cubicBezTo>
                    <a:pt x="682978" y="64912"/>
                    <a:pt x="694266" y="110068"/>
                    <a:pt x="778933" y="129823"/>
                  </a:cubicBezTo>
                  <a:cubicBezTo>
                    <a:pt x="863600" y="149578"/>
                    <a:pt x="1030111" y="172156"/>
                    <a:pt x="1117600" y="163689"/>
                  </a:cubicBezTo>
                  <a:cubicBezTo>
                    <a:pt x="1205089" y="155222"/>
                    <a:pt x="1238955" y="104423"/>
                    <a:pt x="1303866" y="79023"/>
                  </a:cubicBezTo>
                  <a:cubicBezTo>
                    <a:pt x="1368777" y="53623"/>
                    <a:pt x="1430866" y="8467"/>
                    <a:pt x="1507066" y="11289"/>
                  </a:cubicBezTo>
                  <a:cubicBezTo>
                    <a:pt x="1583266" y="14111"/>
                    <a:pt x="1676399" y="62089"/>
                    <a:pt x="1761066" y="95956"/>
                  </a:cubicBezTo>
                  <a:cubicBezTo>
                    <a:pt x="1845733" y="129823"/>
                    <a:pt x="1930399" y="206022"/>
                    <a:pt x="2015066" y="214489"/>
                  </a:cubicBezTo>
                  <a:cubicBezTo>
                    <a:pt x="2099733" y="222956"/>
                    <a:pt x="2195688" y="174978"/>
                    <a:pt x="2269066" y="146756"/>
                  </a:cubicBezTo>
                  <a:cubicBezTo>
                    <a:pt x="2342444" y="118534"/>
                    <a:pt x="2381955" y="56445"/>
                    <a:pt x="2455333" y="45156"/>
                  </a:cubicBezTo>
                  <a:cubicBezTo>
                    <a:pt x="2528711" y="33867"/>
                    <a:pt x="2638778" y="47979"/>
                    <a:pt x="2709333" y="79023"/>
                  </a:cubicBezTo>
                  <a:cubicBezTo>
                    <a:pt x="2779889" y="110068"/>
                    <a:pt x="2816577" y="208845"/>
                    <a:pt x="2878666" y="231423"/>
                  </a:cubicBezTo>
                </a:path>
              </a:pathLst>
            </a:custGeom>
            <a:effectLst>
              <a:outerShdw blurRad="50800" dist="38100" dir="2700000">
                <a:schemeClr val="tx2">
                  <a:alpha val="43000"/>
                </a:scheme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Freeform 23"/>
            <p:cNvSpPr/>
            <p:nvPr/>
          </p:nvSpPr>
          <p:spPr>
            <a:xfrm flipV="1">
              <a:off x="1693333" y="3589871"/>
              <a:ext cx="3542785" cy="209926"/>
            </a:xfrm>
            <a:custGeom>
              <a:avLst/>
              <a:gdLst>
                <a:gd name="connsiteX0" fmla="*/ 0 w 1828800"/>
                <a:gd name="connsiteY0" fmla="*/ 19755 h 208844"/>
                <a:gd name="connsiteX1" fmla="*/ 440266 w 1828800"/>
                <a:gd name="connsiteY1" fmla="*/ 121355 h 208844"/>
                <a:gd name="connsiteX2" fmla="*/ 711200 w 1828800"/>
                <a:gd name="connsiteY2" fmla="*/ 70555 h 208844"/>
                <a:gd name="connsiteX3" fmla="*/ 965200 w 1828800"/>
                <a:gd name="connsiteY3" fmla="*/ 2822 h 208844"/>
                <a:gd name="connsiteX4" fmla="*/ 1202266 w 1828800"/>
                <a:gd name="connsiteY4" fmla="*/ 53622 h 208844"/>
                <a:gd name="connsiteX5" fmla="*/ 1540933 w 1828800"/>
                <a:gd name="connsiteY5" fmla="*/ 189089 h 208844"/>
                <a:gd name="connsiteX6" fmla="*/ 1828800 w 1828800"/>
                <a:gd name="connsiteY6" fmla="*/ 172155 h 208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8800" h="208844">
                  <a:moveTo>
                    <a:pt x="0" y="19755"/>
                  </a:moveTo>
                  <a:cubicBezTo>
                    <a:pt x="160866" y="66321"/>
                    <a:pt x="321733" y="112888"/>
                    <a:pt x="440266" y="121355"/>
                  </a:cubicBezTo>
                  <a:cubicBezTo>
                    <a:pt x="558799" y="129822"/>
                    <a:pt x="623711" y="90311"/>
                    <a:pt x="711200" y="70555"/>
                  </a:cubicBezTo>
                  <a:cubicBezTo>
                    <a:pt x="798689" y="50800"/>
                    <a:pt x="883356" y="5644"/>
                    <a:pt x="965200" y="2822"/>
                  </a:cubicBezTo>
                  <a:cubicBezTo>
                    <a:pt x="1047044" y="0"/>
                    <a:pt x="1106311" y="22578"/>
                    <a:pt x="1202266" y="53622"/>
                  </a:cubicBezTo>
                  <a:cubicBezTo>
                    <a:pt x="1298221" y="84666"/>
                    <a:pt x="1436511" y="169334"/>
                    <a:pt x="1540933" y="189089"/>
                  </a:cubicBezTo>
                  <a:cubicBezTo>
                    <a:pt x="1645355" y="208844"/>
                    <a:pt x="1746956" y="189088"/>
                    <a:pt x="1828800" y="172155"/>
                  </a:cubicBezTo>
                </a:path>
              </a:pathLst>
            </a:custGeom>
            <a:effectLst>
              <a:outerShdw blurRad="25400" dist="25400" dir="16200000">
                <a:schemeClr val="tx2">
                  <a:alpha val="55000"/>
                </a:scheme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1100667" y="2895615"/>
              <a:ext cx="4715082" cy="209926"/>
            </a:xfrm>
            <a:custGeom>
              <a:avLst/>
              <a:gdLst>
                <a:gd name="connsiteX0" fmla="*/ 0 w 1828800"/>
                <a:gd name="connsiteY0" fmla="*/ 19755 h 208844"/>
                <a:gd name="connsiteX1" fmla="*/ 440266 w 1828800"/>
                <a:gd name="connsiteY1" fmla="*/ 121355 h 208844"/>
                <a:gd name="connsiteX2" fmla="*/ 711200 w 1828800"/>
                <a:gd name="connsiteY2" fmla="*/ 70555 h 208844"/>
                <a:gd name="connsiteX3" fmla="*/ 965200 w 1828800"/>
                <a:gd name="connsiteY3" fmla="*/ 2822 h 208844"/>
                <a:gd name="connsiteX4" fmla="*/ 1202266 w 1828800"/>
                <a:gd name="connsiteY4" fmla="*/ 53622 h 208844"/>
                <a:gd name="connsiteX5" fmla="*/ 1540933 w 1828800"/>
                <a:gd name="connsiteY5" fmla="*/ 189089 h 208844"/>
                <a:gd name="connsiteX6" fmla="*/ 1828800 w 1828800"/>
                <a:gd name="connsiteY6" fmla="*/ 172155 h 208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8800" h="208844">
                  <a:moveTo>
                    <a:pt x="0" y="19755"/>
                  </a:moveTo>
                  <a:cubicBezTo>
                    <a:pt x="160866" y="66321"/>
                    <a:pt x="321733" y="112888"/>
                    <a:pt x="440266" y="121355"/>
                  </a:cubicBezTo>
                  <a:cubicBezTo>
                    <a:pt x="558799" y="129822"/>
                    <a:pt x="623711" y="90311"/>
                    <a:pt x="711200" y="70555"/>
                  </a:cubicBezTo>
                  <a:cubicBezTo>
                    <a:pt x="798689" y="50800"/>
                    <a:pt x="883356" y="5644"/>
                    <a:pt x="965200" y="2822"/>
                  </a:cubicBezTo>
                  <a:cubicBezTo>
                    <a:pt x="1047044" y="0"/>
                    <a:pt x="1106311" y="22578"/>
                    <a:pt x="1202266" y="53622"/>
                  </a:cubicBezTo>
                  <a:cubicBezTo>
                    <a:pt x="1298221" y="84666"/>
                    <a:pt x="1436511" y="169334"/>
                    <a:pt x="1540933" y="189089"/>
                  </a:cubicBezTo>
                  <a:cubicBezTo>
                    <a:pt x="1645355" y="208844"/>
                    <a:pt x="1746956" y="189088"/>
                    <a:pt x="1828800" y="172155"/>
                  </a:cubicBezTo>
                </a:path>
              </a:pathLst>
            </a:custGeom>
            <a:effectLst>
              <a:outerShdw blurRad="40000" dist="19939" dir="5400000" rotWithShape="0">
                <a:schemeClr val="tx2">
                  <a:alpha val="49000"/>
                </a:scheme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Freeform 25"/>
            <p:cNvSpPr/>
            <p:nvPr/>
          </p:nvSpPr>
          <p:spPr>
            <a:xfrm flipH="1">
              <a:off x="694267" y="2015082"/>
              <a:ext cx="5622009" cy="269500"/>
            </a:xfrm>
            <a:custGeom>
              <a:avLst/>
              <a:gdLst>
                <a:gd name="connsiteX0" fmla="*/ 0 w 1879600"/>
                <a:gd name="connsiteY0" fmla="*/ 25400 h 268111"/>
                <a:gd name="connsiteX1" fmla="*/ 406400 w 1879600"/>
                <a:gd name="connsiteY1" fmla="*/ 211666 h 268111"/>
                <a:gd name="connsiteX2" fmla="*/ 795867 w 1879600"/>
                <a:gd name="connsiteY2" fmla="*/ 25400 h 268111"/>
                <a:gd name="connsiteX3" fmla="*/ 1185334 w 1879600"/>
                <a:gd name="connsiteY3" fmla="*/ 59266 h 268111"/>
                <a:gd name="connsiteX4" fmla="*/ 1456267 w 1879600"/>
                <a:gd name="connsiteY4" fmla="*/ 245533 h 268111"/>
                <a:gd name="connsiteX5" fmla="*/ 1879600 w 1879600"/>
                <a:gd name="connsiteY5" fmla="*/ 194733 h 268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9600" h="268111">
                  <a:moveTo>
                    <a:pt x="0" y="25400"/>
                  </a:moveTo>
                  <a:cubicBezTo>
                    <a:pt x="136878" y="118533"/>
                    <a:pt x="273756" y="211666"/>
                    <a:pt x="406400" y="211666"/>
                  </a:cubicBezTo>
                  <a:cubicBezTo>
                    <a:pt x="539044" y="211666"/>
                    <a:pt x="666045" y="50800"/>
                    <a:pt x="795867" y="25400"/>
                  </a:cubicBezTo>
                  <a:cubicBezTo>
                    <a:pt x="925689" y="0"/>
                    <a:pt x="1075267" y="22577"/>
                    <a:pt x="1185334" y="59266"/>
                  </a:cubicBezTo>
                  <a:cubicBezTo>
                    <a:pt x="1295401" y="95955"/>
                    <a:pt x="1340556" y="222955"/>
                    <a:pt x="1456267" y="245533"/>
                  </a:cubicBezTo>
                  <a:cubicBezTo>
                    <a:pt x="1571978" y="268111"/>
                    <a:pt x="1775178" y="222955"/>
                    <a:pt x="1879600" y="194733"/>
                  </a:cubicBezTo>
                </a:path>
              </a:pathLst>
            </a:custGeom>
            <a:effectLst>
              <a:outerShdw blurRad="40005" dist="19939" dir="5400000" algn="tl" rotWithShape="0">
                <a:schemeClr val="tx2">
                  <a:alpha val="38000"/>
                </a:scheme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7" name="Group 26"/>
            <p:cNvGrpSpPr/>
            <p:nvPr/>
          </p:nvGrpSpPr>
          <p:grpSpPr>
            <a:xfrm rot="1844084">
              <a:off x="2445704" y="7716508"/>
              <a:ext cx="592666" cy="856339"/>
              <a:chOff x="1100667" y="7692966"/>
              <a:chExt cx="592666" cy="856339"/>
            </a:xfrm>
          </p:grpSpPr>
          <p:sp>
            <p:nvSpPr>
              <p:cNvPr id="28" name="Can 27"/>
              <p:cNvSpPr/>
              <p:nvPr/>
            </p:nvSpPr>
            <p:spPr>
              <a:xfrm>
                <a:off x="1100667" y="7941734"/>
                <a:ext cx="592666" cy="607571"/>
              </a:xfrm>
              <a:prstGeom prst="can">
                <a:avLst/>
              </a:prstGeom>
              <a:solidFill>
                <a:srgbClr val="3366FF"/>
              </a:solidFill>
              <a:ln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Can 28"/>
              <p:cNvSpPr/>
              <p:nvPr/>
            </p:nvSpPr>
            <p:spPr>
              <a:xfrm>
                <a:off x="1228518" y="7692966"/>
                <a:ext cx="339598" cy="354162"/>
              </a:xfrm>
              <a:prstGeom prst="can">
                <a:avLst/>
              </a:prstGeom>
              <a:solidFill>
                <a:srgbClr val="3366FF"/>
              </a:solidFill>
              <a:ln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 flipH="1">
              <a:off x="3233336" y="7816532"/>
              <a:ext cx="592666" cy="856339"/>
              <a:chOff x="1100667" y="7692966"/>
              <a:chExt cx="592666" cy="856339"/>
            </a:xfrm>
          </p:grpSpPr>
          <p:sp>
            <p:nvSpPr>
              <p:cNvPr id="31" name="Can 30"/>
              <p:cNvSpPr/>
              <p:nvPr/>
            </p:nvSpPr>
            <p:spPr>
              <a:xfrm>
                <a:off x="1100667" y="7941734"/>
                <a:ext cx="592666" cy="607571"/>
              </a:xfrm>
              <a:prstGeom prst="can">
                <a:avLst/>
              </a:prstGeom>
              <a:solidFill>
                <a:srgbClr val="3366FF"/>
              </a:solidFill>
              <a:ln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Can 31"/>
              <p:cNvSpPr/>
              <p:nvPr/>
            </p:nvSpPr>
            <p:spPr>
              <a:xfrm>
                <a:off x="1228518" y="7692966"/>
                <a:ext cx="339598" cy="354162"/>
              </a:xfrm>
              <a:prstGeom prst="can">
                <a:avLst/>
              </a:prstGeom>
              <a:solidFill>
                <a:srgbClr val="3366FF"/>
              </a:solidFill>
              <a:ln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 rot="19755916" flipH="1">
              <a:off x="4021870" y="7698622"/>
              <a:ext cx="592666" cy="856339"/>
              <a:chOff x="1100667" y="7692966"/>
              <a:chExt cx="592666" cy="856339"/>
            </a:xfrm>
          </p:grpSpPr>
          <p:sp>
            <p:nvSpPr>
              <p:cNvPr id="34" name="Can 33"/>
              <p:cNvSpPr/>
              <p:nvPr/>
            </p:nvSpPr>
            <p:spPr>
              <a:xfrm>
                <a:off x="1100667" y="7941734"/>
                <a:ext cx="592666" cy="607571"/>
              </a:xfrm>
              <a:prstGeom prst="can">
                <a:avLst/>
              </a:prstGeom>
              <a:solidFill>
                <a:srgbClr val="3366FF"/>
              </a:solidFill>
              <a:ln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Can 34"/>
              <p:cNvSpPr/>
              <p:nvPr/>
            </p:nvSpPr>
            <p:spPr>
              <a:xfrm>
                <a:off x="1228518" y="7692966"/>
                <a:ext cx="339598" cy="354162"/>
              </a:xfrm>
              <a:prstGeom prst="can">
                <a:avLst/>
              </a:prstGeom>
              <a:solidFill>
                <a:srgbClr val="3366FF"/>
              </a:solidFill>
              <a:ln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2523215" y="5098252"/>
              <a:ext cx="3124926" cy="3910031"/>
              <a:chOff x="2523215" y="5098252"/>
              <a:chExt cx="3124926" cy="3910031"/>
            </a:xfrm>
          </p:grpSpPr>
          <p:cxnSp>
            <p:nvCxnSpPr>
              <p:cNvPr id="37" name="Straight Connector 36"/>
              <p:cNvCxnSpPr>
                <a:stCxn id="34" idx="3"/>
              </p:cNvCxnSpPr>
              <p:nvPr/>
            </p:nvCxnSpPr>
            <p:spPr>
              <a:xfrm rot="16200000" flipH="1">
                <a:off x="4280294" y="8751551"/>
                <a:ext cx="513462" cy="1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31" idx="3"/>
              </p:cNvCxnSpPr>
              <p:nvPr/>
            </p:nvCxnSpPr>
            <p:spPr>
              <a:xfrm rot="16200000" flipH="1">
                <a:off x="3362363" y="8840176"/>
                <a:ext cx="334613" cy="1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28" idx="3"/>
              </p:cNvCxnSpPr>
              <p:nvPr/>
            </p:nvCxnSpPr>
            <p:spPr>
              <a:xfrm rot="16200000" flipH="1">
                <a:off x="2275428" y="8760493"/>
                <a:ext cx="495575" cy="1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V="1">
                <a:off x="2523215" y="9007485"/>
                <a:ext cx="3124132" cy="796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>
                <a:off x="3695907" y="7056046"/>
                <a:ext cx="3902880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0800000" flipV="1">
                <a:off x="3662378" y="5098252"/>
                <a:ext cx="1984177" cy="2"/>
              </a:xfrm>
              <a:prstGeom prst="line">
                <a:avLst/>
              </a:prstGeom>
              <a:ln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Box 42"/>
            <p:cNvSpPr txBox="1"/>
            <p:nvPr/>
          </p:nvSpPr>
          <p:spPr>
            <a:xfrm>
              <a:off x="5286172" y="3439088"/>
              <a:ext cx="2145616" cy="897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/>
                <a:t>Atmospheric</a:t>
              </a:r>
            </a:p>
            <a:p>
              <a:pPr algn="ctr"/>
              <a:r>
                <a:rPr lang="en-US" altLang="ja-JP" dirty="0" smtClean="0"/>
                <a:t>turbulence</a:t>
              </a:r>
              <a:endParaRPr kumimoji="1" lang="ja-JP" altLang="en-US" dirty="0"/>
            </a:p>
          </p:txBody>
        </p:sp>
        <p:cxnSp>
          <p:nvCxnSpPr>
            <p:cNvPr id="44" name="Straight Connector 43"/>
            <p:cNvCxnSpPr>
              <a:stCxn id="43" idx="0"/>
            </p:cNvCxnSpPr>
            <p:nvPr/>
          </p:nvCxnSpPr>
          <p:spPr>
            <a:xfrm rot="16200000" flipV="1">
              <a:off x="5720482" y="2800589"/>
              <a:ext cx="1154501" cy="122496"/>
            </a:xfrm>
            <a:prstGeom prst="line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0800000">
              <a:off x="5562601" y="3200400"/>
              <a:ext cx="354751" cy="238690"/>
            </a:xfrm>
            <a:prstGeom prst="line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4991831" y="3799798"/>
              <a:ext cx="294345" cy="114859"/>
            </a:xfrm>
            <a:prstGeom prst="line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43" idx="2"/>
            </p:cNvCxnSpPr>
            <p:nvPr/>
          </p:nvCxnSpPr>
          <p:spPr>
            <a:xfrm rot="5400000">
              <a:off x="5337014" y="3597687"/>
              <a:ext cx="283537" cy="1760400"/>
            </a:xfrm>
            <a:prstGeom prst="line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694268" y="7678998"/>
              <a:ext cx="1734472" cy="897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/>
                <a:t>Wavefront</a:t>
              </a:r>
            </a:p>
            <a:p>
              <a:pPr algn="ctr"/>
              <a:r>
                <a:rPr lang="en-US" altLang="ja-JP" dirty="0" smtClean="0"/>
                <a:t>sensors</a:t>
              </a:r>
              <a:endParaRPr kumimoji="1" lang="ja-JP" alt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707376" y="5048756"/>
              <a:ext cx="3249798" cy="1025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smtClean="0"/>
                <a:t>Feedback correction</a:t>
              </a:r>
            </a:p>
            <a:p>
              <a:pPr algn="ctr"/>
              <a:r>
                <a:rPr lang="en-US" altLang="ja-JP" sz="1400" dirty="0" smtClean="0"/>
                <a:t>to deformable </a:t>
              </a:r>
            </a:p>
            <a:p>
              <a:pPr algn="ctr"/>
              <a:r>
                <a:rPr lang="en-US" altLang="ja-JP" sz="1400" dirty="0" smtClean="0"/>
                <a:t>secondary mirror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-1157120" y="4220929"/>
              <a:ext cx="3318457" cy="897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/>
                <a:t>Turbulence at</a:t>
              </a:r>
            </a:p>
            <a:p>
              <a:pPr algn="ctr"/>
              <a:r>
                <a:rPr lang="en-US" altLang="ja-JP" dirty="0" smtClean="0"/>
                <a:t>ground layer</a:t>
              </a:r>
              <a:endParaRPr kumimoji="1" lang="ja-JP" alt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451220" y="6802199"/>
              <a:ext cx="2457937" cy="1089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/>
                <a:t>Estimation of</a:t>
              </a:r>
            </a:p>
            <a:p>
              <a:pPr algn="ctr"/>
              <a:r>
                <a:rPr lang="en-US" altLang="ja-JP" dirty="0" smtClean="0"/>
                <a:t>ground-layer turbulence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954625" y="-11342"/>
              <a:ext cx="2993123" cy="5125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/>
                <a:t>Guide stars</a:t>
              </a:r>
              <a:endParaRPr kumimoji="1" lang="ja-JP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ja-JP"/>
              <a:t>GLAO - Specifications under Consideration</a:t>
            </a:r>
          </a:p>
        </p:txBody>
      </p:sp>
      <p:graphicFrame>
        <p:nvGraphicFramePr>
          <p:cNvPr id="31746" name="Group 2"/>
          <p:cNvGraphicFramePr>
            <a:graphicFrameLocks noGrp="1"/>
          </p:cNvGraphicFramePr>
          <p:nvPr/>
        </p:nvGraphicFramePr>
        <p:xfrm>
          <a:off x="991195" y="1973461"/>
          <a:ext cx="7152681" cy="3992046"/>
        </p:xfrm>
        <a:graphic>
          <a:graphicData uri="http://schemas.openxmlformats.org/drawingml/2006/table">
            <a:tbl>
              <a:tblPr/>
              <a:tblGrid>
                <a:gridCol w="2384227"/>
                <a:gridCol w="2384227"/>
                <a:gridCol w="2384227"/>
              </a:tblGrid>
              <a:tr h="5625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1" charset="-128"/>
                        <a:buNone/>
                        <a:tabLst/>
                      </a:pPr>
                      <a:r>
                        <a:rPr kumimoji="0" lang="en-US" altLang="ja-JP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1" charset="0"/>
                          <a:ea typeface="Gill Sans" pitchFamily="-1" charset="0"/>
                          <a:cs typeface="Gill Sans" pitchFamily="-1" charset="0"/>
                          <a:sym typeface="Gill Sans" pitchFamily="-1" charset="0"/>
                        </a:rPr>
                        <a:t>Guide stars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1" charset="-128"/>
                        <a:buNone/>
                        <a:tabLst/>
                      </a:pPr>
                      <a:r>
                        <a:rPr kumimoji="0" lang="en-US" altLang="ja-JP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1" charset="0"/>
                          <a:ea typeface="Gill Sans" pitchFamily="-1" charset="0"/>
                          <a:cs typeface="Gill Sans" pitchFamily="-1" charset="0"/>
                          <a:sym typeface="Gill Sans" pitchFamily="-1" charset="0"/>
                        </a:rPr>
                        <a:t>4 </a:t>
                      </a:r>
                      <a:r>
                        <a:rPr kumimoji="0" lang="en-US" altLang="ja-JP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1" charset="0"/>
                          <a:ea typeface="Gill Sans" pitchFamily="-1" charset="0"/>
                          <a:cs typeface="Gill Sans" pitchFamily="-1" charset="0"/>
                          <a:sym typeface="Gill Sans" pitchFamily="-1" charset="0"/>
                        </a:rPr>
                        <a:t>LGSs</a:t>
                      </a:r>
                      <a:r>
                        <a:rPr kumimoji="0" lang="en-US" altLang="ja-JP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1" charset="0"/>
                          <a:ea typeface="Gill Sans" pitchFamily="-1" charset="0"/>
                          <a:cs typeface="Gill Sans" pitchFamily="-1" charset="0"/>
                          <a:sym typeface="Gill Sans" pitchFamily="-1" charset="0"/>
                        </a:rPr>
                        <a:t> + 3 </a:t>
                      </a:r>
                      <a:r>
                        <a:rPr kumimoji="0" lang="en-US" altLang="ja-JP" sz="2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1" charset="0"/>
                          <a:ea typeface="Gill Sans" pitchFamily="-1" charset="0"/>
                          <a:cs typeface="Gill Sans" pitchFamily="-1" charset="0"/>
                          <a:sym typeface="Gill Sans" pitchFamily="-1" charset="0"/>
                        </a:rPr>
                        <a:t>NGSs</a:t>
                      </a:r>
                      <a:endParaRPr kumimoji="0" lang="en-US" altLang="ja-JP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-1" charset="0"/>
                        <a:ea typeface="Gill Sans" pitchFamily="-1" charset="0"/>
                        <a:cs typeface="Gill Sans" pitchFamily="-1" charset="0"/>
                        <a:sym typeface="Gill Sans" pitchFamily="-1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1" charset="-128"/>
                        <a:buNone/>
                        <a:tabLst/>
                      </a:pPr>
                      <a:endParaRPr kumimoji="0" lang="ja-JP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-1" charset="0"/>
                        <a:ea typeface="ヒラギノ角ゴ ProN W3" pitchFamily="-1" charset="-128"/>
                        <a:cs typeface="ヒラギノ角ゴ ProN W3" pitchFamily="-1" charset="-128"/>
                        <a:sym typeface="Gill Sans" pitchFamily="-1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1" charset="-128"/>
                        <a:buNone/>
                        <a:tabLst/>
                      </a:pPr>
                      <a:r>
                        <a:rPr kumimoji="0" lang="en-US" altLang="ja-JP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1" charset="0"/>
                          <a:ea typeface="Gill Sans" pitchFamily="-1" charset="0"/>
                          <a:cs typeface="Gill Sans" pitchFamily="-1" charset="0"/>
                          <a:sym typeface="Gill Sans" pitchFamily="-1" charset="0"/>
                        </a:rPr>
                        <a:t>DM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1" charset="-128"/>
                        <a:buNone/>
                        <a:tabLst/>
                      </a:pPr>
                      <a:r>
                        <a:rPr kumimoji="0" lang="en-US" altLang="ja-JP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1" charset="0"/>
                          <a:ea typeface="Gill Sans" pitchFamily="-1" charset="0"/>
                          <a:cs typeface="Gill Sans" pitchFamily="-1" charset="0"/>
                          <a:sym typeface="Gill Sans" pitchFamily="-1" charset="0"/>
                        </a:rPr>
                        <a:t>Secondary mirror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1" charset="-128"/>
                        <a:buNone/>
                        <a:tabLst/>
                      </a:pPr>
                      <a:r>
                        <a:rPr kumimoji="0" lang="en-US" altLang="ja-JP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1" charset="0"/>
                          <a:ea typeface="Gill Sans" pitchFamily="-1" charset="0"/>
                          <a:cs typeface="Gill Sans" pitchFamily="-1" charset="0"/>
                          <a:sym typeface="Gill Sans" pitchFamily="-1" charset="0"/>
                        </a:rPr>
                        <a:t>~1000 actuators, modification of VLT ASM.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25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1" charset="-128"/>
                        <a:buNone/>
                        <a:tabLst/>
                      </a:pPr>
                      <a:r>
                        <a:rPr kumimoji="0" lang="en-US" altLang="ja-JP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1" charset="0"/>
                          <a:ea typeface="Gill Sans" pitchFamily="-1" charset="0"/>
                          <a:cs typeface="Gill Sans" pitchFamily="-1" charset="0"/>
                          <a:sym typeface="Gill Sans" pitchFamily="-1" charset="0"/>
                        </a:rPr>
                        <a:t>HO-WFS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1" charset="-128"/>
                        <a:buNone/>
                        <a:tabLst/>
                      </a:pPr>
                      <a:r>
                        <a:rPr kumimoji="0" lang="en-US" altLang="ja-JP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1" charset="0"/>
                          <a:ea typeface="Gill Sans" pitchFamily="-1" charset="0"/>
                          <a:cs typeface="Gill Sans" pitchFamily="-1" charset="0"/>
                          <a:sym typeface="Gill Sans" pitchFamily="-1" charset="0"/>
                        </a:rPr>
                        <a:t>&gt; 8x8 SH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1" charset="-128"/>
                        <a:buNone/>
                        <a:tabLst/>
                      </a:pPr>
                      <a:r>
                        <a:rPr kumimoji="0" lang="en-US" altLang="ja-JP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1" charset="0"/>
                          <a:ea typeface="Gill Sans" pitchFamily="-1" charset="0"/>
                          <a:cs typeface="Gill Sans" pitchFamily="-1" charset="0"/>
                          <a:sym typeface="Gill Sans" pitchFamily="-1" charset="0"/>
                        </a:rPr>
                        <a:t>visible, EM-CCD(TBD)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25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1" charset="-128"/>
                        <a:buNone/>
                        <a:tabLst/>
                      </a:pPr>
                      <a:r>
                        <a:rPr kumimoji="0" lang="en-US" altLang="ja-JP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1" charset="0"/>
                          <a:ea typeface="Gill Sans" pitchFamily="-1" charset="0"/>
                          <a:cs typeface="Gill Sans" pitchFamily="-1" charset="0"/>
                          <a:sym typeface="Gill Sans" pitchFamily="-1" charset="0"/>
                        </a:rPr>
                        <a:t>TT(F)-WFS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1" charset="-128"/>
                        <a:buNone/>
                        <a:tabLst/>
                      </a:pPr>
                      <a:r>
                        <a:rPr kumimoji="0" lang="en-US" altLang="ja-JP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1" charset="0"/>
                          <a:ea typeface="Gill Sans" pitchFamily="-1" charset="0"/>
                          <a:cs typeface="Gill Sans" pitchFamily="-1" charset="0"/>
                          <a:sym typeface="Gill Sans" pitchFamily="-1" charset="0"/>
                        </a:rPr>
                        <a:t>2x2 SH or quad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1" charset="-128"/>
                        <a:buNone/>
                        <a:tabLst/>
                      </a:pPr>
                      <a:r>
                        <a:rPr kumimoji="0" lang="en-US" altLang="ja-JP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1" charset="0"/>
                          <a:ea typeface="Gill Sans" pitchFamily="-1" charset="0"/>
                          <a:cs typeface="Gill Sans" pitchFamily="-1" charset="0"/>
                          <a:sym typeface="Gill Sans" pitchFamily="-1" charset="0"/>
                        </a:rPr>
                        <a:t>visible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1" charset="-128"/>
                        <a:buNone/>
                        <a:tabLst/>
                      </a:pPr>
                      <a:r>
                        <a:rPr kumimoji="0" lang="en-US" altLang="ja-JP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1" charset="0"/>
                          <a:ea typeface="Gill Sans" pitchFamily="-1" charset="0"/>
                          <a:cs typeface="Gill Sans" pitchFamily="-1" charset="0"/>
                          <a:sym typeface="Gill Sans" pitchFamily="-1" charset="0"/>
                        </a:rPr>
                        <a:t>Laser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1" charset="-128"/>
                        <a:buNone/>
                        <a:tabLst/>
                      </a:pPr>
                      <a:r>
                        <a:rPr kumimoji="0" lang="en-US" altLang="ja-JP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1" charset="0"/>
                          <a:ea typeface="Gill Sans" pitchFamily="-1" charset="0"/>
                          <a:cs typeface="Gill Sans" pitchFamily="-1" charset="0"/>
                          <a:sym typeface="Gill Sans" pitchFamily="-1" charset="0"/>
                        </a:rPr>
                        <a:t>20 W CW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1" charset="-128"/>
                        <a:buNone/>
                        <a:tabLst/>
                      </a:pPr>
                      <a:r>
                        <a:rPr kumimoji="0" lang="en-US" altLang="ja-JP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1" charset="0"/>
                          <a:ea typeface="Gill Sans" pitchFamily="-1" charset="0"/>
                          <a:cs typeface="Gill Sans" pitchFamily="-1" charset="0"/>
                          <a:sym typeface="Gill Sans" pitchFamily="-1" charset="0"/>
                        </a:rPr>
                        <a:t>TOPTICA (589nm)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1" charset="-128"/>
                        <a:buNone/>
                        <a:tabLst/>
                      </a:pPr>
                      <a:r>
                        <a:rPr kumimoji="0" lang="en-US" altLang="ja-JP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1" charset="0"/>
                          <a:ea typeface="Gill Sans" pitchFamily="-1" charset="0"/>
                          <a:cs typeface="Gill Sans" pitchFamily="-1" charset="0"/>
                          <a:sym typeface="Gill Sans" pitchFamily="-1" charset="0"/>
                        </a:rPr>
                        <a:t>(option: Rayleigh) 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25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1" charset="-128"/>
                        <a:buNone/>
                        <a:tabLst/>
                      </a:pPr>
                      <a:r>
                        <a:rPr kumimoji="0" lang="en-US" altLang="ja-JP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1" charset="0"/>
                          <a:ea typeface="Gill Sans" pitchFamily="-1" charset="0"/>
                          <a:cs typeface="Gill Sans" pitchFamily="-1" charset="0"/>
                          <a:sym typeface="Gill Sans" pitchFamily="-1" charset="0"/>
                        </a:rPr>
                        <a:t> LGS constellation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1" charset="-128"/>
                        <a:buNone/>
                        <a:tabLst/>
                      </a:pPr>
                      <a:r>
                        <a:rPr kumimoji="0" lang="en-US" altLang="ja-JP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1" charset="0"/>
                          <a:ea typeface="Gill Sans" pitchFamily="-1" charset="0"/>
                          <a:cs typeface="Gill Sans" pitchFamily="-1" charset="0"/>
                          <a:sym typeface="Gill Sans" pitchFamily="-1" charset="0"/>
                        </a:rPr>
                        <a:t>15’ in diameter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1" charset="-128"/>
                        <a:buNone/>
                        <a:tabLst/>
                      </a:pPr>
                      <a:endParaRPr kumimoji="0" lang="ja-JP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-1" charset="0"/>
                        <a:ea typeface="ヒラギノ角ゴ ProN W3" pitchFamily="-1" charset="-128"/>
                        <a:cs typeface="ヒラギノ角ゴ ProN W3" pitchFamily="-1" charset="-128"/>
                        <a:sym typeface="Gill Sans" pitchFamily="-1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25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1" charset="-128"/>
                        <a:buNone/>
                        <a:tabLst/>
                      </a:pPr>
                      <a:r>
                        <a:rPr kumimoji="0" lang="en-US" altLang="ja-JP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1" charset="0"/>
                          <a:ea typeface="Gill Sans" pitchFamily="-1" charset="0"/>
                          <a:cs typeface="Gill Sans" pitchFamily="-1" charset="0"/>
                          <a:sym typeface="Gill Sans" pitchFamily="-1" charset="0"/>
                        </a:rPr>
                        <a:t>Laser Launch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1" charset="-128"/>
                        <a:buNone/>
                        <a:tabLst/>
                      </a:pPr>
                      <a:r>
                        <a:rPr kumimoji="0" lang="en-US" altLang="ja-JP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1" charset="0"/>
                          <a:ea typeface="Gill Sans" pitchFamily="-1" charset="0"/>
                          <a:cs typeface="Gill Sans" pitchFamily="-1" charset="0"/>
                          <a:sym typeface="Gill Sans" pitchFamily="-1" charset="0"/>
                        </a:rPr>
                        <a:t>~25cm dia. (TBD)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1" charset="-128"/>
                        <a:buNone/>
                        <a:tabLst/>
                      </a:pPr>
                      <a:r>
                        <a:rPr kumimoji="0" lang="en-US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1" charset="0"/>
                          <a:ea typeface="Gill Sans" pitchFamily="-1" charset="0"/>
                          <a:cs typeface="Gill Sans" pitchFamily="-1" charset="0"/>
                          <a:sym typeface="Gill Sans" pitchFamily="-1" charset="0"/>
                        </a:rPr>
                        <a:t>side launch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05B5-265F-AD44-AB5F-7AD795B7F895}" type="slidenum">
              <a:rPr lang="ja-JP" altLang="en-US" smtClean="0"/>
              <a:pPr/>
              <a:t>4</a:t>
            </a:fld>
            <a:endParaRPr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1"/>
          <p:cNvSpPr>
            <a:spLocks noGrp="1" noChangeArrowheads="1"/>
          </p:cNvSpPr>
          <p:nvPr>
            <p:ph type="title"/>
          </p:nvPr>
        </p:nvSpPr>
        <p:spPr>
          <a:xfrm>
            <a:off x="401836" y="232172"/>
            <a:ext cx="8340328" cy="108942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ja-JP" dirty="0" smtClean="0"/>
              <a:t>NIR Instrument </a:t>
            </a:r>
            <a:r>
              <a:rPr lang="en-US" altLang="ja-JP" dirty="0"/>
              <a:t>- Specifications under Consideration</a:t>
            </a:r>
          </a:p>
        </p:txBody>
      </p:sp>
      <p:graphicFrame>
        <p:nvGraphicFramePr>
          <p:cNvPr id="30722" name="Group 2"/>
          <p:cNvGraphicFramePr>
            <a:graphicFrameLocks noGrp="1"/>
          </p:cNvGraphicFramePr>
          <p:nvPr/>
        </p:nvGraphicFramePr>
        <p:xfrm>
          <a:off x="991195" y="1972346"/>
          <a:ext cx="7152681" cy="3936876"/>
        </p:xfrm>
        <a:graphic>
          <a:graphicData uri="http://schemas.openxmlformats.org/drawingml/2006/table">
            <a:tbl>
              <a:tblPr/>
              <a:tblGrid>
                <a:gridCol w="2384227"/>
                <a:gridCol w="2384227"/>
                <a:gridCol w="2384227"/>
              </a:tblGrid>
              <a:tr h="6563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1" charset="-128"/>
                        <a:buNone/>
                        <a:tabLst/>
                      </a:pPr>
                      <a:r>
                        <a:rPr kumimoji="0" lang="en-US" altLang="ja-JP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1" charset="0"/>
                          <a:ea typeface="Gill Sans" pitchFamily="-1" charset="0"/>
                          <a:cs typeface="Gill Sans" pitchFamily="-1" charset="0"/>
                          <a:sym typeface="Gill Sans" pitchFamily="-1" charset="0"/>
                        </a:rPr>
                        <a:t>Wavelength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1" charset="-128"/>
                        <a:buNone/>
                        <a:tabLst/>
                      </a:pPr>
                      <a:r>
                        <a:rPr kumimoji="0" lang="en-US" altLang="ja-JP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1" charset="0"/>
                          <a:ea typeface="Lucida Grande" pitchFamily="-1" charset="0"/>
                          <a:cs typeface="Lucida Grande" pitchFamily="-1" charset="0"/>
                          <a:sym typeface="Gill Sans" pitchFamily="-1" charset="0"/>
                        </a:rPr>
                        <a:t>0.8-2.5μm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1" charset="-128"/>
                        <a:buNone/>
                        <a:tabLst/>
                      </a:pPr>
                      <a:endParaRPr kumimoji="0" lang="ja-JP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-1" charset="0"/>
                        <a:ea typeface="ヒラギノ角ゴ ProN W3" pitchFamily="-1" charset="-128"/>
                        <a:cs typeface="ヒラギノ角ゴ ProN W3" pitchFamily="-1" charset="-128"/>
                        <a:sym typeface="Gill Sans" pitchFamily="-1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63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1" charset="-128"/>
                        <a:buNone/>
                        <a:tabLst/>
                      </a:pPr>
                      <a:r>
                        <a:rPr kumimoji="0" lang="en-US" altLang="ja-JP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1" charset="0"/>
                          <a:ea typeface="Gill Sans" pitchFamily="-1" charset="0"/>
                          <a:cs typeface="Gill Sans" pitchFamily="-1" charset="0"/>
                          <a:sym typeface="Gill Sans" pitchFamily="-1" charset="0"/>
                        </a:rPr>
                        <a:t>Plate Scale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1" charset="-128"/>
                        <a:buNone/>
                        <a:tabLst/>
                      </a:pPr>
                      <a:r>
                        <a:rPr kumimoji="0" lang="en-US" altLang="ja-JP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1" charset="0"/>
                          <a:ea typeface="Gill Sans" pitchFamily="-1" charset="0"/>
                          <a:cs typeface="Gill Sans" pitchFamily="-1" charset="0"/>
                          <a:sym typeface="Gill Sans" pitchFamily="-1" charset="0"/>
                        </a:rPr>
                        <a:t>0.06-0.1”/pix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1" charset="-128"/>
                        <a:buNone/>
                        <a:tabLst/>
                      </a:pPr>
                      <a:endParaRPr kumimoji="0" lang="ja-JP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-1" charset="0"/>
                        <a:ea typeface="ヒラギノ角ゴ ProN W3" pitchFamily="-1" charset="-128"/>
                        <a:cs typeface="ヒラギノ角ゴ ProN W3" pitchFamily="-1" charset="-128"/>
                        <a:sym typeface="Gill Sans" pitchFamily="-1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6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1" charset="-128"/>
                        <a:buNone/>
                        <a:tabLst/>
                      </a:pPr>
                      <a:r>
                        <a:rPr kumimoji="0" lang="en-US" altLang="ja-JP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1" charset="0"/>
                          <a:ea typeface="Gill Sans" pitchFamily="-1" charset="0"/>
                          <a:cs typeface="Gill Sans" pitchFamily="-1" charset="0"/>
                          <a:sym typeface="Gill Sans" pitchFamily="-1" charset="0"/>
                        </a:rPr>
                        <a:t>FoV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1" charset="-128"/>
                        <a:buNone/>
                        <a:tabLst/>
                      </a:pPr>
                      <a:r>
                        <a:rPr kumimoji="0" lang="en-US" altLang="ja-JP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1" charset="0"/>
                          <a:ea typeface="Gill Sans" pitchFamily="-1" charset="0"/>
                          <a:cs typeface="Gill Sans" pitchFamily="-1" charset="0"/>
                          <a:sym typeface="Gill Sans" pitchFamily="-1" charset="0"/>
                        </a:rPr>
                        <a:t>approx.13‘x13’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1" charset="-128"/>
                        <a:buNone/>
                        <a:tabLst/>
                      </a:pPr>
                      <a:r>
                        <a:rPr kumimoji="0" lang="en-US" altLang="ja-JP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1" charset="0"/>
                          <a:ea typeface="Gill Sans" pitchFamily="-1" charset="0"/>
                          <a:cs typeface="Gill Sans" pitchFamily="-1" charset="0"/>
                          <a:sym typeface="Gill Sans" pitchFamily="-1" charset="0"/>
                        </a:rPr>
                        <a:t>Wider with Split FoVs?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8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1" charset="-128"/>
                        <a:buNone/>
                        <a:tabLst/>
                      </a:pPr>
                      <a:r>
                        <a:rPr kumimoji="0" lang="en-US" altLang="ja-JP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1" charset="0"/>
                          <a:ea typeface="Gill Sans" pitchFamily="-1" charset="0"/>
                          <a:cs typeface="Gill Sans" pitchFamily="-1" charset="0"/>
                          <a:sym typeface="Gill Sans" pitchFamily="-1" charset="0"/>
                        </a:rPr>
                        <a:t>Filters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1" charset="-128"/>
                        <a:buNone/>
                        <a:tabLst/>
                      </a:pPr>
                      <a:r>
                        <a:rPr kumimoji="0" lang="en-US" altLang="ja-JP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1" charset="0"/>
                          <a:ea typeface="Gill Sans" pitchFamily="-1" charset="0"/>
                          <a:cs typeface="Gill Sans" pitchFamily="-1" charset="0"/>
                          <a:sym typeface="Gill Sans" pitchFamily="-1" charset="0"/>
                        </a:rPr>
                        <a:t>Broad+Narrow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1" charset="-128"/>
                        <a:buNone/>
                        <a:tabLst/>
                      </a:pPr>
                      <a:r>
                        <a:rPr kumimoji="0" lang="en-US" altLang="ja-JP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1" charset="0"/>
                          <a:ea typeface="Gill Sans" pitchFamily="-1" charset="0"/>
                          <a:cs typeface="Gill Sans" pitchFamily="-1" charset="0"/>
                          <a:sym typeface="Gill Sans" pitchFamily="-1" charset="0"/>
                        </a:rPr>
                        <a:t>R?, I,z,J,H,K, NB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63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1" charset="-128"/>
                        <a:buNone/>
                        <a:tabLst/>
                      </a:pPr>
                      <a:r>
                        <a:rPr kumimoji="0" lang="en-US" altLang="ja-JP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1" charset="0"/>
                          <a:ea typeface="Gill Sans" pitchFamily="-1" charset="0"/>
                          <a:cs typeface="Gill Sans" pitchFamily="-1" charset="0"/>
                          <a:sym typeface="Gill Sans" pitchFamily="-1" charset="0"/>
                        </a:rPr>
                        <a:t>MOS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1" charset="-128"/>
                        <a:buNone/>
                        <a:tabLst/>
                      </a:pPr>
                      <a:r>
                        <a:rPr kumimoji="0" lang="en-US" altLang="ja-JP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1" charset="0"/>
                          <a:ea typeface="Gill Sans" pitchFamily="-1" charset="0"/>
                          <a:cs typeface="Gill Sans" pitchFamily="-1" charset="0"/>
                          <a:sym typeface="Gill Sans" pitchFamily="-1" charset="0"/>
                        </a:rPr>
                        <a:t>Multi Slit Mask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1" charset="-128"/>
                        <a:buNone/>
                        <a:tabLst/>
                      </a:pPr>
                      <a:r>
                        <a:rPr kumimoji="0" lang="en-US" altLang="ja-JP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1" charset="0"/>
                          <a:ea typeface="Gill Sans" pitchFamily="-1" charset="0"/>
                          <a:cs typeface="Gill Sans" pitchFamily="-1" charset="0"/>
                          <a:sym typeface="Gill Sans" pitchFamily="-1" charset="0"/>
                        </a:rPr>
                        <a:t>Alternatively Multi-IFU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63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1" charset="-128"/>
                        <a:buNone/>
                        <a:tabLst/>
                      </a:pPr>
                      <a:r>
                        <a:rPr kumimoji="0" lang="en-US" altLang="ja-JP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1" charset="0"/>
                          <a:ea typeface="Lucida Grande" pitchFamily="-1" charset="0"/>
                          <a:cs typeface="Lucida Grande" pitchFamily="-1" charset="0"/>
                          <a:sym typeface="Gill Sans" pitchFamily="-1" charset="0"/>
                        </a:rPr>
                        <a:t>λ Dispersion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1" charset="-128"/>
                        <a:buNone/>
                        <a:tabLst/>
                      </a:pPr>
                      <a:r>
                        <a:rPr kumimoji="0" lang="en-US" altLang="ja-JP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1" charset="0"/>
                          <a:ea typeface="Gill Sans" pitchFamily="-1" charset="0"/>
                          <a:cs typeface="Gill Sans" pitchFamily="-1" charset="0"/>
                          <a:sym typeface="Gill Sans" pitchFamily="-1" charset="0"/>
                        </a:rPr>
                        <a:t>2000(TBD)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1" charset="-128"/>
                        <a:buNone/>
                        <a:tabLst/>
                      </a:pPr>
                      <a:r>
                        <a:rPr kumimoji="0" lang="en-US" altLang="ja-JP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1" charset="0"/>
                          <a:ea typeface="Gill Sans" pitchFamily="-1" charset="0"/>
                          <a:cs typeface="Gill Sans" pitchFamily="-1" charset="0"/>
                          <a:sym typeface="Gill Sans" pitchFamily="-1" charset="0"/>
                        </a:rPr>
                        <a:t>Under Investigation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05B5-265F-AD44-AB5F-7AD795B7F895}" type="slidenum">
              <a:rPr lang="ja-JP" altLang="en-US" smtClean="0"/>
              <a:pPr/>
              <a:t>5</a:t>
            </a:fld>
            <a:endParaRPr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1" name="Group 1"/>
          <p:cNvGraphicFramePr>
            <a:graphicFrameLocks noGrp="1"/>
          </p:cNvGraphicFramePr>
          <p:nvPr/>
        </p:nvGraphicFramePr>
        <p:xfrm>
          <a:off x="107157" y="1491258"/>
          <a:ext cx="8927457" cy="4911330"/>
        </p:xfrm>
        <a:graphic>
          <a:graphicData uri="http://schemas.openxmlformats.org/drawingml/2006/table">
            <a:tbl>
              <a:tblPr/>
              <a:tblGrid>
                <a:gridCol w="1487910"/>
                <a:gridCol w="1487909"/>
                <a:gridCol w="1487910"/>
                <a:gridCol w="1487909"/>
                <a:gridCol w="1487910"/>
                <a:gridCol w="1487909"/>
              </a:tblGrid>
              <a:tr h="9822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84" charset="-128"/>
                        <a:buNone/>
                        <a:tabLst/>
                      </a:pPr>
                      <a:endParaRPr kumimoji="0" lang="en-US" altLang="ja-JP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-84" charset="0"/>
                        <a:ea typeface="ＭＳ Ｐゴシック" pitchFamily="-84" charset="-128"/>
                        <a:cs typeface="ＭＳ Ｐゴシック" pitchFamily="-84" charset="-128"/>
                        <a:sym typeface="Gill Sans" pitchFamily="-84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84" charset="-128"/>
                        <a:buNone/>
                        <a:tabLst/>
                      </a:pPr>
                      <a:r>
                        <a:rPr kumimoji="0" lang="en-US" altLang="ja-JP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84" charset="0"/>
                          <a:ea typeface="ＭＳ Ｐゴシック" pitchFamily="-84" charset="-128"/>
                          <a:cs typeface="ＭＳ Ｐゴシック" pitchFamily="-84" charset="-128"/>
                          <a:sym typeface="Gill Sans" pitchFamily="-84" charset="0"/>
                        </a:rPr>
                        <a:t>Subaru MOIRCS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84" charset="-128"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84" charset="0"/>
                          <a:ea typeface="ＭＳ Ｐゴシック" pitchFamily="-84" charset="-128"/>
                          <a:cs typeface="ＭＳ Ｐゴシック" pitchFamily="-84" charset="-128"/>
                          <a:sym typeface="Gill Sans" pitchFamily="-84" charset="0"/>
                        </a:rPr>
                        <a:t>Subaru GLAO</a:t>
                      </a:r>
                    </a:p>
                  </a:txBody>
                  <a:tcPr marL="35719" marR="35719" marT="35719" marB="35719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84" charset="-128"/>
                        <a:buNone/>
                        <a:tabLst/>
                      </a:pPr>
                      <a:r>
                        <a:rPr kumimoji="0" lang="en-US" altLang="ja-JP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84" charset="0"/>
                          <a:ea typeface="ＭＳ Ｐゴシック" pitchFamily="-84" charset="-128"/>
                          <a:cs typeface="ＭＳ Ｐゴシック" pitchFamily="-84" charset="-128"/>
                          <a:sym typeface="Gill Sans" pitchFamily="-84" charset="0"/>
                        </a:rPr>
                        <a:t>TMT IRIS</a:t>
                      </a:r>
                    </a:p>
                  </a:txBody>
                  <a:tcPr marL="35719" marR="35719" marT="35719" marB="35719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84" charset="-128"/>
                        <a:buNone/>
                        <a:tabLst/>
                      </a:pPr>
                      <a:r>
                        <a:rPr kumimoji="0" lang="en-US" altLang="ja-JP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84" charset="0"/>
                          <a:ea typeface="ＭＳ Ｐゴシック" pitchFamily="-84" charset="-128"/>
                          <a:cs typeface="ＭＳ Ｐゴシック" pitchFamily="-84" charset="-128"/>
                          <a:sym typeface="Gill Sans" pitchFamily="-84" charset="0"/>
                        </a:rPr>
                        <a:t>HST WFC3/IR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84" charset="-128"/>
                        <a:buNone/>
                        <a:tabLst/>
                      </a:pPr>
                      <a:r>
                        <a:rPr kumimoji="0" lang="en-US" altLang="ja-JP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84" charset="0"/>
                          <a:ea typeface="ＭＳ Ｐゴシック" pitchFamily="-84" charset="-128"/>
                          <a:cs typeface="ＭＳ Ｐゴシック" pitchFamily="-84" charset="-128"/>
                          <a:sym typeface="Gill Sans" pitchFamily="-84" charset="0"/>
                        </a:rPr>
                        <a:t>JWST NIRCam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</a:tr>
              <a:tr h="9822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84" charset="-128"/>
                        <a:buNone/>
                        <a:tabLst/>
                      </a:pPr>
                      <a:r>
                        <a:rPr kumimoji="0" lang="en-US" altLang="ja-JP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84" charset="0"/>
                          <a:ea typeface="ＭＳ Ｐゴシック" pitchFamily="-84" charset="-128"/>
                          <a:cs typeface="ＭＳ Ｐゴシック" pitchFamily="-84" charset="-128"/>
                          <a:sym typeface="Gill Sans" pitchFamily="-84" charset="0"/>
                        </a:rPr>
                        <a:t>Telescope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84" charset="-128"/>
                        <a:buNone/>
                        <a:tabLst/>
                      </a:pPr>
                      <a:r>
                        <a:rPr kumimoji="0" lang="en-US" altLang="ja-JP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84" charset="0"/>
                          <a:ea typeface="ＭＳ Ｐゴシック" pitchFamily="-84" charset="-128"/>
                          <a:cs typeface="ＭＳ Ｐゴシック" pitchFamily="-84" charset="-128"/>
                          <a:sym typeface="Gill Sans" pitchFamily="-84" charset="0"/>
                        </a:rPr>
                        <a:t>Aperture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84" charset="-128"/>
                        <a:buNone/>
                        <a:tabLst/>
                      </a:pPr>
                      <a:r>
                        <a:rPr kumimoji="0" lang="en-US" altLang="ja-JP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84" charset="0"/>
                          <a:ea typeface="ＭＳ Ｐゴシック" pitchFamily="-84" charset="-128"/>
                          <a:cs typeface="ＭＳ Ｐゴシック" pitchFamily="-84" charset="-128"/>
                          <a:sym typeface="Gill Sans" pitchFamily="-84" charset="0"/>
                        </a:rPr>
                        <a:t>8.2m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84" charset="-128"/>
                        <a:buNone/>
                        <a:tabLst/>
                      </a:pPr>
                      <a:r>
                        <a:rPr kumimoji="0" lang="en-US" altLang="ja-JP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84" charset="0"/>
                          <a:ea typeface="ＭＳ Ｐゴシック" pitchFamily="-84" charset="-128"/>
                          <a:cs typeface="ＭＳ Ｐゴシック" pitchFamily="-84" charset="-128"/>
                          <a:sym typeface="Gill Sans" pitchFamily="-84" charset="0"/>
                        </a:rPr>
                        <a:t>8.2m</a:t>
                      </a:r>
                    </a:p>
                  </a:txBody>
                  <a:tcPr marL="35719" marR="35719" marT="35719" marB="35719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84" charset="-128"/>
                        <a:buNone/>
                        <a:tabLst/>
                      </a:pPr>
                      <a:r>
                        <a:rPr kumimoji="0" lang="en-US" altLang="ja-JP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84" charset="0"/>
                          <a:ea typeface="ＭＳ Ｐゴシック" pitchFamily="-84" charset="-128"/>
                          <a:cs typeface="ＭＳ Ｐゴシック" pitchFamily="-84" charset="-128"/>
                          <a:sym typeface="Gill Sans" pitchFamily="-84" charset="0"/>
                        </a:rPr>
                        <a:t>30m</a:t>
                      </a:r>
                    </a:p>
                  </a:txBody>
                  <a:tcPr marL="35719" marR="35719" marT="35719" marB="35719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84" charset="-128"/>
                        <a:buNone/>
                        <a:tabLst/>
                      </a:pPr>
                      <a:r>
                        <a:rPr kumimoji="0" lang="en-US" altLang="ja-JP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84" charset="0"/>
                          <a:ea typeface="ＭＳ Ｐゴシック" pitchFamily="-84" charset="-128"/>
                          <a:cs typeface="ＭＳ Ｐゴシック" pitchFamily="-84" charset="-128"/>
                          <a:sym typeface="Gill Sans" pitchFamily="-84" charset="0"/>
                        </a:rPr>
                        <a:t>2.4m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84" charset="-128"/>
                        <a:buNone/>
                        <a:tabLst/>
                      </a:pPr>
                      <a:r>
                        <a:rPr kumimoji="0" lang="en-US" altLang="ja-JP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84" charset="0"/>
                          <a:ea typeface="ＭＳ Ｐゴシック" pitchFamily="-84" charset="-128"/>
                          <a:cs typeface="ＭＳ Ｐゴシック" pitchFamily="-84" charset="-128"/>
                          <a:sym typeface="Gill Sans" pitchFamily="-84" charset="0"/>
                        </a:rPr>
                        <a:t>6.5m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22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84" charset="-128"/>
                        <a:buNone/>
                        <a:tabLst/>
                      </a:pPr>
                      <a:r>
                        <a:rPr kumimoji="0" lang="en-US" altLang="ja-JP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84" charset="0"/>
                          <a:ea typeface="ＭＳ Ｐゴシック" pitchFamily="-84" charset="-128"/>
                          <a:cs typeface="ＭＳ Ｐゴシック" pitchFamily="-84" charset="-128"/>
                          <a:sym typeface="Gill Sans" pitchFamily="-84" charset="0"/>
                        </a:rPr>
                        <a:t>Wavelength Coverage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84" charset="-128"/>
                        <a:buNone/>
                        <a:tabLst/>
                      </a:pPr>
                      <a:r>
                        <a:rPr kumimoji="0" lang="en-US" altLang="ja-JP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84" charset="0"/>
                          <a:ea typeface="ＭＳ Ｐゴシック" pitchFamily="-84" charset="-128"/>
                          <a:cs typeface="ＭＳ Ｐゴシック" pitchFamily="-84" charset="-128"/>
                          <a:sym typeface="Gill Sans" pitchFamily="-84" charset="0"/>
                        </a:rPr>
                        <a:t>0.9-2.5μm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84" charset="-128"/>
                        <a:buNone/>
                        <a:tabLst/>
                      </a:pPr>
                      <a:r>
                        <a:rPr kumimoji="0" lang="en-US" altLang="ja-JP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84" charset="0"/>
                          <a:ea typeface="ＭＳ Ｐゴシック" pitchFamily="-84" charset="-128"/>
                          <a:cs typeface="ＭＳ Ｐゴシック" pitchFamily="-84" charset="-128"/>
                          <a:sym typeface="Gill Sans" pitchFamily="-84" charset="0"/>
                        </a:rPr>
                        <a:t>0.9-2.5μm</a:t>
                      </a:r>
                    </a:p>
                  </a:txBody>
                  <a:tcPr marL="35719" marR="35719" marT="35719" marB="35719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84" charset="-128"/>
                        <a:buNone/>
                        <a:tabLst/>
                      </a:pPr>
                      <a:r>
                        <a:rPr kumimoji="0" lang="en-US" altLang="ja-JP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84" charset="0"/>
                          <a:ea typeface="ＭＳ Ｐゴシック" pitchFamily="-84" charset="-128"/>
                          <a:cs typeface="ＭＳ Ｐゴシック" pitchFamily="-84" charset="-128"/>
                          <a:sym typeface="Gill Sans" pitchFamily="-84" charset="0"/>
                        </a:rPr>
                        <a:t>0.84-2.4μm</a:t>
                      </a:r>
                    </a:p>
                  </a:txBody>
                  <a:tcPr marL="35719" marR="35719" marT="35719" marB="35719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84" charset="-128"/>
                        <a:buNone/>
                        <a:tabLst/>
                      </a:pPr>
                      <a:r>
                        <a:rPr kumimoji="0" lang="en-US" altLang="ja-JP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84" charset="0"/>
                          <a:ea typeface="ＭＳ Ｐゴシック" pitchFamily="-84" charset="-128"/>
                          <a:cs typeface="ＭＳ Ｐゴシック" pitchFamily="-84" charset="-128"/>
                          <a:sym typeface="Gill Sans" pitchFamily="-84" charset="0"/>
                        </a:rPr>
                        <a:t>0.9-1.7μm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84" charset="-128"/>
                        <a:buNone/>
                        <a:tabLst/>
                      </a:pPr>
                      <a:r>
                        <a:rPr kumimoji="0" lang="en-US" altLang="ja-JP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84" charset="0"/>
                          <a:ea typeface="ＭＳ Ｐゴシック" pitchFamily="-84" charset="-128"/>
                          <a:cs typeface="ＭＳ Ｐゴシック" pitchFamily="-84" charset="-128"/>
                          <a:sym typeface="Gill Sans" pitchFamily="-84" charset="0"/>
                        </a:rPr>
                        <a:t>0.9-2.3μm / 2.4-5.0μm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22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84" charset="-128"/>
                        <a:buNone/>
                        <a:tabLst/>
                      </a:pPr>
                      <a:r>
                        <a:rPr kumimoji="0" lang="en-US" altLang="ja-JP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84" charset="0"/>
                          <a:ea typeface="ＭＳ Ｐゴシック" pitchFamily="-84" charset="-128"/>
                          <a:cs typeface="ＭＳ Ｐゴシック" pitchFamily="-84" charset="-128"/>
                          <a:sym typeface="Gill Sans" pitchFamily="-84" charset="0"/>
                        </a:rPr>
                        <a:t>Spatial Resolution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84" charset="-128"/>
                        <a:buNone/>
                        <a:tabLst/>
                      </a:pPr>
                      <a:r>
                        <a:rPr kumimoji="0" lang="en-US" altLang="ja-JP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84" charset="0"/>
                          <a:ea typeface="ＭＳ Ｐゴシック" pitchFamily="-84" charset="-128"/>
                          <a:cs typeface="ＭＳ Ｐゴシック" pitchFamily="-84" charset="-128"/>
                          <a:sym typeface="Gill Sans" pitchFamily="-84" charset="0"/>
                        </a:rPr>
                        <a:t>0.117”/pix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84" charset="-128"/>
                        <a:buNone/>
                        <a:tabLst/>
                      </a:pPr>
                      <a:r>
                        <a:rPr kumimoji="0" lang="en-US" altLang="ja-JP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84" charset="0"/>
                          <a:ea typeface="ＭＳ Ｐゴシック" pitchFamily="-84" charset="-128"/>
                          <a:cs typeface="ＭＳ Ｐゴシック" pitchFamily="-84" charset="-128"/>
                          <a:sym typeface="Gill Sans" pitchFamily="-84" charset="0"/>
                        </a:rPr>
                        <a:t>0.4”@2μm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84" charset="-128"/>
                        <a:buNone/>
                        <a:tabLst/>
                      </a:pPr>
                      <a:r>
                        <a:rPr kumimoji="0" lang="en-US" altLang="ja-JP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84" charset="0"/>
                          <a:ea typeface="ＭＳ Ｐゴシック" pitchFamily="-84" charset="-128"/>
                          <a:cs typeface="ＭＳ Ｐゴシック" pitchFamily="-84" charset="-128"/>
                          <a:sym typeface="Gill Sans" pitchFamily="-84" charset="0"/>
                        </a:rPr>
                        <a:t>~0.1”/pix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84" charset="-128"/>
                        <a:buNone/>
                        <a:tabLst/>
                      </a:pPr>
                      <a:r>
                        <a:rPr kumimoji="0" lang="en-US" altLang="ja-JP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84" charset="0"/>
                          <a:ea typeface="ＭＳ Ｐゴシック" pitchFamily="-84" charset="-128"/>
                          <a:cs typeface="ＭＳ Ｐゴシック" pitchFamily="-84" charset="-128"/>
                          <a:sym typeface="Gill Sans" pitchFamily="-84" charset="0"/>
                        </a:rPr>
                        <a:t>0.2”@2μm</a:t>
                      </a:r>
                    </a:p>
                  </a:txBody>
                  <a:tcPr marL="35719" marR="35719" marT="35719" marB="35719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84" charset="-128"/>
                        <a:buNone/>
                        <a:tabLst/>
                      </a:pPr>
                      <a:r>
                        <a:rPr kumimoji="0" lang="en-US" altLang="ja-JP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84" charset="0"/>
                          <a:ea typeface="ＭＳ Ｐゴシック" pitchFamily="-84" charset="-128"/>
                          <a:cs typeface="ＭＳ Ｐゴシック" pitchFamily="-84" charset="-128"/>
                          <a:sym typeface="Gill Sans" pitchFamily="-84" charset="0"/>
                        </a:rPr>
                        <a:t>4 mas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84" charset="-128"/>
                        <a:buNone/>
                        <a:tabLst/>
                      </a:pPr>
                      <a:r>
                        <a:rPr kumimoji="0" lang="en-US" altLang="ja-JP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84" charset="0"/>
                          <a:ea typeface="ＭＳ Ｐゴシック" pitchFamily="-84" charset="-128"/>
                          <a:cs typeface="ＭＳ Ｐゴシック" pitchFamily="-84" charset="-128"/>
                          <a:sym typeface="Gill Sans" pitchFamily="-84" charset="0"/>
                        </a:rPr>
                        <a:t>10mas@1μm</a:t>
                      </a:r>
                    </a:p>
                  </a:txBody>
                  <a:tcPr marL="35719" marR="35719" marT="35719" marB="35719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84" charset="-128"/>
                        <a:buNone/>
                        <a:tabLst/>
                      </a:pPr>
                      <a:r>
                        <a:rPr kumimoji="0" lang="en-US" altLang="ja-JP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84" charset="0"/>
                          <a:ea typeface="ＭＳ Ｐゴシック" pitchFamily="-84" charset="-128"/>
                          <a:cs typeface="ＭＳ Ｐゴシック" pitchFamily="-84" charset="-128"/>
                          <a:sym typeface="Gill Sans" pitchFamily="-84" charset="0"/>
                        </a:rPr>
                        <a:t>0.13”/pix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84" charset="-128"/>
                        <a:buNone/>
                        <a:tabLst/>
                      </a:pPr>
                      <a:r>
                        <a:rPr kumimoji="0" lang="en-US" altLang="ja-JP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84" charset="0"/>
                          <a:ea typeface="ＭＳ Ｐゴシック" pitchFamily="-84" charset="-128"/>
                          <a:cs typeface="ＭＳ Ｐゴシック" pitchFamily="-84" charset="-128"/>
                          <a:sym typeface="Gill Sans" pitchFamily="-84" charset="0"/>
                        </a:rPr>
                        <a:t>FWHM~ 0.25”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84" charset="-128"/>
                        <a:buNone/>
                        <a:tabLst/>
                      </a:pPr>
                      <a:r>
                        <a:rPr kumimoji="0" lang="en-US" altLang="ja-JP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84" charset="0"/>
                          <a:ea typeface="ＭＳ Ｐゴシック" pitchFamily="-84" charset="-128"/>
                          <a:cs typeface="ＭＳ Ｐゴシック" pitchFamily="-84" charset="-128"/>
                          <a:sym typeface="Gill Sans" pitchFamily="-84" charset="0"/>
                        </a:rPr>
                        <a:t>32 mas 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84" charset="-128"/>
                        <a:buNone/>
                        <a:tabLst/>
                      </a:pPr>
                      <a:r>
                        <a:rPr kumimoji="0" lang="en-US" altLang="ja-JP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84" charset="0"/>
                          <a:ea typeface="ＭＳ Ｐゴシック" pitchFamily="-84" charset="-128"/>
                          <a:cs typeface="ＭＳ Ｐゴシック" pitchFamily="-84" charset="-128"/>
                          <a:sym typeface="Gill Sans" pitchFamily="-84" charset="0"/>
                        </a:rPr>
                        <a:t>64 mas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22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84" charset="-128"/>
                        <a:buNone/>
                        <a:tabLst/>
                      </a:pPr>
                      <a:r>
                        <a:rPr kumimoji="0" lang="en-US" altLang="ja-JP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84" charset="0"/>
                          <a:ea typeface="ＭＳ Ｐゴシック" pitchFamily="-84" charset="-128"/>
                          <a:cs typeface="ＭＳ Ｐゴシック" pitchFamily="-84" charset="-128"/>
                          <a:sym typeface="Gill Sans" pitchFamily="-84" charset="0"/>
                        </a:rPr>
                        <a:t>Field of View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84" charset="-128"/>
                        <a:buNone/>
                        <a:tabLst/>
                      </a:pPr>
                      <a:r>
                        <a:rPr kumimoji="0" lang="en-US" altLang="ja-JP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84" charset="0"/>
                          <a:ea typeface="ＭＳ Ｐゴシック" pitchFamily="-84" charset="-128"/>
                          <a:cs typeface="ＭＳ Ｐゴシック" pitchFamily="-84" charset="-128"/>
                          <a:sym typeface="Gill Sans" pitchFamily="-84" charset="0"/>
                        </a:rPr>
                        <a:t>28 □’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84" charset="-128"/>
                        <a:buNone/>
                        <a:tabLst/>
                      </a:pPr>
                      <a:r>
                        <a:rPr kumimoji="0" lang="en-US" altLang="ja-JP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84" charset="0"/>
                          <a:ea typeface="ＭＳ Ｐゴシック" pitchFamily="-84" charset="-128"/>
                          <a:cs typeface="ＭＳ Ｐゴシック" pitchFamily="-84" charset="-128"/>
                          <a:sym typeface="Gill Sans" pitchFamily="-84" charset="0"/>
                        </a:rPr>
                        <a:t>~180 □’</a:t>
                      </a:r>
                    </a:p>
                  </a:txBody>
                  <a:tcPr marL="35719" marR="35719" marT="35719" marB="35719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84" charset="-128"/>
                        <a:buNone/>
                        <a:tabLst/>
                      </a:pPr>
                      <a:r>
                        <a:rPr kumimoji="0" lang="en-US" altLang="ja-JP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84" charset="0"/>
                          <a:ea typeface="ＭＳ Ｐゴシック" pitchFamily="-84" charset="-128"/>
                          <a:cs typeface="ＭＳ Ｐゴシック" pitchFamily="-84" charset="-128"/>
                          <a:sym typeface="Gill Sans" pitchFamily="-84" charset="0"/>
                        </a:rPr>
                        <a:t>0.075 □’</a:t>
                      </a:r>
                    </a:p>
                  </a:txBody>
                  <a:tcPr marL="35719" marR="35719" marT="35719" marB="35719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84" charset="-128"/>
                        <a:buNone/>
                        <a:tabLst/>
                      </a:pPr>
                      <a:r>
                        <a:rPr kumimoji="0" lang="en-US" altLang="ja-JP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84" charset="0"/>
                          <a:ea typeface="ＭＳ Ｐゴシック" pitchFamily="-84" charset="-128"/>
                          <a:cs typeface="ＭＳ Ｐゴシック" pitchFamily="-84" charset="-128"/>
                          <a:sym typeface="Gill Sans" pitchFamily="-84" charset="0"/>
                        </a:rPr>
                        <a:t>4.65 □’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84" charset="-128"/>
                        <a:buNone/>
                        <a:tabLst/>
                      </a:pPr>
                      <a:r>
                        <a:rPr kumimoji="0" lang="en-US" altLang="ja-JP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84" charset="0"/>
                          <a:ea typeface="ＭＳ Ｐゴシック" pitchFamily="-84" charset="-128"/>
                          <a:cs typeface="ＭＳ Ｐゴシック" pitchFamily="-84" charset="-128"/>
                          <a:sym typeface="Gill Sans" pitchFamily="-84" charset="0"/>
                        </a:rPr>
                        <a:t>9.7 □’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82" name="Rectangle 10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Comparison: Imaging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05B5-265F-AD44-AB5F-7AD795B7F895}" type="slidenum">
              <a:rPr lang="ja-JP" altLang="en-US" smtClean="0"/>
              <a:pPr/>
              <a:t>6</a:t>
            </a:fld>
            <a:endParaRPr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7" name="Group 1"/>
          <p:cNvGraphicFramePr>
            <a:graphicFrameLocks noGrp="1"/>
          </p:cNvGraphicFramePr>
          <p:nvPr/>
        </p:nvGraphicFramePr>
        <p:xfrm>
          <a:off x="107157" y="1491258"/>
          <a:ext cx="8927457" cy="4939593"/>
        </p:xfrm>
        <a:graphic>
          <a:graphicData uri="http://schemas.openxmlformats.org/drawingml/2006/table">
            <a:tbl>
              <a:tblPr/>
              <a:tblGrid>
                <a:gridCol w="1487910"/>
                <a:gridCol w="1487909"/>
                <a:gridCol w="1487910"/>
                <a:gridCol w="1487909"/>
                <a:gridCol w="1487910"/>
                <a:gridCol w="1487909"/>
              </a:tblGrid>
              <a:tr h="8181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84" charset="-128"/>
                        <a:buNone/>
                        <a:tabLst/>
                      </a:pPr>
                      <a:endParaRPr kumimoji="0" lang="en-US" altLang="ja-JP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-84" charset="0"/>
                        <a:ea typeface="ＭＳ Ｐゴシック" pitchFamily="-84" charset="-128"/>
                        <a:cs typeface="ＭＳ Ｐゴシック" pitchFamily="-84" charset="-128"/>
                        <a:sym typeface="Gill Sans" pitchFamily="-84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84" charset="-128"/>
                        <a:buNone/>
                        <a:tabLst/>
                      </a:pPr>
                      <a:r>
                        <a:rPr kumimoji="0" lang="en-US" altLang="ja-JP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84" charset="0"/>
                          <a:ea typeface="ＭＳ Ｐゴシック" pitchFamily="-84" charset="-128"/>
                          <a:cs typeface="ＭＳ Ｐゴシック" pitchFamily="-84" charset="-128"/>
                          <a:sym typeface="Gill Sans" pitchFamily="-84" charset="0"/>
                        </a:rPr>
                        <a:t>Subaru MOIRCS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84" charset="-128"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84" charset="0"/>
                          <a:ea typeface="ＭＳ Ｐゴシック" pitchFamily="-84" charset="-128"/>
                          <a:cs typeface="ＭＳ Ｐゴシック" pitchFamily="-84" charset="-128"/>
                          <a:sym typeface="Gill Sans" pitchFamily="-84" charset="0"/>
                        </a:rPr>
                        <a:t>Subaru GLAO</a:t>
                      </a:r>
                    </a:p>
                  </a:txBody>
                  <a:tcPr marL="35719" marR="35719" marT="35719" marB="35719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84" charset="-128"/>
                        <a:buNone/>
                        <a:tabLst/>
                      </a:pPr>
                      <a:r>
                        <a:rPr kumimoji="0" lang="en-US" altLang="ja-JP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84" charset="0"/>
                          <a:ea typeface="ＭＳ Ｐゴシック" pitchFamily="-84" charset="-128"/>
                          <a:cs typeface="ＭＳ Ｐゴシック" pitchFamily="-84" charset="-128"/>
                          <a:sym typeface="Gill Sans" pitchFamily="-84" charset="0"/>
                        </a:rPr>
                        <a:t>TMT IRIS</a:t>
                      </a:r>
                    </a:p>
                  </a:txBody>
                  <a:tcPr marL="35719" marR="35719" marT="35719" marB="35719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84" charset="-128"/>
                        <a:buNone/>
                        <a:tabLst/>
                      </a:pPr>
                      <a:r>
                        <a:rPr kumimoji="0" lang="en-US" altLang="ja-JP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84" charset="0"/>
                          <a:ea typeface="ＭＳ Ｐゴシック" pitchFamily="-84" charset="-128"/>
                          <a:cs typeface="ＭＳ Ｐゴシック" pitchFamily="-84" charset="-128"/>
                          <a:sym typeface="Gill Sans" pitchFamily="-84" charset="0"/>
                        </a:rPr>
                        <a:t>HST WFC3/IR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84" charset="-128"/>
                        <a:buNone/>
                        <a:tabLst/>
                      </a:pPr>
                      <a:r>
                        <a:rPr kumimoji="0" lang="en-US" altLang="ja-JP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84" charset="0"/>
                          <a:ea typeface="ＭＳ Ｐゴシック" pitchFamily="-84" charset="-128"/>
                          <a:cs typeface="ＭＳ Ｐゴシック" pitchFamily="-84" charset="-128"/>
                          <a:sym typeface="Gill Sans" pitchFamily="-84" charset="0"/>
                        </a:rPr>
                        <a:t>JWST NIRSpec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</a:tr>
              <a:tr h="8181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84" charset="-128"/>
                        <a:buNone/>
                        <a:tabLst/>
                      </a:pPr>
                      <a:r>
                        <a:rPr kumimoji="0" lang="en-US" altLang="ja-JP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84" charset="0"/>
                          <a:ea typeface="ＭＳ Ｐゴシック" pitchFamily="-84" charset="-128"/>
                          <a:cs typeface="ＭＳ Ｐゴシック" pitchFamily="-84" charset="-128"/>
                          <a:sym typeface="Gill Sans" pitchFamily="-84" charset="0"/>
                        </a:rPr>
                        <a:t>Wavelength Coverage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84" charset="-128"/>
                        <a:buNone/>
                        <a:tabLst/>
                      </a:pPr>
                      <a:r>
                        <a:rPr kumimoji="0" lang="en-US" altLang="ja-JP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84" charset="0"/>
                          <a:ea typeface="ＭＳ Ｐゴシック" pitchFamily="-84" charset="-128"/>
                          <a:cs typeface="ＭＳ Ｐゴシック" pitchFamily="-84" charset="-128"/>
                          <a:sym typeface="Gill Sans" pitchFamily="-84" charset="0"/>
                        </a:rPr>
                        <a:t>0.9-2.5μm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84" charset="-128"/>
                        <a:buNone/>
                        <a:tabLst/>
                      </a:pPr>
                      <a:r>
                        <a:rPr kumimoji="0" lang="en-US" altLang="ja-JP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84" charset="0"/>
                          <a:ea typeface="ＭＳ Ｐゴシック" pitchFamily="-84" charset="-128"/>
                          <a:cs typeface="ＭＳ Ｐゴシック" pitchFamily="-84" charset="-128"/>
                          <a:sym typeface="Gill Sans" pitchFamily="-84" charset="0"/>
                        </a:rPr>
                        <a:t>0.9-2.5μm</a:t>
                      </a:r>
                    </a:p>
                  </a:txBody>
                  <a:tcPr marL="35719" marR="35719" marT="35719" marB="35719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84" charset="-128"/>
                        <a:buNone/>
                        <a:tabLst/>
                      </a:pPr>
                      <a:r>
                        <a:rPr kumimoji="0" lang="en-US" altLang="ja-JP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84" charset="0"/>
                          <a:ea typeface="ＭＳ Ｐゴシック" pitchFamily="-84" charset="-128"/>
                          <a:cs typeface="ＭＳ Ｐゴシック" pitchFamily="-84" charset="-128"/>
                          <a:sym typeface="Gill Sans" pitchFamily="-84" charset="0"/>
                        </a:rPr>
                        <a:t>0.84-2.4μm</a:t>
                      </a:r>
                    </a:p>
                  </a:txBody>
                  <a:tcPr marL="35719" marR="35719" marT="35719" marB="35719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84" charset="-128"/>
                        <a:buNone/>
                        <a:tabLst/>
                      </a:pPr>
                      <a:r>
                        <a:rPr kumimoji="0" lang="en-US" altLang="ja-JP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84" charset="0"/>
                          <a:ea typeface="ＭＳ Ｐゴシック" pitchFamily="-84" charset="-128"/>
                          <a:cs typeface="ＭＳ Ｐゴシック" pitchFamily="-84" charset="-128"/>
                          <a:sym typeface="Gill Sans" pitchFamily="-84" charset="0"/>
                        </a:rPr>
                        <a:t>0.9-1.7μm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84" charset="-128"/>
                        <a:buNone/>
                        <a:tabLst/>
                      </a:pPr>
                      <a:r>
                        <a:rPr kumimoji="0" lang="en-US" altLang="ja-JP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84" charset="0"/>
                          <a:ea typeface="ＭＳ Ｐゴシック" pitchFamily="-84" charset="-128"/>
                          <a:cs typeface="ＭＳ Ｐゴシック" pitchFamily="-84" charset="-128"/>
                          <a:sym typeface="Gill Sans" pitchFamily="-84" charset="0"/>
                        </a:rPr>
                        <a:t>0.6-5μm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81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84" charset="-128"/>
                        <a:buNone/>
                        <a:tabLst/>
                      </a:pPr>
                      <a:r>
                        <a:rPr kumimoji="0" lang="en-US" altLang="ja-JP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84" charset="0"/>
                          <a:ea typeface="ＭＳ Ｐゴシック" pitchFamily="-84" charset="-128"/>
                          <a:cs typeface="ＭＳ Ｐゴシック" pitchFamily="-84" charset="-128"/>
                          <a:sym typeface="Gill Sans" pitchFamily="-84" charset="0"/>
                        </a:rPr>
                        <a:t>Spatial Resolution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84" charset="-128"/>
                        <a:buNone/>
                        <a:tabLst/>
                      </a:pPr>
                      <a:r>
                        <a:rPr kumimoji="0" lang="en-US" altLang="ja-JP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84" charset="0"/>
                          <a:ea typeface="ＭＳ Ｐゴシック" pitchFamily="-84" charset="-128"/>
                          <a:cs typeface="ＭＳ Ｐゴシック" pitchFamily="-84" charset="-128"/>
                          <a:sym typeface="Gill Sans" pitchFamily="-84" charset="0"/>
                        </a:rPr>
                        <a:t>0.117”/pix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84" charset="-128"/>
                        <a:buNone/>
                        <a:tabLst/>
                      </a:pPr>
                      <a:r>
                        <a:rPr kumimoji="0" lang="en-US" altLang="ja-JP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84" charset="0"/>
                          <a:ea typeface="ＭＳ Ｐゴシック" pitchFamily="-84" charset="-128"/>
                          <a:cs typeface="ＭＳ Ｐゴシック" pitchFamily="-84" charset="-128"/>
                          <a:sym typeface="Gill Sans" pitchFamily="-84" charset="0"/>
                        </a:rPr>
                        <a:t>0.4”@2μm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84" charset="-128"/>
                        <a:buNone/>
                        <a:tabLst/>
                      </a:pPr>
                      <a:r>
                        <a:rPr kumimoji="0" lang="en-US" altLang="ja-JP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84" charset="0"/>
                          <a:ea typeface="ＭＳ Ｐゴシック" pitchFamily="-84" charset="-128"/>
                          <a:cs typeface="ＭＳ Ｐゴシック" pitchFamily="-84" charset="-128"/>
                          <a:sym typeface="Gill Sans" pitchFamily="-84" charset="0"/>
                        </a:rPr>
                        <a:t>~0.1”/pix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84" charset="-128"/>
                        <a:buNone/>
                        <a:tabLst/>
                      </a:pPr>
                      <a:r>
                        <a:rPr kumimoji="0" lang="en-US" altLang="ja-JP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84" charset="0"/>
                          <a:ea typeface="ＭＳ Ｐゴシック" pitchFamily="-84" charset="-128"/>
                          <a:cs typeface="ＭＳ Ｐゴシック" pitchFamily="-84" charset="-128"/>
                          <a:sym typeface="Gill Sans" pitchFamily="-84" charset="0"/>
                        </a:rPr>
                        <a:t>0.2”@2μm</a:t>
                      </a:r>
                    </a:p>
                  </a:txBody>
                  <a:tcPr marL="35719" marR="35719" marT="35719" marB="35719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84" charset="-128"/>
                        <a:buNone/>
                        <a:tabLst/>
                      </a:pPr>
                      <a:r>
                        <a:rPr kumimoji="0" lang="en-US" altLang="ja-JP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84" charset="0"/>
                          <a:ea typeface="ＭＳ Ｐゴシック" pitchFamily="-84" charset="-128"/>
                          <a:cs typeface="ＭＳ Ｐゴシック" pitchFamily="-84" charset="-128"/>
                          <a:sym typeface="Gill Sans" pitchFamily="-84" charset="0"/>
                        </a:rPr>
                        <a:t>4 - 50 mas</a:t>
                      </a:r>
                    </a:p>
                  </a:txBody>
                  <a:tcPr marL="35719" marR="35719" marT="35719" marB="35719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84" charset="-128"/>
                        <a:buNone/>
                        <a:tabLst/>
                      </a:pPr>
                      <a:r>
                        <a:rPr kumimoji="0" lang="en-US" altLang="ja-JP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84" charset="0"/>
                          <a:ea typeface="ＭＳ Ｐゴシック" pitchFamily="-84" charset="-128"/>
                          <a:cs typeface="ＭＳ Ｐゴシック" pitchFamily="-84" charset="-128"/>
                          <a:sym typeface="Gill Sans" pitchFamily="-84" charset="0"/>
                        </a:rPr>
                        <a:t>0.13”/pix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84" charset="-128"/>
                        <a:buNone/>
                        <a:tabLst/>
                      </a:pPr>
                      <a:r>
                        <a:rPr kumimoji="0" lang="en-US" altLang="ja-JP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84" charset="0"/>
                          <a:ea typeface="ＭＳ Ｐゴシック" pitchFamily="-84" charset="-128"/>
                          <a:cs typeface="ＭＳ Ｐゴシック" pitchFamily="-84" charset="-128"/>
                          <a:sym typeface="Gill Sans" pitchFamily="-84" charset="0"/>
                        </a:rPr>
                        <a:t>FWHM~ 0.25”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84" charset="-128"/>
                        <a:buNone/>
                        <a:tabLst/>
                      </a:pPr>
                      <a:r>
                        <a:rPr kumimoji="0" lang="en-US" altLang="ja-JP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84" charset="0"/>
                          <a:ea typeface="ＭＳ Ｐゴシック" pitchFamily="-84" charset="-128"/>
                          <a:cs typeface="ＭＳ Ｐゴシック" pitchFamily="-84" charset="-128"/>
                          <a:sym typeface="Gill Sans" pitchFamily="-84" charset="0"/>
                        </a:rPr>
                        <a:t>0.2”x0.45”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81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84" charset="-128"/>
                        <a:buNone/>
                        <a:tabLst/>
                      </a:pPr>
                      <a:r>
                        <a:rPr kumimoji="0" lang="en-US" altLang="ja-JP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84" charset="0"/>
                          <a:ea typeface="ＭＳ Ｐゴシック" pitchFamily="-84" charset="-128"/>
                          <a:cs typeface="ＭＳ Ｐゴシック" pitchFamily="-84" charset="-128"/>
                          <a:sym typeface="Gill Sans" pitchFamily="-84" charset="0"/>
                        </a:rPr>
                        <a:t>Field of View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84" charset="-128"/>
                        <a:buNone/>
                        <a:tabLst/>
                      </a:pPr>
                      <a:r>
                        <a:rPr kumimoji="0" lang="en-US" altLang="ja-JP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84" charset="0"/>
                          <a:ea typeface="ＭＳ Ｐゴシック" pitchFamily="-84" charset="-128"/>
                          <a:cs typeface="ＭＳ Ｐゴシック" pitchFamily="-84" charset="-128"/>
                          <a:sym typeface="Gill Sans" pitchFamily="-84" charset="0"/>
                        </a:rPr>
                        <a:t>~25 □’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84" charset="-128"/>
                        <a:buNone/>
                        <a:tabLst/>
                      </a:pPr>
                      <a:r>
                        <a:rPr kumimoji="0" lang="en-US" altLang="ja-JP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84" charset="0"/>
                          <a:ea typeface="ＭＳ Ｐゴシック" pitchFamily="-84" charset="-128"/>
                          <a:cs typeface="ＭＳ Ｐゴシック" pitchFamily="-84" charset="-128"/>
                          <a:sym typeface="Gill Sans" pitchFamily="-84" charset="0"/>
                        </a:rPr>
                        <a:t>~120 □’</a:t>
                      </a:r>
                    </a:p>
                  </a:txBody>
                  <a:tcPr marL="35719" marR="35719" marT="35719" marB="35719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84" charset="-128"/>
                        <a:buNone/>
                        <a:tabLst/>
                      </a:pPr>
                      <a:r>
                        <a:rPr kumimoji="0" lang="en-US" altLang="ja-JP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84" charset="0"/>
                          <a:ea typeface="ＭＳ Ｐゴシック" pitchFamily="-84" charset="-128"/>
                          <a:cs typeface="ＭＳ Ｐゴシック" pitchFamily="-84" charset="-128"/>
                          <a:sym typeface="Gill Sans" pitchFamily="-84" charset="0"/>
                        </a:rPr>
                        <a:t>0.2-10 </a:t>
                      </a:r>
                      <a:r>
                        <a:rPr kumimoji="0" lang="en-US" altLang="ja-JP" sz="17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84" charset="0"/>
                          <a:ea typeface="ＭＳ Ｐゴシック" pitchFamily="-84" charset="-128"/>
                          <a:cs typeface="ＭＳ Ｐゴシック" pitchFamily="-84" charset="-128"/>
                          <a:sym typeface="Gill Sans" pitchFamily="-84" charset="0"/>
                        </a:rPr>
                        <a:t>□”</a:t>
                      </a:r>
                    </a:p>
                  </a:txBody>
                  <a:tcPr marL="35719" marR="35719" marT="35719" marB="35719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84" charset="-128"/>
                        <a:buNone/>
                        <a:tabLst/>
                      </a:pPr>
                      <a:r>
                        <a:rPr kumimoji="0" lang="en-US" altLang="ja-JP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84" charset="0"/>
                          <a:ea typeface="ＭＳ Ｐゴシック" pitchFamily="-84" charset="-128"/>
                          <a:cs typeface="ＭＳ Ｐゴシック" pitchFamily="-84" charset="-128"/>
                          <a:sym typeface="Gill Sans" pitchFamily="-84" charset="0"/>
                        </a:rPr>
                        <a:t>4.65 □’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84" charset="-128"/>
                        <a:buNone/>
                        <a:tabLst/>
                      </a:pPr>
                      <a:r>
                        <a:rPr kumimoji="0" lang="en-US" altLang="ja-JP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84" charset="0"/>
                          <a:ea typeface="ＭＳ Ｐゴシック" pitchFamily="-84" charset="-128"/>
                          <a:cs typeface="ＭＳ Ｐゴシック" pitchFamily="-84" charset="-128"/>
                          <a:sym typeface="Gill Sans" pitchFamily="-84" charset="0"/>
                        </a:rPr>
                        <a:t>12.24 □’(MSA)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84" charset="-128"/>
                        <a:buNone/>
                        <a:tabLst/>
                      </a:pPr>
                      <a:r>
                        <a:rPr kumimoji="0" lang="en-US" altLang="ja-JP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84" charset="0"/>
                          <a:ea typeface="ＭＳ Ｐゴシック" pitchFamily="-84" charset="-128"/>
                          <a:cs typeface="ＭＳ Ｐゴシック" pitchFamily="-84" charset="-128"/>
                          <a:sym typeface="Gill Sans" pitchFamily="-84" charset="0"/>
                        </a:rPr>
                        <a:t>3”x3”(IFS)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2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84" charset="-128"/>
                        <a:buNone/>
                        <a:tabLst/>
                      </a:pPr>
                      <a:r>
                        <a:rPr kumimoji="0" lang="en-US" altLang="ja-JP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84" charset="0"/>
                          <a:ea typeface="ＭＳ Ｐゴシック" pitchFamily="-84" charset="-128"/>
                          <a:cs typeface="ＭＳ Ｐゴシック" pitchFamily="-84" charset="-128"/>
                          <a:sym typeface="Gill Sans" pitchFamily="-84" charset="0"/>
                        </a:rPr>
                        <a:t>Functions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84" charset="-128"/>
                        <a:buNone/>
                        <a:tabLst/>
                      </a:pPr>
                      <a:r>
                        <a:rPr kumimoji="0" lang="en-US" altLang="ja-JP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84" charset="0"/>
                          <a:ea typeface="ＭＳ Ｐゴシック" pitchFamily="-84" charset="-128"/>
                          <a:cs typeface="ＭＳ Ｐゴシック" pitchFamily="-84" charset="-128"/>
                          <a:sym typeface="Gill Sans" pitchFamily="-84" charset="0"/>
                        </a:rPr>
                        <a:t>Single-Slit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84" charset="-128"/>
                        <a:buNone/>
                        <a:tabLst/>
                      </a:pPr>
                      <a:r>
                        <a:rPr kumimoji="0" lang="en-US" altLang="ja-JP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84" charset="0"/>
                          <a:ea typeface="ＭＳ Ｐゴシック" pitchFamily="-84" charset="-128"/>
                          <a:cs typeface="ＭＳ Ｐゴシック" pitchFamily="-84" charset="-128"/>
                          <a:sym typeface="Gill Sans" pitchFamily="-84" charset="0"/>
                        </a:rPr>
                        <a:t>MOS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84" charset="-128"/>
                        <a:buNone/>
                        <a:tabLst/>
                      </a:pPr>
                      <a:r>
                        <a:rPr kumimoji="0" lang="en-US" altLang="ja-JP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84" charset="0"/>
                          <a:ea typeface="ＭＳ Ｐゴシック" pitchFamily="-84" charset="-128"/>
                          <a:cs typeface="ＭＳ Ｐゴシック" pitchFamily="-84" charset="-128"/>
                          <a:sym typeface="Gill Sans" pitchFamily="-84" charset="0"/>
                        </a:rPr>
                        <a:t>IFS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84" charset="-128"/>
                        <a:buNone/>
                        <a:tabLst/>
                      </a:pPr>
                      <a:r>
                        <a:rPr kumimoji="0" lang="en-US" altLang="ja-JP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84" charset="0"/>
                          <a:ea typeface="ＭＳ Ｐゴシック" pitchFamily="-84" charset="-128"/>
                          <a:cs typeface="ＭＳ Ｐゴシック" pitchFamily="-84" charset="-128"/>
                          <a:sym typeface="Gill Sans" pitchFamily="-84" charset="0"/>
                        </a:rPr>
                        <a:t>MOS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84" charset="-128"/>
                        <a:buNone/>
                        <a:tabLst/>
                      </a:pPr>
                      <a:r>
                        <a:rPr kumimoji="0" lang="en-US" altLang="ja-JP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84" charset="0"/>
                          <a:ea typeface="ＭＳ Ｐゴシック" pitchFamily="-84" charset="-128"/>
                          <a:cs typeface="ＭＳ Ｐゴシック" pitchFamily="-84" charset="-128"/>
                          <a:sym typeface="Gill Sans" pitchFamily="-84" charset="0"/>
                        </a:rPr>
                        <a:t>Multi-IFS?</a:t>
                      </a:r>
                    </a:p>
                  </a:txBody>
                  <a:tcPr marL="35719" marR="35719" marT="35719" marB="35719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84" charset="-128"/>
                        <a:buNone/>
                        <a:tabLst/>
                      </a:pPr>
                      <a:r>
                        <a:rPr kumimoji="0" lang="en-US" altLang="ja-JP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84" charset="0"/>
                          <a:ea typeface="ＭＳ Ｐゴシック" pitchFamily="-84" charset="-128"/>
                          <a:cs typeface="ＭＳ Ｐゴシック" pitchFamily="-84" charset="-128"/>
                          <a:sym typeface="Gill Sans" pitchFamily="-84" charset="0"/>
                        </a:rPr>
                        <a:t>IFS</a:t>
                      </a:r>
                    </a:p>
                  </a:txBody>
                  <a:tcPr marL="35719" marR="35719" marT="35719" marB="35719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84" charset="-128"/>
                        <a:buNone/>
                        <a:tabLst/>
                      </a:pPr>
                      <a:r>
                        <a:rPr kumimoji="0" lang="en-US" altLang="ja-JP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84" charset="0"/>
                          <a:ea typeface="ＭＳ Ｐゴシック" pitchFamily="-84" charset="-128"/>
                          <a:cs typeface="ＭＳ Ｐゴシック" pitchFamily="-84" charset="-128"/>
                          <a:sym typeface="Gill Sans" pitchFamily="-84" charset="0"/>
                        </a:rPr>
                        <a:t>Slitless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84" charset="-128"/>
                        <a:buNone/>
                        <a:tabLst/>
                      </a:pPr>
                      <a:r>
                        <a:rPr kumimoji="0" lang="en-US" altLang="ja-JP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84" charset="0"/>
                          <a:ea typeface="ＭＳ Ｐゴシック" pitchFamily="-84" charset="-128"/>
                          <a:cs typeface="ＭＳ Ｐゴシック" pitchFamily="-84" charset="-128"/>
                          <a:sym typeface="Gill Sans" pitchFamily="-84" charset="0"/>
                        </a:rPr>
                        <a:t>Slits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84" charset="-128"/>
                        <a:buNone/>
                        <a:tabLst/>
                      </a:pPr>
                      <a:r>
                        <a:rPr kumimoji="0" lang="en-US" altLang="ja-JP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84" charset="0"/>
                          <a:ea typeface="ＭＳ Ｐゴシック" pitchFamily="-84" charset="-128"/>
                          <a:cs typeface="ＭＳ Ｐゴシック" pitchFamily="-84" charset="-128"/>
                          <a:sym typeface="Gill Sans" pitchFamily="-84" charset="0"/>
                        </a:rPr>
                        <a:t>Microshutters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84" charset="-128"/>
                        <a:buNone/>
                        <a:tabLst/>
                      </a:pPr>
                      <a:r>
                        <a:rPr kumimoji="0" lang="en-US" altLang="ja-JP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84" charset="0"/>
                          <a:ea typeface="ＭＳ Ｐゴシック" pitchFamily="-84" charset="-128"/>
                          <a:cs typeface="ＭＳ Ｐゴシック" pitchFamily="-84" charset="-128"/>
                          <a:sym typeface="Gill Sans" pitchFamily="-84" charset="0"/>
                        </a:rPr>
                        <a:t>IFS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81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84" charset="-128"/>
                        <a:buNone/>
                        <a:tabLst/>
                      </a:pPr>
                      <a:r>
                        <a:rPr kumimoji="0" lang="en-US" altLang="ja-JP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84" charset="0"/>
                          <a:ea typeface="ＭＳ Ｐゴシック" pitchFamily="-84" charset="-128"/>
                          <a:cs typeface="ＭＳ Ｐゴシック" pitchFamily="-84" charset="-128"/>
                          <a:sym typeface="Gill Sans" pitchFamily="-84" charset="0"/>
                        </a:rPr>
                        <a:t>Spectral Resolution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84" charset="-128"/>
                        <a:buNone/>
                        <a:tabLst/>
                      </a:pPr>
                      <a:r>
                        <a:rPr kumimoji="0" lang="en-US" altLang="ja-JP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84" charset="0"/>
                          <a:ea typeface="ＭＳ Ｐゴシック" pitchFamily="-84" charset="-128"/>
                          <a:cs typeface="ＭＳ Ｐゴシック" pitchFamily="-84" charset="-128"/>
                          <a:sym typeface="Gill Sans" pitchFamily="-84" charset="0"/>
                        </a:rPr>
                        <a:t>600-3000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84" charset="-128"/>
                        <a:buNone/>
                        <a:tabLst/>
                      </a:pPr>
                      <a:r>
                        <a:rPr kumimoji="0" lang="en-US" altLang="ja-JP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84" charset="0"/>
                          <a:ea typeface="ＭＳ Ｐゴシック" pitchFamily="-84" charset="-128"/>
                          <a:cs typeface="ＭＳ Ｐゴシック" pitchFamily="-84" charset="-128"/>
                          <a:sym typeface="Gill Sans" pitchFamily="-84" charset="0"/>
                        </a:rPr>
                        <a:t>-2000?</a:t>
                      </a:r>
                    </a:p>
                  </a:txBody>
                  <a:tcPr marL="35719" marR="35719" marT="35719" marB="35719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84" charset="-128"/>
                        <a:buNone/>
                        <a:tabLst/>
                      </a:pPr>
                      <a:r>
                        <a:rPr kumimoji="0" lang="en-US" altLang="ja-JP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84" charset="0"/>
                          <a:ea typeface="ＭＳ Ｐゴシック" pitchFamily="-84" charset="-128"/>
                          <a:cs typeface="ＭＳ Ｐゴシック" pitchFamily="-84" charset="-128"/>
                          <a:sym typeface="Gill Sans" pitchFamily="-84" charset="0"/>
                        </a:rPr>
                        <a:t>4000-10000</a:t>
                      </a:r>
                    </a:p>
                  </a:txBody>
                  <a:tcPr marL="35719" marR="35719" marT="35719" marB="35719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84" charset="-128"/>
                        <a:buNone/>
                        <a:tabLst/>
                      </a:pPr>
                      <a:r>
                        <a:rPr kumimoji="0" lang="en-US" altLang="ja-JP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84" charset="0"/>
                          <a:ea typeface="ＭＳ Ｐゴシック" pitchFamily="-84" charset="-128"/>
                          <a:cs typeface="ＭＳ Ｐゴシック" pitchFamily="-84" charset="-128"/>
                          <a:sym typeface="Gill Sans" pitchFamily="-84" charset="0"/>
                        </a:rPr>
                        <a:t>TBW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06060"/>
                        </a:buClr>
                        <a:buSzPct val="100000"/>
                        <a:buFont typeface="ヒラギノ角ゴ Pro W3" pitchFamily="-84" charset="-128"/>
                        <a:buNone/>
                        <a:tabLst/>
                      </a:pPr>
                      <a:r>
                        <a:rPr kumimoji="0" lang="en-US" altLang="ja-JP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84" charset="0"/>
                          <a:ea typeface="ＭＳ Ｐゴシック" pitchFamily="-84" charset="-128"/>
                          <a:cs typeface="ＭＳ Ｐゴシック" pitchFamily="-84" charset="-128"/>
                          <a:sym typeface="Gill Sans" pitchFamily="-84" charset="0"/>
                        </a:rPr>
                        <a:t>100, 1000, 2700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715" name="Rectangle 1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Comparison: Spectroscopy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05B5-265F-AD44-AB5F-7AD795B7F895}" type="slidenum">
              <a:rPr lang="ja-JP" altLang="en-US" smtClean="0"/>
              <a:pPr/>
              <a:t>7</a:t>
            </a:fld>
            <a:endParaRPr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Perfoamance</a:t>
            </a:r>
            <a:r>
              <a:rPr lang="en-US" altLang="ja-JP" dirty="0" smtClean="0"/>
              <a:t> </a:t>
            </a:r>
            <a:r>
              <a:rPr lang="en-US" altLang="ja-JP" dirty="0" smtClean="0"/>
              <a:t>simulation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05B5-265F-AD44-AB5F-7AD795B7F895}" type="slidenum">
              <a:rPr lang="ja-JP" altLang="en-US" smtClean="0"/>
              <a:pPr/>
              <a:t>8</a:t>
            </a:fld>
            <a:endParaRPr lang="ja-JP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723837" y="1715430"/>
            <a:ext cx="1511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FF6600"/>
                </a:solidFill>
              </a:rPr>
              <a:t>Add to match seeing statistics at Subaru.</a:t>
            </a:r>
            <a:endParaRPr kumimoji="1" lang="ja-JP" altLang="en-US" sz="1600" dirty="0">
              <a:solidFill>
                <a:srgbClr val="FF6600"/>
              </a:solidFill>
            </a:endParaRPr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103676" y="1391722"/>
            <a:ext cx="3718888" cy="2893068"/>
            <a:chOff x="103672" y="1391722"/>
            <a:chExt cx="4086690" cy="3179196"/>
          </a:xfrm>
        </p:grpSpPr>
        <p:pic>
          <p:nvPicPr>
            <p:cNvPr id="6" name="Picture 3" descr="D:\SYSTEM\oya\Documents\AO\学会\2013Spring\Presentation\Figures\SubaruSeeingTab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3672" y="1391722"/>
              <a:ext cx="4086690" cy="3179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正方形/長方形 6"/>
            <p:cNvSpPr/>
            <p:nvPr/>
          </p:nvSpPr>
          <p:spPr>
            <a:xfrm>
              <a:off x="214313" y="2047357"/>
              <a:ext cx="3815850" cy="231775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ja-JP" altLang="en-US">
                <a:solidFill>
                  <a:srgbClr val="FFFFFF"/>
                </a:solidFill>
                <a:cs typeface="ＭＳ Ｐゴシック" pitchFamily="-84" charset="-128"/>
              </a:endParaRPr>
            </a:p>
          </p:txBody>
        </p:sp>
        <p:sp>
          <p:nvSpPr>
            <p:cNvPr id="9" name="正方形/長方形 6"/>
            <p:cNvSpPr/>
            <p:nvPr/>
          </p:nvSpPr>
          <p:spPr>
            <a:xfrm>
              <a:off x="211205" y="2290463"/>
              <a:ext cx="3815850" cy="1324800"/>
            </a:xfrm>
            <a:prstGeom prst="rect">
              <a:avLst/>
            </a:prstGeom>
            <a:noFill/>
            <a:ln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ja-JP" altLang="en-US">
                <a:solidFill>
                  <a:srgbClr val="FFFFFF"/>
                </a:solidFill>
                <a:cs typeface="ＭＳ Ｐゴシック" pitchFamily="-84" charset="-128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736798" y="2641728"/>
            <a:ext cx="125230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3366FF"/>
                </a:solidFill>
              </a:rPr>
              <a:t>TMT site test</a:t>
            </a:r>
            <a:r>
              <a:rPr lang="en-US" altLang="ja-JP" sz="1600" dirty="0" smtClean="0">
                <a:solidFill>
                  <a:srgbClr val="3366FF"/>
                </a:solidFill>
              </a:rPr>
              <a:t> at 13N</a:t>
            </a:r>
            <a:endParaRPr kumimoji="1" lang="en-US" altLang="ja-JP" sz="1600" dirty="0" smtClean="0">
              <a:solidFill>
                <a:srgbClr val="3366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0070" y="4178924"/>
            <a:ext cx="1890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Turbulence profile</a:t>
            </a:r>
            <a:endParaRPr kumimoji="1" lang="ja-JP" alt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359" y="4638962"/>
            <a:ext cx="2188439" cy="20767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41" y="6556979"/>
            <a:ext cx="2437765" cy="279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68425" y="5831082"/>
            <a:ext cx="1284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GS asterism</a:t>
            </a:r>
            <a:endParaRPr kumimoji="1" lang="ja-JP" altLang="en-US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5312756" y="1720455"/>
          <a:ext cx="3530908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5568"/>
                <a:gridCol w="683835"/>
                <a:gridCol w="683835"/>
                <a:gridCol w="683835"/>
                <a:gridCol w="683835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J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H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K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Seeing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0.65”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0.51”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0.49”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0.44”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GLAO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0.41”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0.27”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0.23”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0.20”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250804" y="1359160"/>
            <a:ext cx="837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FWHM</a:t>
            </a:r>
            <a:endParaRPr kumimoji="1" lang="ja-JP" altLang="en-US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5328244" y="3281884"/>
          <a:ext cx="3530908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5568"/>
                <a:gridCol w="683835"/>
                <a:gridCol w="683835"/>
                <a:gridCol w="683835"/>
                <a:gridCol w="683835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J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H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K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Seeing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9%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12%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15%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17%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GLAO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16%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29%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36%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41%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250804" y="2928042"/>
            <a:ext cx="3165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Ensquared</a:t>
            </a:r>
            <a:r>
              <a:rPr lang="en-US" altLang="ja-JP" dirty="0" smtClean="0"/>
              <a:t> Energy (0.24”x0.24”)</a:t>
            </a:r>
            <a:endParaRPr kumimoji="1" lang="ja-JP" altLang="en-US" dirty="0"/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4628804" y="4780606"/>
          <a:ext cx="4230348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8513"/>
                <a:gridCol w="686367"/>
                <a:gridCol w="686367"/>
                <a:gridCol w="686367"/>
                <a:gridCol w="686367"/>
                <a:gridCol w="686367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0°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15°</a:t>
                      </a: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30°</a:t>
                      </a: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45°</a:t>
                      </a: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60°</a:t>
                      </a:r>
                      <a:endParaRPr kumimoji="1" lang="ja-JP" alt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Seeing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0.44”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0.49”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0.52”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0.60”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0.76”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GLAO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0.20”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0.28”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0.31”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0.38”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0.55”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4551364" y="4426764"/>
            <a:ext cx="2612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Zenith angle dependency</a:t>
            </a:r>
            <a:endParaRPr kumimoji="1" lang="ja-JP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093573" y="6015748"/>
            <a:ext cx="765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S. </a:t>
            </a:r>
            <a:r>
              <a:rPr lang="en-US" altLang="ja-JP" dirty="0" err="1" smtClean="0"/>
              <a:t>Oya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ja-JP" dirty="0" smtClean="0">
                <a:cs typeface="ＭＳ Ｐゴシック" pitchFamily="-84" charset="-128"/>
              </a:rPr>
              <a:t>Sky coverage</a:t>
            </a:r>
            <a:endParaRPr lang="ja-JP" altLang="en-US" dirty="0">
              <a:cs typeface="ＭＳ Ｐゴシック" pitchFamily="-84" charset="-128"/>
            </a:endParaRPr>
          </a:p>
        </p:txBody>
      </p:sp>
      <p:pic>
        <p:nvPicPr>
          <p:cNvPr id="12291" name="Picture 4" descr="D:\SYSTEM\oya\Documents\AO\Subaru-NewAO\Documents\SkyCoverage\SkyCover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37315" y="1371168"/>
            <a:ext cx="3284537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テキスト ボックス 2"/>
          <p:cNvSpPr txBox="1">
            <a:spLocks noChangeArrowheads="1"/>
          </p:cNvSpPr>
          <p:nvPr/>
        </p:nvSpPr>
        <p:spPr bwMode="auto">
          <a:xfrm>
            <a:off x="5649868" y="4189318"/>
            <a:ext cx="23996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600" dirty="0" smtClean="0"/>
              <a:t>Dash circle line: 7.5’ radius</a:t>
            </a:r>
            <a:endParaRPr lang="ja-JP" altLang="en-US" sz="1600" dirty="0"/>
          </a:p>
        </p:txBody>
      </p:sp>
      <p:sp>
        <p:nvSpPr>
          <p:cNvPr id="12293" name="テキスト ボックス 6"/>
          <p:cNvSpPr txBox="1">
            <a:spLocks noChangeArrowheads="1"/>
          </p:cNvSpPr>
          <p:nvPr/>
        </p:nvSpPr>
        <p:spPr bwMode="auto">
          <a:xfrm>
            <a:off x="1381577" y="1371168"/>
            <a:ext cx="14557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 dirty="0">
                <a:solidFill>
                  <a:srgbClr val="FFC000"/>
                </a:solidFill>
              </a:rPr>
              <a:t>★</a:t>
            </a:r>
            <a:r>
              <a:rPr lang="en-US" altLang="ja-JP" dirty="0">
                <a:solidFill>
                  <a:srgbClr val="FFC000"/>
                </a:solidFill>
              </a:rPr>
              <a:t>:LGS</a:t>
            </a:r>
            <a:endParaRPr lang="en-US" altLang="ja-JP" dirty="0"/>
          </a:p>
          <a:p>
            <a:r>
              <a:rPr lang="ja-JP" altLang="en-US" dirty="0">
                <a:solidFill>
                  <a:srgbClr val="0070C0"/>
                </a:solidFill>
              </a:rPr>
              <a:t>●</a:t>
            </a:r>
            <a:r>
              <a:rPr lang="en-US" altLang="ja-JP" dirty="0">
                <a:solidFill>
                  <a:srgbClr val="0070C0"/>
                </a:solidFill>
              </a:rPr>
              <a:t>: TTFGS</a:t>
            </a:r>
          </a:p>
        </p:txBody>
      </p:sp>
      <p:sp>
        <p:nvSpPr>
          <p:cNvPr id="12295" name="テキスト ボックス 8"/>
          <p:cNvSpPr txBox="1">
            <a:spLocks noChangeArrowheads="1"/>
          </p:cNvSpPr>
          <p:nvPr/>
        </p:nvSpPr>
        <p:spPr bwMode="auto">
          <a:xfrm>
            <a:off x="6474178" y="2082800"/>
            <a:ext cx="25666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dirty="0" smtClean="0">
                <a:solidFill>
                  <a:srgbClr val="FF9999"/>
                </a:solidFill>
              </a:rPr>
              <a:t>Searching area for TTFGS</a:t>
            </a:r>
            <a:endParaRPr lang="en-US" altLang="ja-JP" dirty="0">
              <a:solidFill>
                <a:srgbClr val="FF9999"/>
              </a:solidFill>
            </a:endParaRPr>
          </a:p>
        </p:txBody>
      </p:sp>
      <p:sp>
        <p:nvSpPr>
          <p:cNvPr id="12296" name="テキスト ボックス 3"/>
          <p:cNvSpPr txBox="1">
            <a:spLocks noChangeArrowheads="1"/>
          </p:cNvSpPr>
          <p:nvPr/>
        </p:nvSpPr>
        <p:spPr bwMode="auto">
          <a:xfrm>
            <a:off x="2795588" y="4806950"/>
            <a:ext cx="624522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2000" dirty="0"/>
              <a:t>D. Simons, Gemini technical notes TN-PS-G0030, (1995). </a:t>
            </a:r>
            <a:endParaRPr lang="ja-JP" altLang="en-US" sz="2000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95251" y="5265738"/>
          <a:ext cx="8945563" cy="1485900"/>
        </p:xfrm>
        <a:graphic>
          <a:graphicData uri="http://schemas.openxmlformats.org/drawingml/2006/table">
            <a:tbl>
              <a:tblPr/>
              <a:tblGrid>
                <a:gridCol w="1849372"/>
                <a:gridCol w="1668989"/>
                <a:gridCol w="1479669"/>
                <a:gridCol w="1231016"/>
                <a:gridCol w="1231016"/>
                <a:gridCol w="1485501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r(in, out) = r_circ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84" charset="0"/>
                        <a:ea typeface="ＭＳ Ｐゴシック" pitchFamily="-84" charset="-128"/>
                        <a:cs typeface="ＭＳ Ｐゴシック" pitchFamily="-84" charset="-128"/>
                      </a:endParaRPr>
                    </a:p>
                  </a:txBody>
                  <a:tcPr marL="91427" marR="91427"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TTFGS(R-band)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84" charset="0"/>
                        <a:ea typeface="ＭＳ Ｐゴシック" pitchFamily="-84" charset="-128"/>
                        <a:cs typeface="ＭＳ Ｐゴシック" pitchFamily="-84" charset="-128"/>
                      </a:endParaRPr>
                    </a:p>
                  </a:txBody>
                  <a:tcPr marL="91427" marR="91427"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b: 10~20 deg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84" charset="0"/>
                        <a:ea typeface="ＭＳ Ｐゴシック" pitchFamily="-84" charset="-128"/>
                        <a:cs typeface="ＭＳ Ｐゴシック" pitchFamily="-84" charset="-128"/>
                      </a:endParaRPr>
                    </a:p>
                  </a:txBody>
                  <a:tcPr marL="91427" marR="91427"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30~50 deg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84" charset="0"/>
                        <a:ea typeface="ＭＳ Ｐゴシック" pitchFamily="-84" charset="-128"/>
                        <a:cs typeface="ＭＳ Ｐゴシック" pitchFamily="-84" charset="-128"/>
                      </a:endParaRPr>
                    </a:p>
                  </a:txBody>
                  <a:tcPr marL="91427" marR="91427"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60~90 deg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84" charset="0"/>
                        <a:ea typeface="ＭＳ Ｐゴシック" pitchFamily="-84" charset="-128"/>
                        <a:cs typeface="ＭＳ Ｐゴシック" pitchFamily="-84" charset="-128"/>
                      </a:endParaRPr>
                    </a:p>
                  </a:txBody>
                  <a:tcPr marL="91427" marR="91427"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84" charset="0"/>
                        <a:ea typeface="ＭＳ Ｐゴシック" pitchFamily="-84" charset="-128"/>
                        <a:cs typeface="ＭＳ Ｐゴシック" pitchFamily="-84" charset="-128"/>
                      </a:endParaRPr>
                    </a:p>
                  </a:txBody>
                  <a:tcPr marL="91427" marR="91427"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(7' ,8')</a:t>
                      </a:r>
                      <a:r>
                        <a:rPr kumimoji="1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  </a:t>
                      </a: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=  1.6'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84" charset="0"/>
                        <a:ea typeface="ＭＳ Ｐゴシック" pitchFamily="-84" charset="-128"/>
                        <a:cs typeface="ＭＳ Ｐゴシック" pitchFamily="-84" charset="-128"/>
                      </a:endParaRPr>
                    </a:p>
                  </a:txBody>
                  <a:tcPr marL="91427" marR="91427"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&lt; 18 mag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84" charset="0"/>
                        <a:ea typeface="ＭＳ Ｐゴシック" pitchFamily="-84" charset="-128"/>
                        <a:cs typeface="ＭＳ Ｐゴシック" pitchFamily="-84" charset="-128"/>
                      </a:endParaRPr>
                    </a:p>
                  </a:txBody>
                  <a:tcPr marL="91427" marR="91427"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  &gt; 6.7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84" charset="0"/>
                        <a:ea typeface="ＭＳ Ｐゴシック" pitchFamily="-84" charset="-128"/>
                        <a:cs typeface="ＭＳ Ｐゴシック" pitchFamily="-84" charset="-128"/>
                      </a:endParaRPr>
                    </a:p>
                  </a:txBody>
                  <a:tcPr marL="91427" marR="91427"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  &gt; 3.0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84" charset="0"/>
                        <a:ea typeface="ＭＳ Ｐゴシック" pitchFamily="-84" charset="-128"/>
                        <a:cs typeface="ＭＳ Ｐゴシック" pitchFamily="-84" charset="-128"/>
                      </a:endParaRPr>
                    </a:p>
                  </a:txBody>
                  <a:tcPr marL="91427" marR="91427"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 &gt; 1.8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84" charset="0"/>
                        <a:ea typeface="ＭＳ Ｐゴシック" pitchFamily="-84" charset="-128"/>
                        <a:cs typeface="ＭＳ Ｐゴシック" pitchFamily="-84" charset="-128"/>
                      </a:endParaRPr>
                    </a:p>
                  </a:txBody>
                  <a:tcPr marL="91427" marR="91427"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84" charset="0"/>
                        <a:ea typeface="ＭＳ Ｐゴシック" pitchFamily="-84" charset="-128"/>
                        <a:cs typeface="ＭＳ Ｐゴシック" pitchFamily="-84" charset="-128"/>
                      </a:endParaRPr>
                    </a:p>
                  </a:txBody>
                  <a:tcPr marL="91427" marR="91427"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84" charset="0"/>
                        <a:ea typeface="ＭＳ Ｐゴシック" pitchFamily="-84" charset="-128"/>
                        <a:cs typeface="ＭＳ Ｐゴシック" pitchFamily="-84" charset="-128"/>
                      </a:endParaRPr>
                    </a:p>
                  </a:txBody>
                  <a:tcPr marL="91427" marR="91427"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&lt; </a:t>
                      </a: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19</a:t>
                      </a: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 mag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84" charset="0"/>
                        <a:ea typeface="ＭＳ Ｐゴシック" pitchFamily="-84" charset="-128"/>
                        <a:cs typeface="ＭＳ Ｐゴシック" pitchFamily="-84" charset="-128"/>
                      </a:endParaRPr>
                    </a:p>
                  </a:txBody>
                  <a:tcPr marL="91427" marR="91427"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 &gt; 10.7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84" charset="0"/>
                        <a:ea typeface="ＭＳ Ｐゴシック" pitchFamily="-84" charset="-128"/>
                        <a:cs typeface="ＭＳ Ｐゴシック" pitchFamily="-84" charset="-128"/>
                      </a:endParaRPr>
                    </a:p>
                  </a:txBody>
                  <a:tcPr marL="91427" marR="91427"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  &gt; 4.8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84" charset="0"/>
                        <a:ea typeface="ＭＳ Ｐゴシック" pitchFamily="-84" charset="-128"/>
                        <a:cs typeface="ＭＳ Ｐゴシック" pitchFamily="-84" charset="-128"/>
                      </a:endParaRPr>
                    </a:p>
                  </a:txBody>
                  <a:tcPr marL="91427" marR="91427"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 &gt; 2.8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84" charset="0"/>
                        <a:ea typeface="ＭＳ Ｐゴシック" pitchFamily="-84" charset="-128"/>
                        <a:cs typeface="ＭＳ Ｐゴシック" pitchFamily="-84" charset="-128"/>
                      </a:endParaRPr>
                    </a:p>
                  </a:txBody>
                  <a:tcPr marL="91427" marR="91427"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1 </a:t>
                      </a:r>
                      <a:r>
                        <a:rPr kumimoji="1" lang="en-US" altLang="ja-JP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mag</a:t>
                      </a: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 fainter</a:t>
                      </a: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84" charset="0"/>
                        <a:ea typeface="ＭＳ Ｐゴシック" pitchFamily="-84" charset="-128"/>
                        <a:cs typeface="ＭＳ Ｐゴシック" pitchFamily="-84" charset="-128"/>
                      </a:endParaRPr>
                    </a:p>
                  </a:txBody>
                  <a:tcPr marL="91427" marR="91427"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(7', </a:t>
                      </a: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8.5</a:t>
                      </a: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')</a:t>
                      </a:r>
                      <a:r>
                        <a:rPr kumimoji="1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  </a:t>
                      </a: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=  2.0'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84" charset="0"/>
                        <a:ea typeface="ＭＳ Ｐゴシック" pitchFamily="-84" charset="-128"/>
                        <a:cs typeface="ＭＳ Ｐゴシック" pitchFamily="-84" charset="-128"/>
                      </a:endParaRPr>
                    </a:p>
                  </a:txBody>
                  <a:tcPr marL="91427" marR="91427"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&lt; 18mag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84" charset="0"/>
                        <a:ea typeface="ＭＳ Ｐゴシック" pitchFamily="-84" charset="-128"/>
                        <a:cs typeface="ＭＳ Ｐゴシック" pitchFamily="-84" charset="-128"/>
                      </a:endParaRPr>
                    </a:p>
                  </a:txBody>
                  <a:tcPr marL="91427" marR="91427"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 &gt; 34.7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84" charset="0"/>
                        <a:ea typeface="ＭＳ Ｐゴシック" pitchFamily="-84" charset="-128"/>
                        <a:cs typeface="ＭＳ Ｐゴシック" pitchFamily="-84" charset="-128"/>
                      </a:endParaRPr>
                    </a:p>
                  </a:txBody>
                  <a:tcPr marL="91427" marR="91427"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  &gt; 7.4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84" charset="0"/>
                        <a:ea typeface="ＭＳ Ｐゴシック" pitchFamily="-84" charset="-128"/>
                        <a:cs typeface="ＭＳ Ｐゴシック" pitchFamily="-84" charset="-128"/>
                      </a:endParaRPr>
                    </a:p>
                  </a:txBody>
                  <a:tcPr marL="91427" marR="91427"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 &gt; 4.3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84" charset="0"/>
                        <a:ea typeface="ＭＳ Ｐゴシック" pitchFamily="-84" charset="-128"/>
                        <a:cs typeface="ＭＳ Ｐゴシック" pitchFamily="-84" charset="-128"/>
                      </a:endParaRPr>
                    </a:p>
                  </a:txBody>
                  <a:tcPr marL="91427" marR="91427"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1‘ dia. wider</a:t>
                      </a: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84" charset="0"/>
                        <a:ea typeface="ＭＳ Ｐゴシック" pitchFamily="-84" charset="-128"/>
                        <a:cs typeface="ＭＳ Ｐゴシック" pitchFamily="-84" charset="-128"/>
                      </a:endParaRPr>
                    </a:p>
                  </a:txBody>
                  <a:tcPr marL="91427" marR="91427"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2" name="Straight Arrow Connector 11"/>
          <p:cNvCxnSpPr>
            <a:stCxn id="12295" idx="1"/>
          </p:cNvCxnSpPr>
          <p:nvPr/>
        </p:nvCxnSpPr>
        <p:spPr>
          <a:xfrm rot="10800000">
            <a:off x="5649868" y="2203018"/>
            <a:ext cx="824310" cy="644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275234" y="89972"/>
            <a:ext cx="765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S. </a:t>
            </a:r>
            <a:r>
              <a:rPr lang="en-US" altLang="ja-JP" dirty="0" err="1" smtClean="0"/>
              <a:t>Oya</a:t>
            </a:r>
            <a:endParaRPr kumimoji="1" lang="ja-JP" alt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05B5-265F-AD44-AB5F-7AD795B7F895}" type="slidenum">
              <a:rPr lang="ja-JP" altLang="en-US" smtClean="0"/>
              <a:pPr/>
              <a:t>9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11879</TotalTime>
  <Words>1137</Words>
  <Application>Microsoft Macintosh PowerPoint</Application>
  <PresentationFormat>On-screen Show (4:3)</PresentationFormat>
  <Paragraphs>371</Paragraphs>
  <Slides>21</Slides>
  <Notes>1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Adaptive Telescope</vt:lpstr>
      <vt:lpstr>Slide 3</vt:lpstr>
      <vt:lpstr>GLAO - Specifications under Consideration</vt:lpstr>
      <vt:lpstr>NIR Instrument - Specifications under Consideration</vt:lpstr>
      <vt:lpstr>Comparison: Imaging</vt:lpstr>
      <vt:lpstr>Comparison: Spectroscopy</vt:lpstr>
      <vt:lpstr>Perfoamance simulation</vt:lpstr>
      <vt:lpstr>Sky coverage</vt:lpstr>
      <vt:lpstr>Conceptual study</vt:lpstr>
      <vt:lpstr>Preliminary model for ASM</vt:lpstr>
      <vt:lpstr>Interface to existing IR M2</vt:lpstr>
      <vt:lpstr>Vignetting by telescope structures </vt:lpstr>
      <vt:lpstr>Cassegrain Unit</vt:lpstr>
      <vt:lpstr>M3 unit</vt:lpstr>
      <vt:lpstr>Wide-Field NIR Imager+Multi-Object Spectrograph (A case without FoV splitting)</vt:lpstr>
      <vt:lpstr>Project preparation</vt:lpstr>
      <vt:lpstr>Project organization</vt:lpstr>
      <vt:lpstr>Schedule</vt:lpstr>
      <vt:lpstr>Feasible schedule (plan)</vt:lpstr>
      <vt:lpstr>Cost Estimation</vt:lpstr>
    </vt:vector>
  </TitlesOfParts>
  <Company>Subaru Telescope, NAOJ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Hayano Yutaka</dc:creator>
  <cp:lastModifiedBy>Hayano Yutaka</cp:lastModifiedBy>
  <cp:revision>52</cp:revision>
  <dcterms:created xsi:type="dcterms:W3CDTF">2013-06-12T15:44:39Z</dcterms:created>
  <dcterms:modified xsi:type="dcterms:W3CDTF">2013-06-13T00:07:57Z</dcterms:modified>
</cp:coreProperties>
</file>