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65" r:id="rId4"/>
    <p:sldId id="266" r:id="rId5"/>
    <p:sldId id="267" r:id="rId6"/>
    <p:sldId id="270" r:id="rId7"/>
    <p:sldId id="271" r:id="rId8"/>
    <p:sldId id="273" r:id="rId9"/>
    <p:sldId id="272" r:id="rId10"/>
    <p:sldId id="274" r:id="rId11"/>
  </p:sldIdLst>
  <p:sldSz cx="9144000" cy="6858000" type="screen4x3"/>
  <p:notesSz cx="6858000" cy="9144000"/>
  <p:custDataLst>
    <p:tags r:id="rId12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44" y="-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B2EC53-72AF-4F6D-960A-96ECAA571DCE}" type="datetimeFigureOut">
              <a:rPr lang="ko-KR" altLang="en-US" smtClean="0"/>
              <a:t>2018-01-18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4023CF-856D-4311-8F8F-17FDD59F8A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2EC53-72AF-4F6D-960A-96ECAA571DCE}" type="datetimeFigureOut">
              <a:rPr lang="ko-KR" altLang="en-US" smtClean="0"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023CF-856D-4311-8F8F-17FDD59F8A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2EC53-72AF-4F6D-960A-96ECAA571DCE}" type="datetimeFigureOut">
              <a:rPr lang="ko-KR" altLang="en-US" smtClean="0"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023CF-856D-4311-8F8F-17FDD59F8A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2EC53-72AF-4F6D-960A-96ECAA571DCE}" type="datetimeFigureOut">
              <a:rPr lang="ko-KR" altLang="en-US" smtClean="0"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023CF-856D-4311-8F8F-17FDD59F8A6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2EC53-72AF-4F6D-960A-96ECAA571DCE}" type="datetimeFigureOut">
              <a:rPr lang="ko-KR" altLang="en-US" smtClean="0"/>
              <a:t>2018-01-18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023CF-856D-4311-8F8F-17FDD59F8A6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2EC53-72AF-4F6D-960A-96ECAA571DCE}" type="datetimeFigureOut">
              <a:rPr lang="ko-KR" altLang="en-US" smtClean="0"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023CF-856D-4311-8F8F-17FDD59F8A6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2EC53-72AF-4F6D-960A-96ECAA571DCE}" type="datetimeFigureOut">
              <a:rPr lang="ko-KR" altLang="en-US" smtClean="0"/>
              <a:t>2018-01-18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023CF-856D-4311-8F8F-17FDD59F8A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2EC53-72AF-4F6D-960A-96ECAA571DCE}" type="datetimeFigureOut">
              <a:rPr lang="ko-KR" altLang="en-US" smtClean="0"/>
              <a:t>2018-01-18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023CF-856D-4311-8F8F-17FDD59F8A6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B2EC53-72AF-4F6D-960A-96ECAA571DCE}" type="datetimeFigureOut">
              <a:rPr lang="ko-KR" altLang="en-US" smtClean="0"/>
              <a:t>2018-01-18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023CF-856D-4311-8F8F-17FDD59F8A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DB2EC53-72AF-4F6D-960A-96ECAA571DCE}" type="datetimeFigureOut">
              <a:rPr lang="ko-KR" altLang="en-US" smtClean="0"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023CF-856D-4311-8F8F-17FDD59F8A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B2EC53-72AF-4F6D-960A-96ECAA571DCE}" type="datetimeFigureOut">
              <a:rPr lang="ko-KR" altLang="en-US" smtClean="0"/>
              <a:t>2018-01-18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4023CF-856D-4311-8F8F-17FDD59F8A6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DB2EC53-72AF-4F6D-960A-96ECAA571DCE}" type="datetimeFigureOut">
              <a:rPr lang="ko-KR" altLang="en-US" smtClean="0"/>
              <a:t>2018-01-18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44023CF-856D-4311-8F8F-17FDD59F8A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gi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8.jpe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23528" y="1916832"/>
            <a:ext cx="8568952" cy="147002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Past and Future Collaboration Activities with Subaru: </a:t>
            </a:r>
            <a:br>
              <a:rPr lang="en-US" altLang="ko-KR" dirty="0" smtClean="0"/>
            </a:br>
            <a:r>
              <a:rPr lang="en-US" altLang="ko-KR" dirty="0" smtClean="0"/>
              <a:t>A Korean View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Myungshin Im</a:t>
            </a:r>
          </a:p>
          <a:p>
            <a:r>
              <a:rPr lang="en-US" altLang="ko-KR" dirty="0" smtClean="0"/>
              <a:t>Center for the Exploration and the Origin of the Universe (CEOU),</a:t>
            </a:r>
          </a:p>
          <a:p>
            <a:r>
              <a:rPr lang="en-US" altLang="ko-KR" dirty="0" smtClean="0"/>
              <a:t>Astronomy program/Dept. of Physics &amp; Astronomy, Seoul National University)</a:t>
            </a:r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28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S</a:t>
            </a:r>
            <a:r>
              <a:rPr lang="en-US" altLang="ko-KR" dirty="0" smtClean="0"/>
              <a:t>pecific </a:t>
            </a:r>
            <a:r>
              <a:rPr lang="en-US" altLang="ko-KR" dirty="0"/>
              <a:t>science project </a:t>
            </a:r>
            <a:r>
              <a:rPr lang="en-US" altLang="ko-KR" dirty="0" smtClean="0"/>
              <a:t>collaboration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en-US" altLang="ko-KR" sz="2600" dirty="0" smtClean="0"/>
              <a:t>- Examples) High-z QSO, Galaxy clusters</a:t>
            </a:r>
          </a:p>
          <a:p>
            <a:pPr marL="0" indent="0">
              <a:buNone/>
            </a:pPr>
            <a:r>
              <a:rPr lang="en-US" altLang="ko-KR" sz="2600" dirty="0"/>
              <a:t> </a:t>
            </a:r>
            <a:r>
              <a:rPr lang="en-US" altLang="ko-KR" sz="2600" dirty="0" smtClean="0"/>
              <a:t>   - Time-domain study (GRB, </a:t>
            </a:r>
            <a:r>
              <a:rPr lang="en-US" altLang="ko-KR" sz="2600" dirty="0" err="1" smtClean="0"/>
              <a:t>SNe</a:t>
            </a:r>
            <a:r>
              <a:rPr lang="en-US" altLang="ko-KR" sz="2600" dirty="0" smtClean="0"/>
              <a:t>, GW)</a:t>
            </a:r>
          </a:p>
          <a:p>
            <a:endParaRPr lang="en-US" altLang="ko-KR" sz="2600" dirty="0"/>
          </a:p>
          <a:p>
            <a:r>
              <a:rPr lang="en-US" altLang="ko-KR" dirty="0" smtClean="0"/>
              <a:t>Project-based collaboration</a:t>
            </a:r>
          </a:p>
          <a:p>
            <a:pPr marL="0" indent="0">
              <a:buNone/>
            </a:pPr>
            <a:r>
              <a:rPr lang="en-US" altLang="ko-KR" dirty="0" smtClean="0"/>
              <a:t>   - Past example: SDSS, AKARI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 smtClean="0"/>
              <a:t>University-based center/institution</a:t>
            </a:r>
          </a:p>
          <a:p>
            <a:endParaRPr lang="en-US" altLang="ko-KR" dirty="0"/>
          </a:p>
          <a:p>
            <a:r>
              <a:rPr lang="en-US" altLang="ko-KR" dirty="0" smtClean="0"/>
              <a:t>Workshops (e.g., EA-AGN)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ko-KR" dirty="0" smtClean="0"/>
              <a:t>Future</a:t>
            </a:r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9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2952328"/>
          </a:xfrm>
        </p:spPr>
        <p:txBody>
          <a:bodyPr/>
          <a:lstStyle/>
          <a:p>
            <a:r>
              <a:rPr lang="en-US" altLang="ko-KR" dirty="0" smtClean="0"/>
              <a:t>Many discussions/workshops (2003 ~ )</a:t>
            </a:r>
          </a:p>
          <a:p>
            <a:r>
              <a:rPr lang="en-US" altLang="ko-KR" dirty="0" smtClean="0"/>
              <a:t>Individual collaboration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ko-KR" dirty="0" smtClean="0"/>
              <a:t>Subaru-related collaboration</a:t>
            </a:r>
            <a:endParaRPr lang="ko-KR" altLang="en-US" dirty="0"/>
          </a:p>
        </p:txBody>
      </p:sp>
      <p:pic>
        <p:nvPicPr>
          <p:cNvPr id="3074" name="Picture 2" descr="C:\Users\Myungshin Im\Pictures\Japan_June08\080605_NAOJ (19)meeing_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20888"/>
            <a:ext cx="3024336" cy="200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7" y="4581128"/>
            <a:ext cx="7200800" cy="208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726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ko-KR" sz="2000" dirty="0" smtClean="0"/>
              <a:t>2017: </a:t>
            </a:r>
            <a:r>
              <a:rPr lang="en-US" altLang="ko-KR" sz="2000" b="1" dirty="0" err="1" smtClean="0">
                <a:solidFill>
                  <a:srgbClr val="00B050"/>
                </a:solidFill>
              </a:rPr>
              <a:t>Onoue</a:t>
            </a:r>
            <a:r>
              <a:rPr lang="en-US" altLang="ko-KR" sz="2000" b="1" dirty="0" smtClean="0">
                <a:solidFill>
                  <a:srgbClr val="00B050"/>
                </a:solidFill>
              </a:rPr>
              <a:t>, M.+</a:t>
            </a:r>
            <a:r>
              <a:rPr lang="en-US" altLang="ko-KR" sz="2000" dirty="0" smtClean="0"/>
              <a:t>, </a:t>
            </a:r>
            <a:r>
              <a:rPr lang="en-US" altLang="ko-KR" sz="2000" dirty="0" smtClean="0">
                <a:solidFill>
                  <a:srgbClr val="0070C0"/>
                </a:solidFill>
              </a:rPr>
              <a:t>Huang, KY.+ </a:t>
            </a:r>
          </a:p>
          <a:p>
            <a:r>
              <a:rPr lang="en-US" altLang="ko-KR" sz="2000" dirty="0" smtClean="0"/>
              <a:t>2016: </a:t>
            </a:r>
            <a:r>
              <a:rPr lang="en-US" altLang="ko-KR" sz="2000" dirty="0" smtClean="0">
                <a:solidFill>
                  <a:srgbClr val="FF0000"/>
                </a:solidFill>
              </a:rPr>
              <a:t>Kim, SJ.+</a:t>
            </a:r>
          </a:p>
          <a:p>
            <a:r>
              <a:rPr lang="en-US" altLang="ko-KR" sz="2000" dirty="0" smtClean="0"/>
              <a:t>2015: </a:t>
            </a:r>
            <a:r>
              <a:rPr lang="en-US" altLang="ko-KR" sz="2000" dirty="0" err="1" smtClean="0">
                <a:solidFill>
                  <a:srgbClr val="FF0000"/>
                </a:solidFill>
              </a:rPr>
              <a:t>Goto</a:t>
            </a:r>
            <a:r>
              <a:rPr lang="en-US" altLang="ko-KR" sz="2000" dirty="0" smtClean="0">
                <a:solidFill>
                  <a:srgbClr val="FF0000"/>
                </a:solidFill>
              </a:rPr>
              <a:t>, T.+, </a:t>
            </a:r>
            <a:r>
              <a:rPr lang="en-US" altLang="ko-KR" sz="2000" dirty="0" smtClean="0">
                <a:solidFill>
                  <a:srgbClr val="0070C0"/>
                </a:solidFill>
              </a:rPr>
              <a:t>Yoon, Y.+, </a:t>
            </a:r>
            <a:r>
              <a:rPr lang="en-US" altLang="ko-KR" sz="2000" dirty="0" smtClean="0">
                <a:solidFill>
                  <a:srgbClr val="FF0000"/>
                </a:solidFill>
              </a:rPr>
              <a:t>Jun, H.+, Kim, D.H.+ </a:t>
            </a:r>
            <a:r>
              <a:rPr lang="en-US" altLang="ko-KR" sz="2000" b="1" dirty="0" err="1" smtClean="0">
                <a:solidFill>
                  <a:srgbClr val="00B050"/>
                </a:solidFill>
              </a:rPr>
              <a:t>Kashikawa</a:t>
            </a:r>
            <a:r>
              <a:rPr lang="en-US" altLang="ko-KR" sz="2000" b="1" dirty="0" smtClean="0">
                <a:solidFill>
                  <a:srgbClr val="00B050"/>
                </a:solidFill>
              </a:rPr>
              <a:t>, N.+</a:t>
            </a:r>
          </a:p>
          <a:p>
            <a:r>
              <a:rPr lang="en-US" altLang="ko-KR" sz="2000" dirty="0" smtClean="0"/>
              <a:t>2014: </a:t>
            </a:r>
            <a:r>
              <a:rPr lang="en-US" altLang="ko-KR" sz="2000" dirty="0" smtClean="0">
                <a:solidFill>
                  <a:srgbClr val="0070C0"/>
                </a:solidFill>
              </a:rPr>
              <a:t>Urata, Y.+, </a:t>
            </a:r>
            <a:r>
              <a:rPr lang="en-US" altLang="ko-KR" sz="2000" dirty="0" smtClean="0">
                <a:solidFill>
                  <a:srgbClr val="FF0000"/>
                </a:solidFill>
              </a:rPr>
              <a:t>Oi, N.+, </a:t>
            </a:r>
            <a:r>
              <a:rPr lang="en-US" altLang="ko-KR" sz="2000" dirty="0" err="1" smtClean="0">
                <a:solidFill>
                  <a:srgbClr val="FF0000"/>
                </a:solidFill>
              </a:rPr>
              <a:t>Karouzos</a:t>
            </a:r>
            <a:r>
              <a:rPr lang="en-US" altLang="ko-KR" sz="2000" dirty="0" smtClean="0">
                <a:solidFill>
                  <a:srgbClr val="FF0000"/>
                </a:solidFill>
              </a:rPr>
              <a:t>, M.+</a:t>
            </a:r>
          </a:p>
          <a:p>
            <a:r>
              <a:rPr lang="en-US" altLang="ko-KR" sz="2000" dirty="0" smtClean="0"/>
              <a:t>2013: </a:t>
            </a:r>
            <a:r>
              <a:rPr lang="en-US" altLang="ko-KR" sz="2000" dirty="0" smtClean="0">
                <a:solidFill>
                  <a:srgbClr val="FF0000"/>
                </a:solidFill>
              </a:rPr>
              <a:t>Yamada, R.+,</a:t>
            </a:r>
            <a:r>
              <a:rPr lang="en-US" altLang="ko-KR" sz="2000" dirty="0" smtClean="0"/>
              <a:t> </a:t>
            </a:r>
            <a:r>
              <a:rPr lang="en-US" altLang="ko-KR" sz="2000" dirty="0" smtClean="0">
                <a:solidFill>
                  <a:srgbClr val="0070C0"/>
                </a:solidFill>
              </a:rPr>
              <a:t>Sakamoto, T.+</a:t>
            </a:r>
          </a:p>
          <a:p>
            <a:r>
              <a:rPr lang="en-US" altLang="ko-KR" sz="2000" dirty="0" smtClean="0"/>
              <a:t>2012: </a:t>
            </a:r>
            <a:r>
              <a:rPr lang="en-US" altLang="ko-KR" sz="2000" dirty="0" smtClean="0">
                <a:solidFill>
                  <a:srgbClr val="FF0000"/>
                </a:solidFill>
              </a:rPr>
              <a:t>Kim, JH.+, Kim, SJ.+, Hanami, H.+, </a:t>
            </a:r>
            <a:r>
              <a:rPr lang="en-US" altLang="ko-KR" sz="2000" dirty="0" err="1" smtClean="0">
                <a:solidFill>
                  <a:srgbClr val="FF0000"/>
                </a:solidFill>
              </a:rPr>
              <a:t>Ko</a:t>
            </a:r>
            <a:r>
              <a:rPr lang="en-US" altLang="ko-KR" sz="2000" dirty="0" smtClean="0">
                <a:solidFill>
                  <a:srgbClr val="FF0000"/>
                </a:solidFill>
              </a:rPr>
              <a:t>, J.+, Takagi, T.+</a:t>
            </a:r>
          </a:p>
          <a:p>
            <a:r>
              <a:rPr lang="en-US" altLang="ko-KR" sz="2000" dirty="0" smtClean="0"/>
              <a:t>2011: </a:t>
            </a:r>
            <a:r>
              <a:rPr lang="en-US" altLang="ko-KR" sz="2000" dirty="0" smtClean="0">
                <a:solidFill>
                  <a:srgbClr val="0070C0"/>
                </a:solidFill>
              </a:rPr>
              <a:t>Jang, M.+, Burrows, D.+</a:t>
            </a:r>
            <a:r>
              <a:rPr lang="en-US" altLang="ko-KR" sz="2000" dirty="0" smtClean="0"/>
              <a:t>, </a:t>
            </a:r>
            <a:r>
              <a:rPr lang="en-US" altLang="ko-KR" sz="2000" dirty="0" smtClean="0">
                <a:solidFill>
                  <a:srgbClr val="FF0000"/>
                </a:solidFill>
              </a:rPr>
              <a:t>Koo, B.C.+, Shim, H.+</a:t>
            </a:r>
          </a:p>
          <a:p>
            <a:r>
              <a:rPr lang="en-US" altLang="ko-KR" sz="2000" dirty="0" smtClean="0"/>
              <a:t>2010: </a:t>
            </a:r>
            <a:r>
              <a:rPr lang="en-US" altLang="ko-KR" sz="2000" dirty="0" smtClean="0">
                <a:solidFill>
                  <a:srgbClr val="0070C0"/>
                </a:solidFill>
              </a:rPr>
              <a:t>Lee, I.+, </a:t>
            </a:r>
            <a:r>
              <a:rPr lang="en-US" altLang="ko-KR" sz="2000" dirty="0" err="1" smtClean="0">
                <a:solidFill>
                  <a:srgbClr val="FF0000"/>
                </a:solidFill>
              </a:rPr>
              <a:t>Goto</a:t>
            </a:r>
            <a:r>
              <a:rPr lang="en-US" altLang="ko-KR" sz="2000" dirty="0" smtClean="0">
                <a:solidFill>
                  <a:srgbClr val="FF0000"/>
                </a:solidFill>
              </a:rPr>
              <a:t>, T.+, Takagi, T.+</a:t>
            </a:r>
          </a:p>
          <a:p>
            <a:r>
              <a:rPr lang="en-US" altLang="ko-KR" sz="2000" dirty="0" smtClean="0"/>
              <a:t>2009: </a:t>
            </a:r>
            <a:r>
              <a:rPr lang="en-US" altLang="ko-KR" sz="2000" dirty="0" smtClean="0">
                <a:solidFill>
                  <a:srgbClr val="0070C0"/>
                </a:solidFill>
              </a:rPr>
              <a:t>Urata, Y.+,</a:t>
            </a:r>
            <a:r>
              <a:rPr lang="en-US" altLang="ko-KR" sz="2000" dirty="0" smtClean="0"/>
              <a:t> </a:t>
            </a:r>
            <a:r>
              <a:rPr lang="en-US" altLang="ko-KR" sz="2000" b="1" dirty="0" smtClean="0"/>
              <a:t>Kim, M.+</a:t>
            </a:r>
            <a:r>
              <a:rPr lang="en-US" altLang="ko-KR" sz="2000" dirty="0" smtClean="0"/>
              <a:t>, </a:t>
            </a:r>
            <a:r>
              <a:rPr lang="en-US" altLang="ko-KR" sz="2000" dirty="0" err="1" smtClean="0">
                <a:solidFill>
                  <a:srgbClr val="FF0000"/>
                </a:solidFill>
              </a:rPr>
              <a:t>Ko</a:t>
            </a:r>
            <a:r>
              <a:rPr lang="en-US" altLang="ko-KR" sz="2000" dirty="0" smtClean="0">
                <a:solidFill>
                  <a:srgbClr val="FF0000"/>
                </a:solidFill>
              </a:rPr>
              <a:t>, J.+, Lee, H.M.+</a:t>
            </a:r>
          </a:p>
          <a:p>
            <a:r>
              <a:rPr lang="en-US" altLang="ko-KR" sz="2000" dirty="0" smtClean="0"/>
              <a:t>2008: </a:t>
            </a:r>
            <a:r>
              <a:rPr lang="en-US" altLang="ko-KR" sz="2000" dirty="0" err="1" smtClean="0">
                <a:solidFill>
                  <a:srgbClr val="FF0000"/>
                </a:solidFill>
              </a:rPr>
              <a:t>Goto</a:t>
            </a:r>
            <a:r>
              <a:rPr lang="en-US" altLang="ko-KR" sz="2000" dirty="0" smtClean="0">
                <a:solidFill>
                  <a:srgbClr val="FF0000"/>
                </a:solidFill>
              </a:rPr>
              <a:t>, T.+, Wada, T.+, Koyama, Y.+</a:t>
            </a:r>
          </a:p>
          <a:p>
            <a:r>
              <a:rPr lang="en-US" altLang="ko-KR" sz="2000" dirty="0" smtClean="0"/>
              <a:t>2007: </a:t>
            </a:r>
            <a:r>
              <a:rPr lang="en-US" altLang="ko-KR" sz="2000" dirty="0" smtClean="0">
                <a:solidFill>
                  <a:srgbClr val="FF0000"/>
                </a:solidFill>
              </a:rPr>
              <a:t>Takagi, T.+, </a:t>
            </a:r>
            <a:r>
              <a:rPr lang="en-US" altLang="ko-KR" sz="2000" dirty="0" err="1" smtClean="0">
                <a:solidFill>
                  <a:srgbClr val="FF0000"/>
                </a:solidFill>
              </a:rPr>
              <a:t>Matsuhara</a:t>
            </a:r>
            <a:r>
              <a:rPr lang="en-US" altLang="ko-KR" sz="2000" dirty="0" smtClean="0">
                <a:solidFill>
                  <a:srgbClr val="FF0000"/>
                </a:solidFill>
              </a:rPr>
              <a:t>, H.+, Lee, H. M.+, Hwang, N.+</a:t>
            </a:r>
          </a:p>
          <a:p>
            <a:r>
              <a:rPr lang="en-US" altLang="ko-KR" sz="2000" dirty="0" smtClean="0"/>
              <a:t>2006: </a:t>
            </a:r>
            <a:r>
              <a:rPr lang="en-US" altLang="ko-KR" sz="2000" dirty="0" err="1" smtClean="0">
                <a:solidFill>
                  <a:srgbClr val="FF0000"/>
                </a:solidFill>
              </a:rPr>
              <a:t>Matsuhara</a:t>
            </a:r>
            <a:r>
              <a:rPr lang="en-US" altLang="ko-KR" sz="2000" dirty="0" smtClean="0">
                <a:solidFill>
                  <a:srgbClr val="FF0000"/>
                </a:solidFill>
              </a:rPr>
              <a:t>, H.+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Since 2006 (12 years)</a:t>
            </a:r>
            <a:br>
              <a:rPr lang="en-US" altLang="ko-KR" dirty="0" smtClean="0"/>
            </a:br>
            <a:r>
              <a:rPr lang="en-US" altLang="ko-KR" sz="2200" b="1" dirty="0" smtClean="0"/>
              <a:t>Papers by Korean or Japanese as the main author (with M. Im)</a:t>
            </a:r>
            <a:br>
              <a:rPr lang="en-US" altLang="ko-KR" sz="2200" b="1" dirty="0" smtClean="0"/>
            </a:br>
            <a:r>
              <a:rPr lang="en-US" altLang="ko-KR" sz="2200" dirty="0" smtClean="0">
                <a:solidFill>
                  <a:srgbClr val="FF0000"/>
                </a:solidFill>
              </a:rPr>
              <a:t>Red: AKARI</a:t>
            </a:r>
            <a:r>
              <a:rPr lang="en-US" altLang="ko-KR" sz="2200" dirty="0" smtClean="0"/>
              <a:t>, </a:t>
            </a:r>
            <a:r>
              <a:rPr lang="en-US" altLang="ko-KR" sz="2200" dirty="0" smtClean="0">
                <a:solidFill>
                  <a:srgbClr val="0070C0"/>
                </a:solidFill>
              </a:rPr>
              <a:t>Blue: GRB</a:t>
            </a:r>
            <a:r>
              <a:rPr lang="en-US" altLang="ko-KR" sz="2200" dirty="0" smtClean="0"/>
              <a:t>, </a:t>
            </a:r>
            <a:r>
              <a:rPr lang="en-US" altLang="ko-KR" sz="2200" dirty="0" smtClean="0">
                <a:solidFill>
                  <a:srgbClr val="00B050"/>
                </a:solidFill>
              </a:rPr>
              <a:t>Green: </a:t>
            </a:r>
            <a:r>
              <a:rPr lang="en-US" altLang="ko-KR" sz="2200" dirty="0" err="1" smtClean="0">
                <a:solidFill>
                  <a:srgbClr val="00B050"/>
                </a:solidFill>
              </a:rPr>
              <a:t>HighzQSO</a:t>
            </a:r>
            <a:r>
              <a:rPr lang="en-US" altLang="ko-KR" sz="2200" dirty="0" smtClean="0">
                <a:solidFill>
                  <a:srgbClr val="00B050"/>
                </a:solidFill>
              </a:rPr>
              <a:t>, </a:t>
            </a:r>
            <a:r>
              <a:rPr lang="en-US" altLang="ko-KR" sz="2200" dirty="0" smtClean="0"/>
              <a:t>Bold: Subaru</a:t>
            </a:r>
            <a:endParaRPr lang="ko-KR" alt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42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Summary (since 2006)</a:t>
            </a:r>
            <a:endParaRPr lang="ko-KR" altLang="en-US" dirty="0"/>
          </a:p>
        </p:txBody>
      </p:sp>
      <p:pic>
        <p:nvPicPr>
          <p:cNvPr id="2050" name="Picture 2" descr="C:\Users\Myungshin Im\Pictures\Telescopes\akari_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29" y="4476080"/>
            <a:ext cx="20574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yungshin Im\Pictures\Telescopes\subaru2_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75" y="4458573"/>
            <a:ext cx="2010951" cy="15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korea flag에 대한 이미지 검색결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9" y="2512328"/>
            <a:ext cx="2095500" cy="14001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japan flag에 대한 이미지 검색결과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1" y="2512328"/>
            <a:ext cx="2100261" cy="14001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555776" y="1556792"/>
            <a:ext cx="40199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37 papers</a:t>
            </a:r>
            <a:endParaRPr lang="en-US" altLang="ko-KR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2417" y="2777482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17 : 20</a:t>
            </a:r>
            <a:endParaRPr lang="ko-KR" altLang="en-US" sz="4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6850" y="4793451"/>
            <a:ext cx="1980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26 : 3</a:t>
            </a:r>
            <a:endParaRPr lang="ko-KR" altLang="en-US" sz="4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6556" y="5966786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AKARI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39344" y="5980638"/>
            <a:ext cx="912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Subaru</a:t>
            </a:r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62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772816"/>
            <a:ext cx="8496944" cy="72008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Continued discussion/workshops (2003 ~ )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ko-KR" dirty="0" smtClean="0"/>
              <a:t>Subaru-related collaboration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4181328"/>
            <a:ext cx="7573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- Imbalance in facilities and expertise (1.8m vs 8.2m)</a:t>
            </a:r>
          </a:p>
          <a:p>
            <a:endParaRPr lang="en-US" altLang="ko-KR" sz="2400" dirty="0"/>
          </a:p>
          <a:p>
            <a:r>
              <a:rPr lang="en-US" altLang="ko-KR" sz="2400" dirty="0" smtClean="0"/>
              <a:t>- Lack of project-based collaboration (SDSS, AKARI)</a:t>
            </a:r>
            <a:endParaRPr lang="ko-KR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68109" y="2924941"/>
            <a:ext cx="4352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L</a:t>
            </a:r>
            <a:r>
              <a:rPr lang="en-US" altLang="ko-KR" sz="3200" b="1" dirty="0" smtClean="0"/>
              <a:t>imited collaboration</a:t>
            </a:r>
            <a:endParaRPr lang="ko-KR" alt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6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19951"/>
            <a:ext cx="8229600" cy="4525963"/>
          </a:xfrm>
        </p:spPr>
        <p:txBody>
          <a:bodyPr/>
          <a:lstStyle/>
          <a:p>
            <a:r>
              <a:rPr lang="en-US" altLang="ko-KR" dirty="0" smtClean="0"/>
              <a:t>KASI – Gemini, </a:t>
            </a:r>
            <a:r>
              <a:rPr lang="en-US" altLang="ko-KR" dirty="0" smtClean="0"/>
              <a:t>MMT, </a:t>
            </a:r>
            <a:r>
              <a:rPr lang="en-US" altLang="ko-KR" dirty="0" err="1" smtClean="0"/>
              <a:t>KMTNet</a:t>
            </a:r>
            <a:r>
              <a:rPr lang="en-US" altLang="ko-KR" dirty="0" smtClean="0"/>
              <a:t>, …</a:t>
            </a:r>
          </a:p>
          <a:p>
            <a:endParaRPr lang="en-US" altLang="ko-KR" dirty="0"/>
          </a:p>
          <a:p>
            <a:r>
              <a:rPr lang="en-US" altLang="ko-KR" dirty="0" smtClean="0"/>
              <a:t>Special funding for groups in university (Research center, research institution)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Getting better</a:t>
            </a:r>
            <a:endParaRPr lang="ko-KR" altLang="en-US" dirty="0"/>
          </a:p>
        </p:txBody>
      </p:sp>
      <p:pic>
        <p:nvPicPr>
          <p:cNvPr id="4" name="Picture 2" descr="C:\Users\Myungshin Im\Pictures\Telescopes\magell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65347"/>
            <a:ext cx="244734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0232" y="5661248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Magellan 6.5m</a:t>
            </a:r>
            <a:endParaRPr lang="ko-KR" alt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285355000" descr="EMB0000146c7a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4968552" cy="21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91532" y="6030580"/>
            <a:ext cx="38086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SQUEAN: Medium-band imager at</a:t>
            </a:r>
          </a:p>
          <a:p>
            <a:r>
              <a:rPr lang="en-US" altLang="ko-KR" dirty="0" smtClean="0"/>
              <a:t>McDonald 2.1m telescope</a:t>
            </a:r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13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00011" y="-33104"/>
            <a:ext cx="7920880" cy="980728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CEOU/SNU Facilities</a:t>
            </a:r>
            <a:endParaRPr lang="ko-KR" altLang="en-US" sz="3200" dirty="0"/>
          </a:p>
        </p:txBody>
      </p:sp>
      <p:pic>
        <p:nvPicPr>
          <p:cNvPr id="4" name="그림 101" descr="untitle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6013" y="2466447"/>
            <a:ext cx="4968552" cy="255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직선 화살표 연결선 5"/>
          <p:cNvCxnSpPr/>
          <p:nvPr/>
        </p:nvCxnSpPr>
        <p:spPr>
          <a:xfrm flipH="1" flipV="1">
            <a:off x="1475656" y="4384940"/>
            <a:ext cx="1365044" cy="3402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4725" y="6081380"/>
            <a:ext cx="328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Australia: LSGT </a:t>
            </a:r>
            <a:r>
              <a:rPr lang="en-US" altLang="ko-KR" b="1" dirty="0" smtClean="0">
                <a:sym typeface="Wingdings" pitchFamily="2" charset="2"/>
              </a:rPr>
              <a:t>0.43m (SSO)</a:t>
            </a:r>
            <a:endParaRPr lang="en-US" altLang="ko-KR" b="1" dirty="0" smtClean="0"/>
          </a:p>
        </p:txBody>
      </p:sp>
      <p:cxnSp>
        <p:nvCxnSpPr>
          <p:cNvPr id="15" name="직선 화살표 연결선 14"/>
          <p:cNvCxnSpPr/>
          <p:nvPr/>
        </p:nvCxnSpPr>
        <p:spPr>
          <a:xfrm flipV="1">
            <a:off x="5976453" y="1280893"/>
            <a:ext cx="1008112" cy="22921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76432" y="9807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smtClean="0"/>
              <a:t>US: LOAO 1-m</a:t>
            </a:r>
          </a:p>
        </p:txBody>
      </p:sp>
      <p:cxnSp>
        <p:nvCxnSpPr>
          <p:cNvPr id="22" name="직선 화살표 연결선 21"/>
          <p:cNvCxnSpPr/>
          <p:nvPr/>
        </p:nvCxnSpPr>
        <p:spPr>
          <a:xfrm flipH="1" flipV="1">
            <a:off x="1619672" y="2420889"/>
            <a:ext cx="1764344" cy="1255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1519" y="1723527"/>
            <a:ext cx="1869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err="1" smtClean="0"/>
              <a:t>Maidanak</a:t>
            </a:r>
            <a:r>
              <a:rPr lang="en-US" altLang="ko-KR" b="1" dirty="0" smtClean="0"/>
              <a:t>: </a:t>
            </a:r>
            <a:endParaRPr lang="en-US" altLang="ko-KR" dirty="0" smtClean="0"/>
          </a:p>
          <a:p>
            <a:r>
              <a:rPr lang="en-US" altLang="ko-KR" b="1" dirty="0" smtClean="0"/>
              <a:t>1.5m Telescope</a:t>
            </a:r>
            <a:endParaRPr lang="ko-KR" alt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51518" y="10527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Korea: </a:t>
            </a:r>
            <a:r>
              <a:rPr lang="en-US" altLang="ko-KR" dirty="0" smtClean="0"/>
              <a:t>Many small ones</a:t>
            </a:r>
            <a:endParaRPr lang="en-US" altLang="ko-KR" b="1" dirty="0" smtClean="0"/>
          </a:p>
        </p:txBody>
      </p:sp>
      <p:cxnSp>
        <p:nvCxnSpPr>
          <p:cNvPr id="28" name="직선 화살표 연결선 27"/>
          <p:cNvCxnSpPr>
            <a:endCxn id="24" idx="2"/>
          </p:cNvCxnSpPr>
          <p:nvPr/>
        </p:nvCxnSpPr>
        <p:spPr>
          <a:xfrm flipH="1" flipV="1">
            <a:off x="1979710" y="1422068"/>
            <a:ext cx="2304258" cy="22541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40597" y="2523905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smtClean="0"/>
              <a:t>US: McDonald </a:t>
            </a:r>
          </a:p>
          <a:p>
            <a:pPr algn="r"/>
            <a:r>
              <a:rPr lang="en-US" altLang="ko-KR" b="1" dirty="0" smtClean="0"/>
              <a:t>2.1-m, 0.8m, 0.25m</a:t>
            </a:r>
          </a:p>
        </p:txBody>
      </p:sp>
      <p:cxnSp>
        <p:nvCxnSpPr>
          <p:cNvPr id="13" name="직선 화살표 연결선 12"/>
          <p:cNvCxnSpPr/>
          <p:nvPr/>
        </p:nvCxnSpPr>
        <p:spPr>
          <a:xfrm flipV="1">
            <a:off x="6095276" y="2204819"/>
            <a:ext cx="1152128" cy="14132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ukirt_night_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380" y="887870"/>
            <a:ext cx="1552636" cy="121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Myungshin Im\Pictures\Telescopes\magella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139" y="5459137"/>
            <a:ext cx="1867843" cy="120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yungshin Im\Pictures\Telescopes\GMT_sma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16" y="5459137"/>
            <a:ext cx="1734742" cy="124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struve_dome_smal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16" y="1537763"/>
            <a:ext cx="1331640" cy="88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220072" y="5098661"/>
            <a:ext cx="386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Chile: Magellan, (Gemini-S, GMT)</a:t>
            </a:r>
            <a:endParaRPr lang="ko-KR" altLang="en-US" b="1" dirty="0"/>
          </a:p>
        </p:txBody>
      </p:sp>
      <p:pic>
        <p:nvPicPr>
          <p:cNvPr id="4101" name="Picture 5" descr="gemini-south에 대한 이미지 검색결과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83" y="5467993"/>
            <a:ext cx="1635696" cy="122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직선 화살표 연결선 42"/>
          <p:cNvCxnSpPr>
            <a:endCxn id="32" idx="0"/>
          </p:cNvCxnSpPr>
          <p:nvPr/>
        </p:nvCxnSpPr>
        <p:spPr>
          <a:xfrm>
            <a:off x="6516216" y="4509120"/>
            <a:ext cx="634032" cy="5895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3" name="Picture 7" descr="gemini-north에 대한 이미지 검색결과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38" y="873633"/>
            <a:ext cx="1703383" cy="123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3275857" y="2106882"/>
            <a:ext cx="3121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smtClean="0"/>
              <a:t>Hawaii: UKIRT, (Gemini-N) </a:t>
            </a:r>
          </a:p>
        </p:txBody>
      </p:sp>
      <p:cxnSp>
        <p:nvCxnSpPr>
          <p:cNvPr id="53" name="직선 화살표 연결선 52"/>
          <p:cNvCxnSpPr/>
          <p:nvPr/>
        </p:nvCxnSpPr>
        <p:spPr>
          <a:xfrm flipV="1">
            <a:off x="5277013" y="2476215"/>
            <a:ext cx="0" cy="14433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" descr="maidanak_smal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2425676"/>
            <a:ext cx="129698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Myungshin Im\Pictures\호주\photos\LSGT_pic_verysmal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4" y="4869467"/>
            <a:ext cx="788987" cy="11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105993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(</a:t>
            </a:r>
            <a:r>
              <a:rPr lang="en-US" altLang="ko-KR" dirty="0" err="1" smtClean="0"/>
              <a:t>KMTNet</a:t>
            </a:r>
            <a:r>
              <a:rPr lang="en-US" altLang="ko-KR" dirty="0" smtClean="0"/>
              <a:t> 1.6m)</a:t>
            </a:r>
          </a:p>
        </p:txBody>
      </p:sp>
      <p:cxnSp>
        <p:nvCxnSpPr>
          <p:cNvPr id="29" name="직선 화살표 연결선 28"/>
          <p:cNvCxnSpPr/>
          <p:nvPr/>
        </p:nvCxnSpPr>
        <p:spPr>
          <a:xfrm flipH="1">
            <a:off x="1765418" y="4867551"/>
            <a:ext cx="2802199" cy="12341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 flipH="1" flipV="1">
            <a:off x="1580561" y="4384940"/>
            <a:ext cx="2987056" cy="4014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 flipH="1" flipV="1">
            <a:off x="1765418" y="4384940"/>
            <a:ext cx="4750798" cy="1807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2083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820688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 smtClean="0"/>
              <a:t>Faint quasars at z ~ 5 to 6 (2.1m, Magellan, Gemini)</a:t>
            </a:r>
          </a:p>
          <a:p>
            <a:r>
              <a:rPr lang="en-US" altLang="ko-KR" dirty="0" smtClean="0"/>
              <a:t>Also, galaxy clusters at 0.8 &lt; z &lt; 1.4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ko-KR" sz="3600" dirty="0" smtClean="0"/>
              <a:t>High redshift quasars from</a:t>
            </a:r>
            <a:br>
              <a:rPr lang="en-US" altLang="ko-KR" sz="3600" dirty="0" smtClean="0"/>
            </a:br>
            <a:r>
              <a:rPr lang="en-US" altLang="ko-KR" sz="3600" dirty="0" smtClean="0"/>
              <a:t>Infrared Medium-deep Survey</a:t>
            </a:r>
            <a:endParaRPr lang="ko-KR" altLang="en-US" sz="3600" dirty="0"/>
          </a:p>
        </p:txBody>
      </p:sp>
      <p:pic>
        <p:nvPicPr>
          <p:cNvPr id="6146" name="Picture 2" descr="C:\Users\Myungshin Im\Desktop\lectures\Meetings\2018\z6qso_gemin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07" y="2420888"/>
            <a:ext cx="477802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465" y="6309320"/>
            <a:ext cx="354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Kim et al. 2015 </a:t>
            </a:r>
            <a:r>
              <a:rPr lang="en-US" altLang="ko-KR" dirty="0" err="1" smtClean="0"/>
              <a:t>ApJL</a:t>
            </a:r>
            <a:r>
              <a:rPr lang="en-US" altLang="ko-KR" dirty="0" smtClean="0"/>
              <a:t>, 2018 </a:t>
            </a:r>
            <a:r>
              <a:rPr lang="en-US" altLang="ko-KR" dirty="0" err="1" smtClean="0"/>
              <a:t>ApJ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2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ko-KR" dirty="0" smtClean="0"/>
              <a:t>GW170817 (</a:t>
            </a:r>
            <a:r>
              <a:rPr lang="en-US" altLang="ko-KR" dirty="0" err="1" smtClean="0"/>
              <a:t>Kilonova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401200" y="1700808"/>
            <a:ext cx="3791359" cy="4786220"/>
            <a:chOff x="5306880" y="2681905"/>
            <a:chExt cx="3319302" cy="3958516"/>
          </a:xfrm>
        </p:grpSpPr>
        <p:pic>
          <p:nvPicPr>
            <p:cNvPr id="5" name="Picture 2" descr="C:\Users\Myungshin Im\Desktop\CEOU\기사관련\GW170817\그림후보\lsgt_0810color_N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2681905"/>
              <a:ext cx="2983955" cy="294493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306880" y="5647671"/>
              <a:ext cx="3319302" cy="992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 smtClean="0"/>
                <a:t>21hrs after GW emission</a:t>
              </a:r>
            </a:p>
            <a:p>
              <a:pPr algn="ctr"/>
              <a:r>
                <a:rPr lang="en-US" altLang="ko-KR" dirty="0" smtClean="0"/>
                <a:t>LSGT at SSO</a:t>
              </a:r>
            </a:p>
            <a:p>
              <a:pPr algn="ctr"/>
              <a:r>
                <a:rPr lang="en-US" altLang="ko-KR" dirty="0" smtClean="0"/>
                <a:t>(Im et al. 2017 </a:t>
              </a:r>
              <a:r>
                <a:rPr lang="en-US" altLang="ko-KR" dirty="0" err="1" smtClean="0"/>
                <a:t>ApJL</a:t>
              </a:r>
              <a:r>
                <a:rPr lang="en-US" altLang="ko-KR" dirty="0" smtClean="0"/>
                <a:t>, 2018 in prep,</a:t>
              </a:r>
            </a:p>
            <a:p>
              <a:pPr algn="ctr"/>
              <a:r>
                <a:rPr lang="en-US" altLang="ko-KR" dirty="0" smtClean="0"/>
                <a:t>Abbott et al. 2017 </a:t>
              </a:r>
              <a:r>
                <a:rPr lang="en-US" altLang="ko-KR" dirty="0" err="1" smtClean="0"/>
                <a:t>ApJL</a:t>
              </a:r>
              <a:r>
                <a:rPr lang="en-US" altLang="ko-KR" dirty="0" smtClean="0"/>
                <a:t>)</a:t>
              </a:r>
            </a:p>
          </p:txBody>
        </p:sp>
        <p:cxnSp>
          <p:nvCxnSpPr>
            <p:cNvPr id="7" name="직선 화살표 연결선 6"/>
            <p:cNvCxnSpPr/>
            <p:nvPr/>
          </p:nvCxnSpPr>
          <p:spPr>
            <a:xfrm flipH="1">
              <a:off x="7076274" y="3578288"/>
              <a:ext cx="304038" cy="504056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945385" y="3208956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GW170817</a:t>
              </a:r>
            </a:p>
          </p:txBody>
        </p:sp>
        <p:cxnSp>
          <p:nvCxnSpPr>
            <p:cNvPr id="9" name="직선 화살표 연결선 8"/>
            <p:cNvCxnSpPr/>
            <p:nvPr/>
          </p:nvCxnSpPr>
          <p:spPr>
            <a:xfrm flipH="1" flipV="1">
              <a:off x="7258448" y="4586400"/>
              <a:ext cx="374185" cy="43204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735571" y="5029109"/>
              <a:ext cx="17187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mtClean="0">
                  <a:solidFill>
                    <a:schemeClr val="bg1"/>
                  </a:solidFill>
                </a:rPr>
                <a:t>NGC 4993</a:t>
              </a:r>
              <a:r>
                <a:rPr lang="ko-KR" altLang="en-US" dirty="0" smtClean="0">
                  <a:solidFill>
                    <a:schemeClr val="bg1"/>
                  </a:solidFill>
                </a:rPr>
                <a:t>은하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21063" y="5398168"/>
              <a:ext cx="23936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smtClean="0">
                  <a:solidFill>
                    <a:schemeClr val="bg1"/>
                  </a:solidFill>
                </a:rPr>
                <a:t>서울대학교 초기우주천체연구단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21831" y="1988840"/>
            <a:ext cx="1903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</a:rPr>
              <a:t>2017-08-18 10:08:01(UT)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80175"/>
            <a:ext cx="4273524" cy="402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37328" y="5661248"/>
            <a:ext cx="3998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err="1" smtClean="0"/>
              <a:t>KMTNet</a:t>
            </a:r>
            <a:r>
              <a:rPr lang="en-US" altLang="ko-KR" dirty="0" smtClean="0"/>
              <a:t> follow-up observation</a:t>
            </a:r>
          </a:p>
          <a:p>
            <a:pPr algn="ctr"/>
            <a:r>
              <a:rPr lang="en-US" altLang="ko-KR" dirty="0" smtClean="0"/>
              <a:t>(</a:t>
            </a:r>
            <a:r>
              <a:rPr lang="en-US" altLang="ko-KR" dirty="0" err="1" smtClean="0"/>
              <a:t>Troja</a:t>
            </a:r>
            <a:r>
              <a:rPr lang="en-US" altLang="ko-KR" dirty="0" smtClean="0"/>
              <a:t>, …, Im, M., et al. 2017, Nature)</a:t>
            </a:r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9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f91fab2-66c3-4ca2-84c2-dafba525ad0e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228</TotalTime>
  <Words>493</Words>
  <Application>Microsoft Office PowerPoint</Application>
  <PresentationFormat>화면 슬라이드 쇼(4:3)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광장</vt:lpstr>
      <vt:lpstr>Past and Future Collaboration Activities with Subaru:  A Korean View</vt:lpstr>
      <vt:lpstr>Subaru-related collaboration</vt:lpstr>
      <vt:lpstr>Since 2006 (12 years) Papers by Korean or Japanese as the main author (with M. Im) Red: AKARI, Blue: GRB, Green: HighzQSO, Bold: Subaru</vt:lpstr>
      <vt:lpstr>Summary (since 2006)</vt:lpstr>
      <vt:lpstr>Subaru-related collaboration</vt:lpstr>
      <vt:lpstr>Getting better</vt:lpstr>
      <vt:lpstr>CEOU/SNU Facilities</vt:lpstr>
      <vt:lpstr>High redshift quasars from Infrared Medium-deep Survey</vt:lpstr>
      <vt:lpstr>GW170817 (Kilonova)</vt:lpstr>
      <vt:lpstr>Future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and Future Collaboration Activities with Subaru:  A Korean View</dc:title>
  <dc:creator>Myungshin Im</dc:creator>
  <cp:lastModifiedBy>Myungshin Im</cp:lastModifiedBy>
  <cp:revision>27</cp:revision>
  <dcterms:created xsi:type="dcterms:W3CDTF">2017-12-22T02:05:25Z</dcterms:created>
  <dcterms:modified xsi:type="dcterms:W3CDTF">2018-01-18T07:17:52Z</dcterms:modified>
</cp:coreProperties>
</file>