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5"/>
  </p:notesMasterIdLst>
  <p:sldIdLst>
    <p:sldId id="256" r:id="rId2"/>
    <p:sldId id="266" r:id="rId3"/>
    <p:sldId id="258" r:id="rId4"/>
    <p:sldId id="267" r:id="rId5"/>
    <p:sldId id="259" r:id="rId6"/>
    <p:sldId id="262" r:id="rId7"/>
    <p:sldId id="273" r:id="rId8"/>
    <p:sldId id="272" r:id="rId9"/>
    <p:sldId id="270" r:id="rId10"/>
    <p:sldId id="264" r:id="rId11"/>
    <p:sldId id="263" r:id="rId12"/>
    <p:sldId id="261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FB860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9831E-A600-394E-A7A6-82E9B8FFA799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F43F-5A84-634E-B9FD-E06DFBDD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F43F-5A84-634E-B9FD-E06DFBDD7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F43F-5A84-634E-B9FD-E06DFBDD7E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77B0-FC0D-2E4E-BA6D-487FCC0AB7F5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D105-56BF-F84F-BDEB-1CDE0254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37521"/>
            <a:ext cx="6291258" cy="147002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 type instruments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Yosuke Minowa</a:t>
            </a:r>
          </a:p>
          <a:p>
            <a:r>
              <a:rPr lang="en-US" sz="2400" dirty="0" err="1" smtClean="0"/>
              <a:t>Naruhisa</a:t>
            </a:r>
            <a:r>
              <a:rPr lang="en-US" sz="2400" dirty="0" smtClean="0"/>
              <a:t> </a:t>
            </a:r>
            <a:r>
              <a:rPr lang="en-US" sz="2400" dirty="0" err="1" smtClean="0"/>
              <a:t>Takato</a:t>
            </a:r>
            <a:r>
              <a:rPr lang="en-US" sz="2400" dirty="0" smtClean="0"/>
              <a:t>, </a:t>
            </a:r>
            <a:r>
              <a:rPr lang="en-US" sz="2400" dirty="0" err="1" smtClean="0"/>
              <a:t>Ikuru</a:t>
            </a:r>
            <a:r>
              <a:rPr lang="en-US" sz="2400" dirty="0" smtClean="0"/>
              <a:t> Iwata </a:t>
            </a:r>
          </a:p>
          <a:p>
            <a:r>
              <a:rPr lang="en-US" sz="2000" dirty="0" smtClean="0"/>
              <a:t>(New Development group, Subaru Telescope)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242" y="6469529"/>
            <a:ext cx="414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Subaru User’s Meeting 2013 (2014/01/21)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2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23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Unique capabilities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06" y="851552"/>
            <a:ext cx="8600735" cy="6144139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i="1" dirty="0" smtClean="0"/>
              <a:t>Kyoto-3DII:  Visible IFU </a:t>
            </a:r>
            <a:r>
              <a:rPr lang="en-US" sz="2700" b="1" i="1" dirty="0" err="1" smtClean="0"/>
              <a:t>sepctrograph</a:t>
            </a:r>
            <a:r>
              <a:rPr lang="en-US" sz="2700" b="1" i="1" dirty="0"/>
              <a:t> </a:t>
            </a:r>
            <a:r>
              <a:rPr lang="en-US" sz="2700" b="1" i="1" dirty="0" smtClean="0"/>
              <a:t>and </a:t>
            </a:r>
            <a:r>
              <a:rPr lang="en-US" sz="2700" b="1" i="1" dirty="0" err="1" smtClean="0"/>
              <a:t>Fabry</a:t>
            </a:r>
            <a:r>
              <a:rPr lang="en-US" sz="2700" b="1" i="1" dirty="0" smtClean="0"/>
              <a:t>-Perot imager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Provide the only IFU capability at the Subaru.</a:t>
            </a:r>
          </a:p>
          <a:p>
            <a:pPr lvl="1"/>
            <a:r>
              <a:rPr lang="en-US" sz="1800" dirty="0" smtClean="0"/>
              <a:t>Use with AO at </a:t>
            </a:r>
            <a:r>
              <a:rPr lang="en-US" sz="1800" dirty="0" err="1" smtClean="0"/>
              <a:t>NsIR</a:t>
            </a:r>
            <a:r>
              <a:rPr lang="en-US" sz="1800" dirty="0" smtClean="0"/>
              <a:t>, which provides </a:t>
            </a:r>
            <a:r>
              <a:rPr lang="en-US" sz="1800" dirty="0" smtClean="0">
                <a:solidFill>
                  <a:srgbClr val="FF0000"/>
                </a:solidFill>
              </a:rPr>
              <a:t>FWHM~0”.1 at ***-band. </a:t>
            </a:r>
          </a:p>
          <a:p>
            <a:pPr lvl="1"/>
            <a:r>
              <a:rPr lang="en-US" sz="1800" dirty="0" smtClean="0"/>
              <a:t>IFU mode was successfully commissioned with AO188 </a:t>
            </a:r>
          </a:p>
          <a:p>
            <a:pPr lvl="1"/>
            <a:r>
              <a:rPr lang="en-US" sz="1800" dirty="0" err="1" smtClean="0"/>
              <a:t>Fabry-perot</a:t>
            </a:r>
            <a:r>
              <a:rPr lang="en-US" sz="1800" dirty="0" smtClean="0"/>
              <a:t> mode will be tested during S14A. </a:t>
            </a:r>
          </a:p>
          <a:p>
            <a:pPr lvl="1"/>
            <a:r>
              <a:rPr lang="en-US" sz="1800" dirty="0" smtClean="0"/>
              <a:t>CCD will be replaced from EEV to Hamamatsu FDCCD, which largely improve the sensitivity at around 9000A from S14B.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2700" b="1" i="1" dirty="0" smtClean="0"/>
              <a:t>GIGMICS : MIR high-dispersion spectrograph</a:t>
            </a:r>
            <a:r>
              <a:rPr lang="en-US" sz="2700" b="1" dirty="0" smtClean="0"/>
              <a:t> </a:t>
            </a:r>
          </a:p>
          <a:p>
            <a:pPr lvl="1"/>
            <a:r>
              <a:rPr lang="en-US" sz="1800" dirty="0" smtClean="0"/>
              <a:t>Study of physical and chemical condition of                                                                        inter-stellar molecules </a:t>
            </a:r>
          </a:p>
          <a:p>
            <a:pPr lvl="1"/>
            <a:r>
              <a:rPr lang="en-US" sz="1800" dirty="0" smtClean="0"/>
              <a:t>Germanium immersion grating </a:t>
            </a:r>
            <a:r>
              <a:rPr lang="en-US" sz="1800" dirty="0" err="1" smtClean="0"/>
              <a:t>echelle</a:t>
            </a:r>
            <a:r>
              <a:rPr lang="en-US" sz="1800" dirty="0" smtClean="0"/>
              <a:t> spectrograph</a:t>
            </a:r>
          </a:p>
          <a:p>
            <a:pPr lvl="1"/>
            <a:r>
              <a:rPr lang="en-US" sz="1800" dirty="0" smtClean="0"/>
              <a:t>Engineering obs. will be conducted somewhere between S14A-15B.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</a:rPr>
              <a:t> R~40000 at 8-13μm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68" y="5538424"/>
            <a:ext cx="1856576" cy="109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68" y="5013115"/>
            <a:ext cx="1856575" cy="525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2900" y="6505054"/>
            <a:ext cx="221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</a:t>
            </a:r>
            <a:r>
              <a:rPr lang="en-US" dirty="0" smtClean="0"/>
              <a:t> immersion grating</a:t>
            </a:r>
            <a:endParaRPr lang="en-US" dirty="0"/>
          </a:p>
        </p:txBody>
      </p:sp>
      <p:pic>
        <p:nvPicPr>
          <p:cNvPr id="8" name="Picture 7" descr="スクリーンショット 2014-01-20 7.42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7" y="2916523"/>
            <a:ext cx="3584245" cy="1948716"/>
          </a:xfrm>
          <a:prstGeom prst="rect">
            <a:avLst/>
          </a:prstGeom>
        </p:spPr>
      </p:pic>
      <p:pic>
        <p:nvPicPr>
          <p:cNvPr id="9" name="Picture 8" descr="スクリーンショット 2014-01-20 7.47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49" y="2713232"/>
            <a:ext cx="3255101" cy="2211303"/>
          </a:xfrm>
          <a:prstGeom prst="rect">
            <a:avLst/>
          </a:prstGeom>
        </p:spPr>
      </p:pic>
      <p:pic>
        <p:nvPicPr>
          <p:cNvPr id="10" name="Picture 9" descr="スクリーンショット 2014-01-20 7.48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3817465"/>
            <a:ext cx="1189776" cy="6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 Bed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819"/>
            <a:ext cx="8401827" cy="47817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RAVEN --- Multi-Object AO system</a:t>
            </a:r>
          </a:p>
          <a:p>
            <a:pPr lvl="1">
              <a:buFont typeface="ÉqÉâÉMÉmäpÉS ProN W3"/>
              <a:buChar char="-"/>
            </a:pPr>
            <a:r>
              <a:rPr lang="en-US" dirty="0" smtClean="0"/>
              <a:t>Simultaneous observation of two objects within </a:t>
            </a:r>
            <a:r>
              <a:rPr lang="en-US" altLang="ja-JP" dirty="0" smtClean="0"/>
              <a:t>Φ3’.5 FOV</a:t>
            </a:r>
          </a:p>
          <a:p>
            <a:pPr lvl="1">
              <a:buFont typeface="ÉqÉâÉMÉmäpÉS ProN W3"/>
              <a:buChar char="-"/>
            </a:pPr>
            <a:r>
              <a:rPr lang="en-US" altLang="ja-JP" dirty="0" smtClean="0"/>
              <a:t> </a:t>
            </a:r>
            <a:r>
              <a:rPr lang="en-US" dirty="0" smtClean="0"/>
              <a:t>used with IRCS</a:t>
            </a:r>
          </a:p>
          <a:p>
            <a:pPr lvl="1">
              <a:buFont typeface="ÉqÉâÉMÉmäpÉS ProN W3"/>
              <a:buChar char="-"/>
            </a:pPr>
            <a:r>
              <a:rPr lang="en-US" dirty="0" smtClean="0"/>
              <a:t>Test bed for TMT MOAO system </a:t>
            </a:r>
          </a:p>
          <a:p>
            <a:pPr lvl="1">
              <a:buFont typeface="ÉqÉâÉMÉmäpÉS ProN W3"/>
              <a:buChar char="-"/>
            </a:pPr>
            <a:r>
              <a:rPr lang="en-US" dirty="0" smtClean="0"/>
              <a:t>First science demonstrator with MOAO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(see </a:t>
            </a:r>
            <a:r>
              <a:rPr lang="en-US" dirty="0" err="1" smtClean="0">
                <a:solidFill>
                  <a:srgbClr val="FF0000"/>
                </a:solidFill>
              </a:rPr>
              <a:t>Oya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san’s talk for more details)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SWIMS – NIR wide field multi-color imager and MOS </a:t>
            </a:r>
            <a:r>
              <a:rPr lang="en-US" dirty="0" err="1" smtClean="0"/>
              <a:t>muti</a:t>
            </a:r>
            <a:r>
              <a:rPr lang="en-US" dirty="0" smtClean="0"/>
              <a:t>-color </a:t>
            </a:r>
          </a:p>
          <a:p>
            <a:r>
              <a:rPr lang="en-US" dirty="0" smtClean="0"/>
              <a:t>MIMIZUKU – MIR multi-filed imager and spectrograph</a:t>
            </a:r>
          </a:p>
          <a:p>
            <a:pPr lvl="1"/>
            <a:r>
              <a:rPr lang="en-US" dirty="0" smtClean="0"/>
              <a:t>TAO 6.5m telescope’s facility instruments.</a:t>
            </a:r>
          </a:p>
          <a:p>
            <a:pPr lvl="1"/>
            <a:r>
              <a:rPr lang="en-US" dirty="0" smtClean="0"/>
              <a:t>Provide opportunities for initial instrument test</a:t>
            </a:r>
          </a:p>
          <a:p>
            <a:pPr lvl="1"/>
            <a:r>
              <a:rPr lang="en-US" dirty="0" smtClean="0"/>
              <a:t>Perform early science with Subaru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(see </a:t>
            </a:r>
            <a:r>
              <a:rPr lang="en-US" dirty="0" err="1" smtClean="0">
                <a:solidFill>
                  <a:srgbClr val="FF0000"/>
                </a:solidFill>
              </a:rPr>
              <a:t>Konishi</a:t>
            </a:r>
            <a:r>
              <a:rPr lang="en-US" dirty="0" smtClean="0">
                <a:solidFill>
                  <a:srgbClr val="FF0000"/>
                </a:solidFill>
              </a:rPr>
              <a:t>-san and </a:t>
            </a:r>
            <a:r>
              <a:rPr lang="en-US" dirty="0" err="1" smtClean="0">
                <a:solidFill>
                  <a:srgbClr val="FF0000"/>
                </a:solidFill>
              </a:rPr>
              <a:t>Kamizuka</a:t>
            </a:r>
            <a:r>
              <a:rPr lang="en-US" dirty="0" smtClean="0">
                <a:solidFill>
                  <a:srgbClr val="FF0000"/>
                </a:solidFill>
              </a:rPr>
              <a:t>-san’s talk for more details)</a:t>
            </a:r>
          </a:p>
          <a:p>
            <a:pPr marL="350838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6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97583"/>
              </p:ext>
            </p:extLst>
          </p:nvPr>
        </p:nvGraphicFramePr>
        <p:xfrm>
          <a:off x="-3" y="61196"/>
          <a:ext cx="9144003" cy="673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11"/>
                <a:gridCol w="988388"/>
                <a:gridCol w="1016002"/>
                <a:gridCol w="508001"/>
                <a:gridCol w="508001"/>
                <a:gridCol w="508002"/>
                <a:gridCol w="508002"/>
                <a:gridCol w="1015999"/>
                <a:gridCol w="1015999"/>
                <a:gridCol w="1015999"/>
                <a:gridCol w="1015999"/>
              </a:tblGrid>
              <a:tr h="287152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2013</a:t>
                      </a:r>
                      <a:endParaRPr kumimoji="1" lang="ja-JP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2014</a:t>
                      </a:r>
                      <a:endParaRPr kumimoji="1" lang="ja-JP" altLang="en-US" sz="10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2015</a:t>
                      </a:r>
                      <a:endParaRPr kumimoji="1" lang="ja-JP" altLang="en-US" sz="10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2016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2017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2018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2019</a:t>
                      </a:r>
                      <a:endParaRPr kumimoji="1" lang="ja-JP" altLang="en-US" sz="1050"/>
                    </a:p>
                  </a:txBody>
                  <a:tcPr/>
                </a:tc>
              </a:tr>
              <a:tr h="299105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P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S-Cam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FMOS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HSC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PFS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99105">
                <a:tc rowSpan="7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Cs</a:t>
                      </a:r>
                      <a:endParaRPr kumimoji="1" lang="ja-JP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FOCAS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MOIRCS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38FA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COMICS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</a:t>
                      </a:r>
                      <a:r>
                        <a:rPr kumimoji="1" lang="en-US" altLang="ja-JP" sz="1050" baseline="0" dirty="0" smtClean="0"/>
                        <a:t> K3DII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</a:t>
                      </a:r>
                      <a:r>
                        <a:rPr kumimoji="1" lang="en-US" altLang="ja-JP" sz="1050" baseline="0" dirty="0" smtClean="0"/>
                        <a:t> SWIMS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MIMIZUKU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66822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GLAO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NsOpt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HDS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3EF4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3EF44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3EF44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3EF44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3EF44F"/>
                    </a:solidFill>
                  </a:tcPr>
                </a:tc>
              </a:tr>
              <a:tr h="331675">
                <a:tc rowSpan="9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NsIR</a:t>
                      </a:r>
                      <a:endParaRPr kumimoji="1" lang="ja-JP" alt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*IRD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AO188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IRCS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</a:t>
                      </a:r>
                      <a:r>
                        <a:rPr kumimoji="1" lang="en-US" altLang="ja-JP" sz="1050" dirty="0" err="1" smtClean="0"/>
                        <a:t>HiCIAO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</a:t>
                      </a:r>
                      <a:r>
                        <a:rPr kumimoji="1" lang="en-US" altLang="ja-JP" sz="1050" dirty="0" err="1" smtClean="0"/>
                        <a:t>SCExAO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*CHARIS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K3DII</a:t>
                      </a:r>
                      <a:endParaRPr kumimoji="1" lang="ja-JP" altLang="en-US" sz="105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RAVEN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105">
                <a:tc vMerge="1">
                  <a:txBody>
                    <a:bodyPr/>
                    <a:lstStyle/>
                    <a:p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* GIGMICS</a:t>
                      </a:r>
                      <a:endParaRPr kumimoji="1" lang="ja-JP" alt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Roles of PI instruments in the future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10" y="1600201"/>
            <a:ext cx="9073234" cy="468789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Subaru’s Future Strategy toward 2020</a:t>
            </a:r>
          </a:p>
          <a:p>
            <a:pPr lvl="1"/>
            <a:r>
              <a:rPr lang="en-US" dirty="0" smtClean="0"/>
              <a:t>Strengthen capabilities of wider field </a:t>
            </a:r>
            <a:r>
              <a:rPr lang="en-US" dirty="0"/>
              <a:t>s</a:t>
            </a:r>
            <a:r>
              <a:rPr lang="en-US" dirty="0" smtClean="0"/>
              <a:t>urvey with HSC, PFS, and GLAO(?). </a:t>
            </a:r>
          </a:p>
          <a:p>
            <a:pPr lvl="1"/>
            <a:r>
              <a:rPr lang="en-US" dirty="0" smtClean="0"/>
              <a:t>Most of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generation facility instruments will be decommissioned. 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Important roles of the PI instruments toward 2020 </a:t>
            </a:r>
          </a:p>
          <a:p>
            <a:pPr lvl="1"/>
            <a:r>
              <a:rPr lang="en-US" dirty="0" smtClean="0"/>
              <a:t>Accommodate science which does not require wide field                       (such as </a:t>
            </a:r>
            <a:r>
              <a:rPr lang="en-US" dirty="0" err="1" smtClean="0"/>
              <a:t>exoplanet</a:t>
            </a:r>
            <a:r>
              <a:rPr lang="en-US" dirty="0" smtClean="0"/>
              <a:t> instruments)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    </a:t>
            </a:r>
            <a:r>
              <a:rPr lang="en-US" sz="2800" dirty="0" smtClean="0">
                <a:solidFill>
                  <a:srgbClr val="FF0000"/>
                </a:solidFill>
              </a:rPr>
              <a:t>Maintain cutting-edge science capabilities at Subaru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Test bed for TMT’s 2</a:t>
            </a:r>
            <a:r>
              <a:rPr lang="en-US" baseline="30000" dirty="0" smtClean="0"/>
              <a:t>nd</a:t>
            </a:r>
            <a:r>
              <a:rPr lang="en-US" dirty="0" smtClean="0"/>
              <a:t> generation instruments (such as RAVEN)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   Facilitate the TMT’s instrument development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  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evelop human resources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53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type instruments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1307"/>
            <a:ext cx="8355925" cy="502448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D99694"/>
                </a:solidFill>
              </a:rPr>
              <a:t>Not necessary to be general purpose instruments, but to be single purpose instruments to pursue PI’s own science. </a:t>
            </a:r>
          </a:p>
          <a:p>
            <a:r>
              <a:rPr lang="en-US" dirty="0">
                <a:solidFill>
                  <a:srgbClr val="D99694"/>
                </a:solidFill>
              </a:rPr>
              <a:t>Can be a test-bed of the latest technology for future instrument development</a:t>
            </a:r>
            <a:r>
              <a:rPr lang="en-US" dirty="0" smtClean="0">
                <a:solidFill>
                  <a:srgbClr val="D99694"/>
                </a:solidFill>
              </a:rPr>
              <a:t>.</a:t>
            </a:r>
          </a:p>
          <a:p>
            <a:r>
              <a:rPr lang="en-US" dirty="0" smtClean="0">
                <a:solidFill>
                  <a:srgbClr val="D99694"/>
                </a:solidFill>
              </a:rPr>
              <a:t>Complementary to the facility instruments</a:t>
            </a:r>
            <a:endParaRPr lang="en-US" dirty="0">
              <a:solidFill>
                <a:srgbClr val="D99694"/>
              </a:solidFill>
            </a:endParaRPr>
          </a:p>
          <a:p>
            <a:r>
              <a:rPr lang="en-US" altLang="ja-JP" dirty="0">
                <a:solidFill>
                  <a:srgbClr val="D99694"/>
                </a:solidFill>
              </a:rPr>
              <a:t>Provides opportunities </a:t>
            </a:r>
            <a:r>
              <a:rPr lang="en-US" altLang="ja-JP" dirty="0" smtClean="0">
                <a:solidFill>
                  <a:srgbClr val="D99694"/>
                </a:solidFill>
              </a:rPr>
              <a:t>to develop human resources (especially for students)</a:t>
            </a:r>
          </a:p>
          <a:p>
            <a:endParaRPr lang="en-US" altLang="ja-JP" dirty="0" smtClean="0">
              <a:solidFill>
                <a:srgbClr val="D99694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Smaller scale and shorter turn-around time compared to the facility instruments.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 supported by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Subaru.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7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PI instrument acceptance procedure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スクリーンショット 2014-01-20 9.2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2" y="1326035"/>
            <a:ext cx="5311113" cy="3319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203" y="920723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Submit a instrument proposal to the director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203" y="4741308"/>
            <a:ext cx="851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proposal is accepted,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Subaru will support its installation and provide engineering time. 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Science time is not guaranteed (PI team have to apply for the open use time)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PI team is occasionally requested to report the status to the review committee.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PI instrument needs to pass several reviews during development and commissioning phases before starting science observations.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0457" y="1851239"/>
            <a:ext cx="2967479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Proposal Review based on:</a:t>
            </a:r>
          </a:p>
          <a:p>
            <a:pPr marL="285750" indent="-285750">
              <a:buFont typeface="ÉqÉâÉMÉmäpÉS ProN W3"/>
              <a:buChar char="-"/>
            </a:pPr>
            <a:r>
              <a:rPr lang="en-US" dirty="0" smtClean="0"/>
              <a:t>Science merit</a:t>
            </a:r>
          </a:p>
          <a:p>
            <a:pPr marL="285750" indent="-285750">
              <a:buFont typeface="ÉqÉâÉMÉmäpÉS ProN W3"/>
              <a:buChar char="-"/>
            </a:pPr>
            <a:r>
              <a:rPr lang="en-US" dirty="0" smtClean="0"/>
              <a:t>Feasibility</a:t>
            </a:r>
          </a:p>
          <a:p>
            <a:pPr marL="285750" indent="-285750">
              <a:buFont typeface="ÉqÉâÉMÉmäpÉS ProN W3"/>
              <a:buChar char="-"/>
            </a:pPr>
            <a:r>
              <a:rPr lang="en-US" dirty="0" smtClean="0"/>
              <a:t>Impact on the observatory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 smtClean="0"/>
              <a:t>Infrastructure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 smtClean="0"/>
              <a:t>Human resources</a:t>
            </a:r>
          </a:p>
          <a:p>
            <a:pPr marL="285750" indent="-285750">
              <a:buFont typeface="ÉqÉâÉMÉmäpÉS ProN W3"/>
              <a:buChar char="-"/>
            </a:pPr>
            <a:r>
              <a:rPr lang="en-US" dirty="0" smtClean="0"/>
              <a:t>Budget</a:t>
            </a:r>
          </a:p>
          <a:p>
            <a:pPr marL="285750" indent="-285750">
              <a:buFont typeface="ÉqÉâÉMÉmäpÉS ProN W3"/>
              <a:buChar char="-"/>
            </a:pPr>
            <a:r>
              <a:rPr lang="en-US" dirty="0" smtClean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992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Applying open-use time with PI instruments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33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fact sheet and performance table must be provided by the PI of the instrument before the deadline of the proposal submission.  </a:t>
            </a:r>
          </a:p>
          <a:p>
            <a:pPr lvl="1"/>
            <a:r>
              <a:rPr lang="en-US" dirty="0" smtClean="0"/>
              <a:t>Referees of the proposal can assess the feasibility of the proposed science based on these information.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submit the proposal to the PI instruments, proposers  have to obtain the permission from the PI of the instrument and include the instrument group in co-investigators. </a:t>
            </a:r>
            <a:endParaRPr lang="en-US" dirty="0"/>
          </a:p>
          <a:p>
            <a:pPr lvl="1"/>
            <a:r>
              <a:rPr lang="en-US" dirty="0" smtClean="0"/>
              <a:t>Subaru does not support the operation of the PI instruments. </a:t>
            </a:r>
          </a:p>
          <a:p>
            <a:pPr lvl="1"/>
            <a:r>
              <a:rPr lang="en-US" dirty="0" smtClean="0"/>
              <a:t>If the proposal is accepted, </a:t>
            </a:r>
            <a:r>
              <a:rPr lang="en-US" dirty="0"/>
              <a:t>t</a:t>
            </a:r>
            <a:r>
              <a:rPr lang="en-US" dirty="0" smtClean="0"/>
              <a:t>he members of the PI instrument group have to participate the observations to operate the instruments.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310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23" y="23905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Current lineup of the PI instruments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86" y="1440653"/>
            <a:ext cx="4577978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Nasmyth</a:t>
            </a:r>
            <a:r>
              <a:rPr lang="en-US" sz="3200" b="1" u="sng" dirty="0" smtClean="0"/>
              <a:t> IR:</a:t>
            </a:r>
          </a:p>
          <a:p>
            <a:r>
              <a:rPr lang="en-US" sz="2400" dirty="0" smtClean="0"/>
              <a:t>-- fully commissioned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rgbClr val="FF0000"/>
                </a:solidFill>
              </a:rPr>
              <a:t>HiCIAO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– NAOJ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-- partly commissioned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Kyoto-3DII </a:t>
            </a:r>
            <a:r>
              <a:rPr lang="en-US" dirty="0" smtClean="0"/>
              <a:t>– </a:t>
            </a:r>
            <a:r>
              <a:rPr lang="en-US" dirty="0" smtClean="0"/>
              <a:t>IPMU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rgbClr val="FF0000"/>
                </a:solidFill>
              </a:rPr>
              <a:t>SCExAO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– Subaru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-- commissioning phase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RAVEN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– Univ. of Victoria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400" dirty="0" smtClean="0"/>
              <a:t>--- development phase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FF00FF"/>
                </a:solidFill>
              </a:rPr>
              <a:t>GIGMICS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-- Nagoya Univ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CHARIS </a:t>
            </a:r>
            <a:r>
              <a:rPr lang="en-US" sz="2200" dirty="0" smtClean="0">
                <a:solidFill>
                  <a:srgbClr val="FFFFFF"/>
                </a:solidFill>
              </a:rPr>
              <a:t>--</a:t>
            </a:r>
            <a:r>
              <a:rPr lang="en-US" dirty="0" smtClean="0">
                <a:solidFill>
                  <a:srgbClr val="FFFFFF"/>
                </a:solidFill>
              </a:rPr>
              <a:t> Princeton Univ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IRD </a:t>
            </a:r>
            <a:r>
              <a:rPr lang="en-US" sz="2000" dirty="0" smtClean="0">
                <a:solidFill>
                  <a:srgbClr val="FF0000"/>
                </a:solidFill>
              </a:rPr>
              <a:t>(fiber injection module) </a:t>
            </a:r>
            <a:r>
              <a:rPr lang="en-US" dirty="0" smtClean="0">
                <a:solidFill>
                  <a:srgbClr val="FFFFFF"/>
                </a:solidFill>
              </a:rPr>
              <a:t>-- NAOJ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7183" y="1432877"/>
            <a:ext cx="437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Cassegrain</a:t>
            </a:r>
            <a:r>
              <a:rPr lang="en-US" sz="3200" b="1" u="sng" dirty="0" smtClean="0"/>
              <a:t>:</a:t>
            </a:r>
          </a:p>
          <a:p>
            <a:r>
              <a:rPr lang="en-US" sz="2400" dirty="0" smtClean="0"/>
              <a:t>-- fully commissioned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Kyoto-3DII </a:t>
            </a:r>
            <a:r>
              <a:rPr lang="en-US" smtClean="0">
                <a:solidFill>
                  <a:srgbClr val="FFFFFF"/>
                </a:solidFill>
              </a:rPr>
              <a:t>– </a:t>
            </a:r>
            <a:r>
              <a:rPr lang="en-US" smtClean="0">
                <a:solidFill>
                  <a:srgbClr val="FFFFFF"/>
                </a:solidFill>
              </a:rPr>
              <a:t>IPMU</a:t>
            </a:r>
            <a:r>
              <a:rPr lang="en-US" smtClean="0">
                <a:solidFill>
                  <a:srgbClr val="000000"/>
                </a:solidFill>
              </a:rPr>
              <a:t>PMU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-- development phase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FF"/>
                </a:solidFill>
              </a:rPr>
              <a:t>MIMIZUKU</a:t>
            </a:r>
            <a:r>
              <a:rPr lang="en-US" sz="2400" dirty="0" smtClean="0">
                <a:solidFill>
                  <a:srgbClr val="C1AD79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IoA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of Tokyo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SWIMS</a:t>
            </a:r>
            <a:r>
              <a:rPr lang="en-US" sz="2400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IoA</a:t>
            </a:r>
            <a:r>
              <a:rPr lang="en-US" dirty="0" smtClean="0"/>
              <a:t>, Univ. of Tokyo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17183" y="4323450"/>
            <a:ext cx="40789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Coude</a:t>
            </a:r>
            <a:r>
              <a:rPr lang="en-US" sz="3200" b="1" u="sng" dirty="0" smtClean="0"/>
              <a:t>:</a:t>
            </a:r>
          </a:p>
          <a:p>
            <a:r>
              <a:rPr lang="en-US" sz="2400" dirty="0" smtClean="0"/>
              <a:t>-- development phase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IRD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(spectrograph) </a:t>
            </a:r>
            <a:r>
              <a:rPr lang="en-US" dirty="0" smtClean="0"/>
              <a:t>– NAOJ</a:t>
            </a:r>
          </a:p>
          <a:p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99892" y="5939654"/>
            <a:ext cx="2249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00FF"/>
                </a:solidFill>
              </a:rPr>
              <a:t>Visible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NIR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FF"/>
                </a:solidFill>
              </a:rPr>
              <a:t>MIR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5919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21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Exoplanet</a:t>
            </a:r>
            <a:r>
              <a:rPr lang="en-US" dirty="0" smtClean="0">
                <a:solidFill>
                  <a:srgbClr val="FFFF00"/>
                </a:solidFill>
              </a:rPr>
              <a:t> Science instruments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29" y="1111691"/>
            <a:ext cx="8243162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 </a:t>
            </a:r>
            <a:r>
              <a:rPr kumimoji="1" lang="en-US" altLang="ja-JP" sz="2400" i="1" dirty="0" err="1" smtClean="0"/>
              <a:t>HiCIAO</a:t>
            </a:r>
            <a:r>
              <a:rPr kumimoji="1" lang="en-US" altLang="ja-JP" sz="2400" i="1" dirty="0" smtClean="0"/>
              <a:t> – </a:t>
            </a:r>
            <a:r>
              <a:rPr kumimoji="1" lang="en-US" altLang="ja-JP" sz="2400" i="1" dirty="0" err="1" smtClean="0"/>
              <a:t>Coronagraphic</a:t>
            </a:r>
            <a:r>
              <a:rPr kumimoji="1" lang="en-US" altLang="ja-JP" sz="2400" i="1" dirty="0" smtClean="0"/>
              <a:t> Image in Near-Infrared</a:t>
            </a:r>
            <a:endParaRPr lang="en-US" altLang="ja-JP" sz="2400" i="1" dirty="0" smtClean="0"/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DI, SDI, PDI with and w/o coronagraph for </a:t>
            </a:r>
            <a:r>
              <a:rPr lang="en-US" altLang="ja-JP" dirty="0" err="1" smtClean="0"/>
              <a:t>expoplanet</a:t>
            </a:r>
            <a:r>
              <a:rPr lang="en-US" altLang="ja-JP" dirty="0" smtClean="0"/>
              <a:t> and disk survey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Use with AO188, </a:t>
            </a:r>
            <a:r>
              <a:rPr lang="en-US" altLang="ja-JP" dirty="0" err="1" smtClean="0"/>
              <a:t>SCExAO</a:t>
            </a:r>
            <a:endParaRPr lang="en-US" altLang="ja-JP" dirty="0" smtClean="0"/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SEEDS program (120 nights) are on going until S15B</a:t>
            </a:r>
          </a:p>
          <a:p>
            <a:pPr marL="742950" lvl="1" indent="-285750">
              <a:buFont typeface="Wingdings" charset="2"/>
              <a:buChar char="Ø"/>
            </a:pPr>
            <a:endParaRPr lang="en-US" altLang="ja-JP" dirty="0" smtClean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i="1" dirty="0" err="1" smtClean="0"/>
              <a:t>SCExAO</a:t>
            </a:r>
            <a:r>
              <a:rPr lang="en-US" altLang="ja-JP" sz="2400" i="1" dirty="0" smtClean="0"/>
              <a:t> – Extreme AO system in Visible and NIR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High-contrast with pupil </a:t>
            </a:r>
            <a:r>
              <a:rPr lang="en-US" altLang="ja-JP" dirty="0" err="1" smtClean="0"/>
              <a:t>apodization</a:t>
            </a:r>
            <a:r>
              <a:rPr lang="en-US" altLang="ja-JP" dirty="0" smtClean="0"/>
              <a:t> with PIAA + Coronagraph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Low-order Tip/Tilt  IR WFS + High</a:t>
            </a:r>
            <a:r>
              <a:rPr lang="en-US" altLang="ja-JP" dirty="0"/>
              <a:t>-order </a:t>
            </a:r>
            <a:r>
              <a:rPr lang="en-US" altLang="ja-JP" dirty="0" smtClean="0"/>
              <a:t>visible Pyramid </a:t>
            </a:r>
            <a:r>
              <a:rPr lang="en-US" altLang="ja-JP" dirty="0"/>
              <a:t>WFS</a:t>
            </a:r>
            <a:endParaRPr lang="en-US" altLang="ja-JP" dirty="0" smtClean="0"/>
          </a:p>
          <a:p>
            <a:pPr marL="742950" lvl="1" indent="-285750">
              <a:buFont typeface="ÉqÉâÉMÉmäpÉS ProN W3"/>
              <a:buChar char="-"/>
            </a:pPr>
            <a:r>
              <a:rPr lang="en-US" altLang="ja-JP" dirty="0" smtClean="0"/>
              <a:t>Speckle nulling, Visible aperture masking interferometry </a:t>
            </a:r>
          </a:p>
          <a:p>
            <a:pPr marL="742950" lvl="1" indent="-285750">
              <a:buFont typeface="Wingdings" charset="2"/>
              <a:buChar char="Ø"/>
            </a:pPr>
            <a:endParaRPr lang="en-US" altLang="ja-JP" dirty="0"/>
          </a:p>
          <a:p>
            <a:pPr marL="342900" indent="-342900">
              <a:buFont typeface="Arial"/>
              <a:buChar char="•"/>
            </a:pPr>
            <a:r>
              <a:rPr lang="en-US" altLang="ja-JP" sz="2400" i="1" dirty="0" smtClean="0">
                <a:solidFill>
                  <a:schemeClr val="tx1">
                    <a:lumMod val="50000"/>
                  </a:schemeClr>
                </a:solidFill>
              </a:rPr>
              <a:t>CHARIS – IFU spectrograph in NIR</a:t>
            </a:r>
            <a:endParaRPr lang="en-US" altLang="ja-JP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ÉqÉâÉMÉmäpÉS ProN W3"/>
              <a:buChar char="-"/>
            </a:pPr>
            <a:r>
              <a:rPr lang="en-US" altLang="ja-JP" dirty="0" err="1" smtClean="0">
                <a:solidFill>
                  <a:schemeClr val="tx1">
                    <a:lumMod val="65000"/>
                  </a:schemeClr>
                </a:solidFill>
              </a:rPr>
              <a:t>Exoplanet</a:t>
            </a:r>
            <a:r>
              <a:rPr lang="en-US" altLang="ja-JP" dirty="0" smtClean="0">
                <a:solidFill>
                  <a:schemeClr val="tx1">
                    <a:lumMod val="65000"/>
                  </a:schemeClr>
                </a:solidFill>
              </a:rPr>
              <a:t> search and characterization of its atmosphere</a:t>
            </a:r>
          </a:p>
          <a:p>
            <a:pPr marL="800100" lvl="1" indent="-342900">
              <a:buFont typeface="ÉqÉâÉMÉmäpÉS ProN W3"/>
              <a:buChar char="-"/>
            </a:pPr>
            <a:r>
              <a:rPr lang="en-US" altLang="ja-JP" dirty="0">
                <a:solidFill>
                  <a:schemeClr val="tx1">
                    <a:lumMod val="50000"/>
                  </a:schemeClr>
                </a:solidFill>
              </a:rPr>
              <a:t>J + H (+ K), R~40, &gt; 1.8” x 1.8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742950" lvl="1" indent="-285750">
              <a:buFont typeface="ÉqÉâÉMÉmäpÉS ProN W3"/>
              <a:buChar char="-"/>
            </a:pPr>
            <a:r>
              <a:rPr kumimoji="1" lang="en-US" altLang="ja-JP" dirty="0" smtClean="0">
                <a:solidFill>
                  <a:schemeClr val="tx1">
                    <a:lumMod val="50000"/>
                  </a:schemeClr>
                </a:solidFill>
              </a:rPr>
              <a:t>Use with AO188, </a:t>
            </a:r>
            <a:r>
              <a:rPr kumimoji="1" lang="en-US" altLang="ja-JP" dirty="0" err="1" smtClean="0">
                <a:solidFill>
                  <a:schemeClr val="tx1">
                    <a:lumMod val="50000"/>
                  </a:schemeClr>
                </a:solidFill>
              </a:rPr>
              <a:t>SCExAO</a:t>
            </a: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solidFill>
                  <a:schemeClr val="tx1">
                    <a:lumMod val="50000"/>
                  </a:schemeClr>
                </a:solidFill>
              </a:rPr>
              <a:t>IRD – High-Dispersion Spectrograph with laser comb</a:t>
            </a:r>
          </a:p>
          <a:p>
            <a:pPr marL="800100" lvl="1" indent="-342900">
              <a:buFont typeface="ÉqÉâÉMÉmäpÉS ProN W3"/>
              <a:buChar char="-"/>
            </a:pP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Systematic radial velocity survey of M-type star </a:t>
            </a:r>
          </a:p>
          <a:p>
            <a:pPr marL="800100" lvl="1" indent="-342900">
              <a:buFont typeface="ÉqÉâÉMÉmäpÉS ProN W3"/>
              <a:buChar char="-"/>
            </a:pP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R=70,000, Y, J, H, Optical Frequency Comb (OFC),  &lt; 1 m/s </a:t>
            </a:r>
          </a:p>
          <a:p>
            <a:pPr marL="800100" lvl="1" indent="-342900">
              <a:buFont typeface="ÉqÉâÉMÉmäpÉS ProN W3"/>
              <a:buChar char="-"/>
            </a:pP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Fiber feed from AO188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707" y="5035678"/>
            <a:ext cx="404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Kasdin’s</a:t>
            </a:r>
            <a:r>
              <a:rPr lang="en-US" dirty="0" smtClean="0">
                <a:solidFill>
                  <a:srgbClr val="FF0000"/>
                </a:solidFill>
              </a:rPr>
              <a:t> talk tomorrow for more details)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Exoplanet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Sceience</a:t>
            </a:r>
            <a:r>
              <a:rPr lang="en-US" sz="3600" dirty="0" smtClean="0">
                <a:solidFill>
                  <a:srgbClr val="FFFF00"/>
                </a:solidFill>
              </a:rPr>
              <a:t> Instruments: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rgbClr val="FFFF00"/>
                </a:solidFill>
              </a:rPr>
              <a:t>SCExAO</a:t>
            </a:r>
            <a:r>
              <a:rPr lang="en-US" sz="3600" dirty="0" smtClean="0">
                <a:solidFill>
                  <a:srgbClr val="FFFF00"/>
                </a:solidFill>
              </a:rPr>
              <a:t> Phase I </a:t>
            </a:r>
            <a:r>
              <a:rPr lang="en-US" sz="3200" dirty="0" smtClean="0">
                <a:solidFill>
                  <a:srgbClr val="FFFF00"/>
                </a:solidFill>
              </a:rPr>
              <a:t>(IR bench)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Image 65" descr="Screen shot 2014-01-14 at 23.17.4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19824" y="1252297"/>
            <a:ext cx="5972810" cy="2729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290" y="4496455"/>
            <a:ext cx="46876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Phase-I capabilities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Pupil </a:t>
            </a:r>
            <a:r>
              <a:rPr lang="en-US" dirty="0" err="1" smtClean="0"/>
              <a:t>Apodization</a:t>
            </a:r>
            <a:r>
              <a:rPr lang="en-US" dirty="0" smtClean="0"/>
              <a:t> (PIAA)+Coronagraph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Low-order tip/tilt correction with IR WFS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Quasi-static speckle nulling with DM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865" y="6192155"/>
            <a:ext cx="5061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b="1" dirty="0" err="1" smtClean="0">
                <a:solidFill>
                  <a:srgbClr val="FF0000"/>
                </a:solidFill>
              </a:rPr>
              <a:t>SCExAO</a:t>
            </a:r>
            <a:r>
              <a:rPr lang="en-US" sz="2400" b="1" dirty="0" smtClean="0">
                <a:solidFill>
                  <a:srgbClr val="FF0000"/>
                </a:solidFill>
              </a:rPr>
              <a:t> Phase-I is ready </a:t>
            </a:r>
            <a:r>
              <a:rPr lang="en-US" sz="2400" b="1" dirty="0">
                <a:solidFill>
                  <a:srgbClr val="FF0000"/>
                </a:solidFill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science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2634" y="6283933"/>
            <a:ext cx="2754312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PLEASE APPLY IN S14B!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スクリーンショット 2014-01-19 8.2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62" y="1736229"/>
            <a:ext cx="2493838" cy="1670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0437" y="1361037"/>
            <a:ext cx="263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PIAA(pupil </a:t>
            </a:r>
            <a:r>
              <a:rPr lang="en-US" dirty="0" err="1" smtClean="0"/>
              <a:t>apodization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スクリーンショット 2014-01-20 7.35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26" y="4177381"/>
            <a:ext cx="4097622" cy="191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062" y="3847687"/>
            <a:ext cx="259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Speckle nulling (</a:t>
            </a:r>
            <a:r>
              <a:rPr lang="en-US" dirty="0" err="1" smtClean="0"/>
              <a:t>labo</a:t>
            </a:r>
            <a:r>
              <a:rPr lang="en-US" dirty="0" smtClean="0"/>
              <a:t> test)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329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Exoplanet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Sceience</a:t>
            </a:r>
            <a:r>
              <a:rPr lang="en-US" sz="3200" dirty="0" smtClean="0">
                <a:solidFill>
                  <a:srgbClr val="FFFF00"/>
                </a:solidFill>
              </a:rPr>
              <a:t> Instruments: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err="1" smtClean="0">
                <a:solidFill>
                  <a:srgbClr val="FFFF00"/>
                </a:solidFill>
              </a:rPr>
              <a:t>SCExAO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Phase II </a:t>
            </a:r>
            <a:r>
              <a:rPr lang="en-US" sz="2400" dirty="0" smtClean="0">
                <a:solidFill>
                  <a:srgbClr val="FFFF00"/>
                </a:solidFill>
              </a:rPr>
              <a:t>(visible bench)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24" y="3688142"/>
            <a:ext cx="8304586" cy="32624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Pyramid WFS for high-order correction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 smtClean="0"/>
              <a:t>Provides </a:t>
            </a:r>
            <a:r>
              <a:rPr lang="en-US" dirty="0" smtClean="0">
                <a:solidFill>
                  <a:srgbClr val="FF0000"/>
                </a:solidFill>
              </a:rPr>
              <a:t>90% </a:t>
            </a:r>
            <a:r>
              <a:rPr lang="en-US" dirty="0" err="1" smtClean="0">
                <a:solidFill>
                  <a:srgbClr val="FF0000"/>
                </a:solidFill>
              </a:rPr>
              <a:t>Strehl</a:t>
            </a:r>
            <a:r>
              <a:rPr lang="en-US" dirty="0" smtClean="0">
                <a:solidFill>
                  <a:srgbClr val="FF0000"/>
                </a:solidFill>
              </a:rPr>
              <a:t> Ratio </a:t>
            </a:r>
            <a:r>
              <a:rPr lang="en-US" dirty="0" smtClean="0"/>
              <a:t>in H-band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/>
              <a:t>C</a:t>
            </a:r>
            <a:r>
              <a:rPr lang="en-US" dirty="0" smtClean="0"/>
              <a:t>losed loop operation was  succeeded in the laboratory.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sz="1600" dirty="0" smtClean="0"/>
              <a:t>      (1.7kHz with 5Zernike modes, 300Hz with 900 Fourier modes)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 smtClean="0"/>
              <a:t>On-sky test will be performed on Apr. 2014</a:t>
            </a:r>
          </a:p>
          <a:p>
            <a:pPr marL="742950" lvl="1" indent="-285750">
              <a:buFont typeface="ÉqÉâÉMÉmäpÉS ProN W3"/>
              <a:buChar char="-"/>
            </a:pPr>
            <a:r>
              <a:rPr lang="en-US" dirty="0" smtClean="0"/>
              <a:t> Available for science obs. from S14B or S15A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Competitive to Gemini/GPI or VLT/Sphere</a:t>
            </a:r>
          </a:p>
          <a:p>
            <a:pPr marL="800100" lvl="1" indent="-342900">
              <a:buFont typeface="Wingdings" charset="0"/>
              <a:buChar char="à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Aperture Masking Interferometry in visible wavelength (guest module)</a:t>
            </a:r>
          </a:p>
          <a:p>
            <a:pPr marL="742950" lvl="2" indent="-285750">
              <a:buFont typeface="ÉqÉâÉMÉmäpÉS ProN W3"/>
              <a:buChar char="-"/>
            </a:pPr>
            <a:r>
              <a:rPr lang="en-US" sz="1600" dirty="0"/>
              <a:t>VAMPIRES (polarization) and FIRST (pupil remapping with fiber</a:t>
            </a:r>
            <a:r>
              <a:rPr lang="en-US" sz="1600" dirty="0" smtClean="0"/>
              <a:t>)</a:t>
            </a:r>
            <a:endParaRPr lang="en-US" sz="1600" i="1" dirty="0" smtClean="0"/>
          </a:p>
          <a:p>
            <a:pPr marL="742950" lvl="1" indent="-285750">
              <a:buFont typeface="ÉqÉâÉMÉmäpÉS ProN W3"/>
              <a:buChar char="-"/>
            </a:pPr>
            <a:r>
              <a:rPr lang="en-US" sz="1600" dirty="0" smtClean="0"/>
              <a:t>Small inner working angle (&lt;40mas, better than </a:t>
            </a:r>
            <a:r>
              <a:rPr lang="en-US" sz="1600" dirty="0" err="1" smtClean="0"/>
              <a:t>PIAA+Coronagraph</a:t>
            </a:r>
            <a:r>
              <a:rPr lang="en-US" sz="1600" dirty="0" smtClean="0"/>
              <a:t> at IR)</a:t>
            </a:r>
          </a:p>
        </p:txBody>
      </p:sp>
      <p:pic>
        <p:nvPicPr>
          <p:cNvPr id="5" name="Image 66" descr="Screen shot 2014-01-14 at 23.18.0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2638" y="1025371"/>
            <a:ext cx="5972810" cy="2684145"/>
          </a:xfrm>
          <a:prstGeom prst="rect">
            <a:avLst/>
          </a:prstGeom>
        </p:spPr>
      </p:pic>
      <p:pic>
        <p:nvPicPr>
          <p:cNvPr id="33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0074" y="2608747"/>
            <a:ext cx="2484355" cy="10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085247" y="2300970"/>
            <a:ext cx="9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w/o PWFS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5058" y="2300970"/>
            <a:ext cx="8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w/ PWFS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8362" y="1992836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Simulation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6634162" y="2293938"/>
            <a:ext cx="1920875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5956300" y="1333500"/>
            <a:ext cx="1639888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6648450" y="4787901"/>
            <a:ext cx="1920875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5970588" y="3827463"/>
            <a:ext cx="1639887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6599237" y="2454858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0 dB frequency = 30 Hz</a:t>
            </a:r>
          </a:p>
        </p:txBody>
      </p: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6354763" y="4595813"/>
            <a:ext cx="1149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</a:rPr>
              <a:t>Correction region</a:t>
            </a:r>
          </a:p>
        </p:txBody>
      </p:sp>
      <p:pic>
        <p:nvPicPr>
          <p:cNvPr id="74" name="Picture 73" descr="スクリーンショット 2014-01-19 10.09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9" y="1727057"/>
            <a:ext cx="2714728" cy="4021282"/>
          </a:xfrm>
          <a:prstGeom prst="rect">
            <a:avLst/>
          </a:prstGeom>
        </p:spPr>
      </p:pic>
      <p:sp>
        <p:nvSpPr>
          <p:cNvPr id="75" name="TextBox 19"/>
          <p:cNvSpPr txBox="1">
            <a:spLocks noChangeArrowheads="1"/>
          </p:cNvSpPr>
          <p:nvPr/>
        </p:nvSpPr>
        <p:spPr bwMode="auto">
          <a:xfrm>
            <a:off x="6085327" y="1010072"/>
            <a:ext cx="311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/>
              <a:t>Pyramid </a:t>
            </a:r>
            <a:r>
              <a:rPr lang="en-US" sz="1600" b="1" dirty="0" err="1"/>
              <a:t>Wavefront</a:t>
            </a:r>
            <a:r>
              <a:rPr lang="en-US" sz="1600" b="1" dirty="0"/>
              <a:t> Sensor:</a:t>
            </a:r>
          </a:p>
          <a:p>
            <a:pPr algn="ctr"/>
            <a:r>
              <a:rPr lang="en-US" sz="1200" dirty="0"/>
              <a:t>Closed loop laboratory performance on 5 Zernike</a:t>
            </a:r>
            <a:r>
              <a:rPr lang="ja-JP" altLang="en-US" sz="1200" dirty="0"/>
              <a:t>’</a:t>
            </a:r>
            <a:r>
              <a:rPr lang="en-US" sz="1200" dirty="0"/>
              <a:t>s at 1.7 kHz.</a:t>
            </a:r>
          </a:p>
        </p:txBody>
      </p:sp>
    </p:spTree>
    <p:extLst>
      <p:ext uri="{BB962C8B-B14F-4D97-AF65-F5344CB8AC3E}">
        <p14:creationId xmlns:p14="http://schemas.microsoft.com/office/powerpoint/2010/main" val="173042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5414" y="-260083"/>
            <a:ext cx="876722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rgbClr val="FFFF00"/>
                </a:solidFill>
              </a:rPr>
              <a:t>Exoplanet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Sceience</a:t>
            </a:r>
            <a:r>
              <a:rPr lang="en-US" sz="4400" dirty="0" smtClean="0">
                <a:solidFill>
                  <a:srgbClr val="FFFF00"/>
                </a:solidFill>
              </a:rPr>
              <a:t> Instruments: </a:t>
            </a:r>
            <a:r>
              <a:rPr lang="en-US" dirty="0" smtClean="0">
                <a:solidFill>
                  <a:srgbClr val="FFFF00"/>
                </a:solidFill>
              </a:rPr>
              <a:t>IRD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スクリーンショット 2014-01-19 11.4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6" y="2968101"/>
            <a:ext cx="7009483" cy="3730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734" y="3661545"/>
            <a:ext cx="84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NsIR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827" y="3043526"/>
            <a:ext cx="147658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Coude</a:t>
            </a:r>
            <a:r>
              <a:rPr lang="en-US" sz="2000" dirty="0" smtClean="0">
                <a:solidFill>
                  <a:srgbClr val="FF0000"/>
                </a:solidFill>
              </a:rPr>
              <a:t> room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829" y="5782617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Obs. floor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752" y="860878"/>
            <a:ext cx="8515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R=70,000 </a:t>
            </a:r>
            <a:r>
              <a:rPr lang="en-US" dirty="0" smtClean="0"/>
              <a:t>spectral resolution with laser frequency comb generator</a:t>
            </a:r>
          </a:p>
          <a:p>
            <a:r>
              <a:rPr lang="en-US" dirty="0" smtClean="0">
                <a:sym typeface="Wingdings"/>
              </a:rPr>
              <a:t>     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1m/s RV  precision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planets in the habitable zone around M dwarfs.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Fiber Injection module will be placed on the movable stage in AO188 optical bench, which enable flexible instrument exchange to IRD from any other AO assisted instruments during the night.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increase the chance of the observation with IRD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First light obs. will be Jan-Mar,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2130</TotalTime>
  <Words>1262</Words>
  <Application>Microsoft Macintosh PowerPoint</Application>
  <PresentationFormat>On-screen Show (4:3)</PresentationFormat>
  <Paragraphs>206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PI type instruments</vt:lpstr>
      <vt:lpstr>PI type instruments</vt:lpstr>
      <vt:lpstr>PI instrument acceptance procedure</vt:lpstr>
      <vt:lpstr>Applying open-use time with PI instruments</vt:lpstr>
      <vt:lpstr>Current lineup of the PI instruments</vt:lpstr>
      <vt:lpstr>Exoplanet Science instruments</vt:lpstr>
      <vt:lpstr>Exoplanet Sceience Instruments: SCExAO Phase I (IR bench)</vt:lpstr>
      <vt:lpstr>Exoplanet Sceience Instruments: SCExAO  Phase II (visible bench)</vt:lpstr>
      <vt:lpstr>PowerPoint Presentation</vt:lpstr>
      <vt:lpstr>Unique capabilities</vt:lpstr>
      <vt:lpstr>Test Bed</vt:lpstr>
      <vt:lpstr>PowerPoint Presentation</vt:lpstr>
      <vt:lpstr>Roles of PI instruments in the future</vt:lpstr>
    </vt:vector>
  </TitlesOfParts>
  <Company>Subaru telescope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type instrument</dc:title>
  <dc:creator>Yosuke Minowa</dc:creator>
  <cp:lastModifiedBy>Yosuke Minowa</cp:lastModifiedBy>
  <cp:revision>74</cp:revision>
  <dcterms:created xsi:type="dcterms:W3CDTF">2014-01-19T09:40:20Z</dcterms:created>
  <dcterms:modified xsi:type="dcterms:W3CDTF">2014-01-23T00:25:56Z</dcterms:modified>
</cp:coreProperties>
</file>