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57" r:id="rId2"/>
    <p:sldId id="278" r:id="rId3"/>
    <p:sldId id="279" r:id="rId4"/>
    <p:sldId id="296" r:id="rId5"/>
    <p:sldId id="280" r:id="rId6"/>
    <p:sldId id="312" r:id="rId7"/>
    <p:sldId id="346" r:id="rId8"/>
    <p:sldId id="336" r:id="rId9"/>
    <p:sldId id="357" r:id="rId10"/>
    <p:sldId id="337" r:id="rId11"/>
    <p:sldId id="338" r:id="rId12"/>
    <p:sldId id="339" r:id="rId13"/>
    <p:sldId id="351" r:id="rId14"/>
    <p:sldId id="352" r:id="rId15"/>
    <p:sldId id="340" r:id="rId16"/>
    <p:sldId id="342" r:id="rId17"/>
    <p:sldId id="350" r:id="rId18"/>
    <p:sldId id="34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1B095"/>
    <a:srgbClr val="00FFFF"/>
    <a:srgbClr val="D1677B"/>
    <a:srgbClr val="D192C9"/>
    <a:srgbClr val="FF6666"/>
    <a:srgbClr val="FF58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D9E1-5DA8-AC44-8A5A-797D7BCB8AD5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9E6E-C4E4-F148-AC6B-9124B387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5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604A30FE-20E2-934D-BC63-7EF42E35E8B9}" type="slidenum">
              <a:rPr lang="en-US" altLang="ja-JP" sz="1200">
                <a:latin typeface="Arial" charset="0"/>
              </a:rPr>
              <a:pPr/>
              <a:t>4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CB101C0F-7858-1545-85D1-717A4262C755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4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91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9E6E-C4E4-F148-AC6B-9124B387FDB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4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2014年 1月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2014年 1月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2014年 1月 22日 水曜日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54204" y="652431"/>
            <a:ext cx="9173780" cy="1993803"/>
          </a:xfrm>
        </p:spPr>
        <p:txBody>
          <a:bodyPr/>
          <a:lstStyle/>
          <a:p>
            <a:pPr algn="ctr"/>
            <a:r>
              <a:rPr kumimoji="1" lang="en-US" altLang="ja-JP" sz="37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Environmental Impacts on the </a:t>
            </a:r>
            <a:r>
              <a:rPr lang="en-US" altLang="ja-JP" sz="37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Star Formation Main Sequence Tackled by MAHALO-Subaru Campaign</a:t>
            </a:r>
            <a:endParaRPr kumimoji="1" lang="ja-JP" altLang="en-US" sz="37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タイトル 2"/>
          <p:cNvSpPr txBox="1">
            <a:spLocks/>
          </p:cNvSpPr>
          <p:nvPr/>
        </p:nvSpPr>
        <p:spPr>
          <a:xfrm>
            <a:off x="652825" y="4065627"/>
            <a:ext cx="781897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3400" b="1" dirty="0" smtClean="0"/>
              <a:t>Yusei Koyama  (NAOJ)</a:t>
            </a:r>
            <a:endParaRPr lang="ja-JP" altLang="en-US" sz="34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10" y="286101"/>
            <a:ext cx="7442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Subaru user’s meetin</a:t>
            </a:r>
            <a:r>
              <a:rPr kumimoji="1" lang="en-US" altLang="ja-JP" sz="2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kumimoji="1" lang="en-US" altLang="ja-JP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(2014/1/19-21) </a:t>
            </a:r>
            <a:endParaRPr kumimoji="1" lang="ja-JP" altLang="en-US" sz="2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658789" y="5003370"/>
            <a:ext cx="78813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0864" y="5083824"/>
            <a:ext cx="880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T. Kodama </a:t>
            </a:r>
            <a:r>
              <a:rPr kumimoji="1" lang="en-US" altLang="ja-JP" dirty="0" smtClean="0"/>
              <a:t>(NAOJ)</a:t>
            </a:r>
            <a:r>
              <a:rPr kumimoji="1" lang="en-US" altLang="ja-JP" sz="2200" dirty="0" smtClean="0"/>
              <a:t>, M. Hayashi </a:t>
            </a:r>
            <a:r>
              <a:rPr kumimoji="1" lang="en-US" altLang="ja-JP" dirty="0" smtClean="0"/>
              <a:t>(ICRR/Tokyo)</a:t>
            </a:r>
            <a:r>
              <a:rPr kumimoji="1" lang="en-US" altLang="ja-JP" sz="2200" dirty="0" smtClean="0"/>
              <a:t>, K. I. </a:t>
            </a:r>
            <a:r>
              <a:rPr kumimoji="1" lang="en-US" altLang="ja-JP" sz="2200" dirty="0" err="1" smtClean="0"/>
              <a:t>Tadaki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(NAOJ)</a:t>
            </a:r>
            <a:r>
              <a:rPr kumimoji="1" lang="en-US" altLang="ja-JP" sz="2200" dirty="0" smtClean="0"/>
              <a:t>,</a:t>
            </a:r>
          </a:p>
          <a:p>
            <a:pPr algn="ctr"/>
            <a:r>
              <a:rPr kumimoji="1" lang="en-US" altLang="ja-JP" sz="2200" dirty="0" smtClean="0"/>
              <a:t>I. Tanaka </a:t>
            </a:r>
            <a:r>
              <a:rPr kumimoji="1" lang="en-US" altLang="ja-JP" dirty="0" smtClean="0"/>
              <a:t>(NAOJ)</a:t>
            </a:r>
            <a:r>
              <a:rPr kumimoji="1" lang="en-US" altLang="ja-JP" sz="2200" dirty="0" smtClean="0"/>
              <a:t>, R. </a:t>
            </a:r>
            <a:r>
              <a:rPr kumimoji="1" lang="en-US" altLang="ja-JP" sz="2200" dirty="0" err="1" smtClean="0"/>
              <a:t>Shimakawa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Sokendai</a:t>
            </a:r>
            <a:r>
              <a:rPr kumimoji="1" lang="en-US" altLang="ja-JP" dirty="0" smtClean="0"/>
              <a:t>)</a:t>
            </a:r>
            <a:r>
              <a:rPr kumimoji="1" lang="en-US" altLang="ja-JP" sz="2200" dirty="0" smtClean="0"/>
              <a:t>, M. Tanaka </a:t>
            </a:r>
            <a:r>
              <a:rPr kumimoji="1" lang="en-US" altLang="ja-JP" dirty="0" smtClean="0"/>
              <a:t>(NAOJ)</a:t>
            </a:r>
            <a:r>
              <a:rPr kumimoji="1" lang="en-US" altLang="ja-JP" sz="2200" dirty="0" smtClean="0"/>
              <a:t>,</a:t>
            </a:r>
          </a:p>
          <a:p>
            <a:pPr algn="ctr"/>
            <a:r>
              <a:rPr kumimoji="1" lang="en-US" altLang="ja-JP" sz="2200" dirty="0" smtClean="0"/>
              <a:t>I. </a:t>
            </a:r>
            <a:r>
              <a:rPr kumimoji="1" lang="en-US" altLang="ja-JP" sz="2200" dirty="0" err="1" smtClean="0"/>
              <a:t>Smail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(Durham)</a:t>
            </a:r>
            <a:r>
              <a:rPr kumimoji="1" lang="en-US" altLang="ja-JP" sz="2200" dirty="0" smtClean="0"/>
              <a:t>,  J. </a:t>
            </a:r>
            <a:r>
              <a:rPr kumimoji="1" lang="en-US" altLang="ja-JP" sz="2200" dirty="0" err="1" smtClean="0"/>
              <a:t>Kurk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(MPE)</a:t>
            </a:r>
            <a:r>
              <a:rPr kumimoji="1" lang="en-US" altLang="ja-JP" sz="2200" dirty="0" smtClean="0"/>
              <a:t>, D. </a:t>
            </a:r>
            <a:r>
              <a:rPr kumimoji="1" lang="en-US" altLang="ja-JP" sz="2200" dirty="0" err="1" smtClean="0"/>
              <a:t>Sobral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(Leiden/Lisbon)</a:t>
            </a:r>
            <a:r>
              <a:rPr kumimoji="1" lang="en-US" altLang="ja-JP" sz="2200" dirty="0" smtClean="0"/>
              <a:t>, </a:t>
            </a:r>
          </a:p>
          <a:p>
            <a:pPr algn="ctr"/>
            <a:r>
              <a:rPr kumimoji="1" lang="en-US" altLang="ja-JP" sz="2200" dirty="0" smtClean="0"/>
              <a:t>M. </a:t>
            </a:r>
            <a:r>
              <a:rPr kumimoji="1" lang="en-US" altLang="ja-JP" sz="2200" dirty="0" err="1" smtClean="0"/>
              <a:t>Swinbank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(Durham)</a:t>
            </a:r>
            <a:r>
              <a:rPr kumimoji="1" lang="en-US" altLang="ja-JP" sz="2200" dirty="0" smtClean="0"/>
              <a:t>, J. </a:t>
            </a:r>
            <a:r>
              <a:rPr kumimoji="1" lang="en-US" altLang="ja-JP" sz="2200" dirty="0" err="1" smtClean="0"/>
              <a:t>Geach</a:t>
            </a:r>
            <a:r>
              <a:rPr kumimoji="1" lang="en-US" altLang="ja-JP" sz="2200" dirty="0" smtClean="0"/>
              <a:t> </a:t>
            </a:r>
            <a:r>
              <a:rPr kumimoji="1" lang="en-US" altLang="ja-JP" dirty="0" smtClean="0"/>
              <a:t>(Hertfordshire)</a:t>
            </a:r>
            <a:r>
              <a:rPr kumimoji="1" lang="en-US" altLang="ja-JP" sz="2200" dirty="0" smtClean="0"/>
              <a:t>, P. Best </a:t>
            </a:r>
            <a:r>
              <a:rPr kumimoji="1" lang="en-US" altLang="ja-JP" dirty="0" smtClean="0"/>
              <a:t>(Edinburgh) 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8640" y="827165"/>
            <a:ext cx="8806608" cy="18919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993329" y="2800264"/>
            <a:ext cx="712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40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0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0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0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0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0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000" b="1" dirty="0">
                <a:effectLst/>
                <a:latin typeface="Apple Chancery" charset="0"/>
                <a:cs typeface="Apple Chancery" charset="0"/>
              </a:rPr>
              <a:t>-Subaru collaboration</a:t>
            </a:r>
            <a:endParaRPr kumimoji="0" lang="ja-JP" altLang="en-US" sz="40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5944" y="-15227"/>
            <a:ext cx="8425374" cy="914400"/>
          </a:xfrm>
        </p:spPr>
        <p:txBody>
          <a:bodyPr/>
          <a:lstStyle/>
          <a:p>
            <a:pPr algn="ctr"/>
            <a:r>
              <a:rPr lang="en-US" altLang="ja-JP" sz="4800" dirty="0" err="1" smtClean="0">
                <a:effectLst/>
              </a:rPr>
              <a:t>HiZELS</a:t>
            </a:r>
            <a:r>
              <a:rPr lang="en-US" altLang="ja-JP" sz="4800" dirty="0" smtClean="0">
                <a:effectLst/>
              </a:rPr>
              <a:t>: 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Hi</a:t>
            </a:r>
            <a:r>
              <a:rPr lang="en-US" altLang="ja-JP" sz="3600" i="1" dirty="0" smtClean="0">
                <a:effectLst/>
              </a:rPr>
              <a:t>gh-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Z E</a:t>
            </a:r>
            <a:r>
              <a:rPr lang="en-US" altLang="ja-JP" sz="3600" i="1" dirty="0" smtClean="0">
                <a:effectLst/>
              </a:rPr>
              <a:t>mission-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L</a:t>
            </a:r>
            <a:r>
              <a:rPr lang="en-US" altLang="ja-JP" sz="3600" i="1" dirty="0" smtClean="0">
                <a:effectLst/>
              </a:rPr>
              <a:t>ine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 S</a:t>
            </a:r>
            <a:r>
              <a:rPr lang="en-US" altLang="ja-JP" sz="3600" i="1" dirty="0" smtClean="0">
                <a:effectLst/>
              </a:rPr>
              <a:t>urvey</a:t>
            </a:r>
            <a:endParaRPr kumimoji="1" lang="ja-JP" altLang="en-US" sz="3600" i="1" dirty="0">
              <a:effectLst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880" y="897714"/>
            <a:ext cx="807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 smtClean="0">
                <a:latin typeface="Times"/>
                <a:cs typeface="Times"/>
              </a:rPr>
              <a:t>Collaborators:  I.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Smail</a:t>
            </a:r>
            <a:r>
              <a:rPr kumimoji="1" lang="en-US" altLang="ja-JP" sz="2200" i="1" dirty="0" smtClean="0">
                <a:latin typeface="Times"/>
                <a:cs typeface="Times"/>
              </a:rPr>
              <a:t>, P. Best, D.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Sobral</a:t>
            </a:r>
            <a:r>
              <a:rPr kumimoji="1" lang="en-US" altLang="ja-JP" sz="2200" i="1" dirty="0" smtClean="0">
                <a:latin typeface="Times"/>
                <a:cs typeface="Times"/>
              </a:rPr>
              <a:t>, J.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Geach</a:t>
            </a:r>
            <a:r>
              <a:rPr kumimoji="1" lang="en-US" altLang="ja-JP" sz="2200" i="1" dirty="0" smtClean="0">
                <a:latin typeface="Times"/>
                <a:cs typeface="Times"/>
              </a:rPr>
              <a:t>, M.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Swinbank</a:t>
            </a:r>
            <a:endParaRPr kumimoji="1" lang="ja-JP" altLang="en-US" sz="2200" i="1" dirty="0">
              <a:latin typeface="Times"/>
              <a:cs typeface="Time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84963" y="1429391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7" y="2320571"/>
            <a:ext cx="4215722" cy="326918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6417" y="1426166"/>
            <a:ext cx="111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z=0.4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499" y="1454299"/>
            <a:ext cx="10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z=0.8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3717" y="1451715"/>
            <a:ext cx="10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z=1.5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3119" y="1453817"/>
            <a:ext cx="10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z=2.2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37"/>
          <p:cNvSpPr txBox="1">
            <a:spLocks noChangeArrowheads="1"/>
          </p:cNvSpPr>
          <p:nvPr/>
        </p:nvSpPr>
        <p:spPr bwMode="auto">
          <a:xfrm>
            <a:off x="4341814" y="1787522"/>
            <a:ext cx="4683855" cy="41549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i="1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Total ~2 deg</a:t>
            </a:r>
            <a:r>
              <a:rPr lang="en-US" altLang="ja-JP" sz="2100" i="1" baseline="40000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2</a:t>
            </a:r>
            <a:r>
              <a:rPr lang="en-US" altLang="ja-JP" sz="2100" i="1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 survey </a:t>
            </a:r>
            <a:r>
              <a:rPr lang="en-US" altLang="ja-JP" sz="2100" i="1" dirty="0" smtClean="0">
                <a:solidFill>
                  <a:srgbClr val="FFFF00"/>
                </a:solidFill>
                <a:latin typeface="Times"/>
                <a:cs typeface="Times"/>
              </a:rPr>
              <a:t>in </a:t>
            </a:r>
            <a:r>
              <a:rPr lang="en-US" altLang="ja-JP" sz="2100" i="1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COSMOS &amp; UDS</a:t>
            </a:r>
          </a:p>
        </p:txBody>
      </p:sp>
      <p:sp>
        <p:nvSpPr>
          <p:cNvPr id="11" name="テキスト ボックス 40"/>
          <p:cNvSpPr txBox="1">
            <a:spLocks noChangeArrowheads="1"/>
          </p:cNvSpPr>
          <p:nvPr/>
        </p:nvSpPr>
        <p:spPr bwMode="auto">
          <a:xfrm>
            <a:off x="6195291" y="6220114"/>
            <a:ext cx="2470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200" i="1" dirty="0" err="1" smtClean="0">
                <a:solidFill>
                  <a:srgbClr val="FFFFFF"/>
                </a:solidFill>
                <a:latin typeface="Times" charset="0"/>
                <a:cs typeface="Times" charset="0"/>
              </a:rPr>
              <a:t>Sobral</a:t>
            </a:r>
            <a:r>
              <a:rPr lang="en-US" altLang="ja-JP" sz="22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 </a:t>
            </a:r>
            <a:r>
              <a:rPr lang="en-US" altLang="ja-JP" sz="22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et al. (</a:t>
            </a:r>
            <a:r>
              <a:rPr lang="en-US" altLang="ja-JP" sz="22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2013)</a:t>
            </a:r>
            <a:endParaRPr lang="en-US" altLang="ja-JP" sz="22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20" y="2410355"/>
            <a:ext cx="4585957" cy="2131204"/>
          </a:xfrm>
          <a:prstGeom prst="rect">
            <a:avLst/>
          </a:prstGeom>
        </p:spPr>
      </p:pic>
      <p:cxnSp>
        <p:nvCxnSpPr>
          <p:cNvPr id="15" name="直線矢印コネクタ 14"/>
          <p:cNvCxnSpPr>
            <a:stCxn id="6" idx="2"/>
          </p:cNvCxnSpPr>
          <p:nvPr/>
        </p:nvCxnSpPr>
        <p:spPr>
          <a:xfrm>
            <a:off x="692119" y="2134052"/>
            <a:ext cx="299073" cy="100457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546893" y="2159601"/>
            <a:ext cx="0" cy="97902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8" idx="2"/>
          </p:cNvCxnSpPr>
          <p:nvPr/>
        </p:nvCxnSpPr>
        <p:spPr>
          <a:xfrm flipH="1">
            <a:off x="2385055" y="2159601"/>
            <a:ext cx="250720" cy="97902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361604" y="2159601"/>
            <a:ext cx="148866" cy="98161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692119" y="5185872"/>
            <a:ext cx="299073" cy="80777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6611" y="5942338"/>
            <a:ext cx="1111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Subaru filter</a:t>
            </a:r>
          </a:p>
          <a:p>
            <a:pPr algn="ctr"/>
            <a:endParaRPr kumimoji="1" lang="en-US" altLang="ja-JP" sz="2200" dirty="0" smtClean="0">
              <a:latin typeface="Symbol" charset="2"/>
              <a:cs typeface="Symbol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1546894" y="5185873"/>
            <a:ext cx="1088881" cy="10342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2312780" y="5185873"/>
            <a:ext cx="322995" cy="10342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2635775" y="5185873"/>
            <a:ext cx="647548" cy="10342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228664" y="6198754"/>
            <a:ext cx="2892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UKIRT filter</a:t>
            </a:r>
            <a:endParaRPr kumimoji="1" lang="en-US" altLang="ja-JP" sz="2200" dirty="0" smtClean="0">
              <a:latin typeface="Symbol" charset="2"/>
              <a:cs typeface="Symbol" charset="2"/>
            </a:endParaRPr>
          </a:p>
        </p:txBody>
      </p:sp>
      <p:sp>
        <p:nvSpPr>
          <p:cNvPr id="39" name="テキスト ボックス 37"/>
          <p:cNvSpPr txBox="1">
            <a:spLocks noChangeArrowheads="1"/>
          </p:cNvSpPr>
          <p:nvPr/>
        </p:nvSpPr>
        <p:spPr bwMode="auto">
          <a:xfrm>
            <a:off x="4439712" y="4734803"/>
            <a:ext cx="456899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i="1" dirty="0" smtClean="0">
                <a:latin typeface="Times"/>
                <a:cs typeface="Times"/>
              </a:rPr>
              <a:t>~500-2000 H</a:t>
            </a:r>
            <a:r>
              <a:rPr lang="en-US" altLang="ja-JP" sz="2100" i="1" dirty="0" smtClean="0">
                <a:latin typeface="Symbol" charset="2"/>
                <a:cs typeface="Symbol" charset="2"/>
              </a:rPr>
              <a:t>a</a:t>
            </a:r>
            <a:r>
              <a:rPr lang="en-US" altLang="ja-JP" sz="2100" i="1" dirty="0" smtClean="0">
                <a:latin typeface="Times"/>
                <a:cs typeface="Times"/>
              </a:rPr>
              <a:t> emitters at each redshift,</a:t>
            </a:r>
            <a:endParaRPr lang="en-US" altLang="ja-JP" sz="2100" i="1" dirty="0" smtClean="0">
              <a:effectLst/>
              <a:latin typeface="Times"/>
              <a:cs typeface="Times"/>
            </a:endParaRPr>
          </a:p>
          <a:p>
            <a:pPr eaLnBrk="1" hangingPunct="1"/>
            <a:r>
              <a:rPr lang="en-US" altLang="ja-JP" sz="2100" i="1" dirty="0" smtClean="0">
                <a:latin typeface="Times"/>
                <a:cs typeface="Times"/>
              </a:rPr>
              <a:t>providing excellent comparison sample for our MAHALO cluster samples.</a:t>
            </a:r>
            <a:endParaRPr lang="en-US" altLang="ja-JP" sz="2100" i="1" dirty="0">
              <a:effectLst/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442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2775" y="-151123"/>
            <a:ext cx="8753052" cy="914400"/>
          </a:xfrm>
        </p:spPr>
        <p:txBody>
          <a:bodyPr/>
          <a:lstStyle/>
          <a:p>
            <a:r>
              <a:rPr lang="en-US" altLang="ja-JP" sz="3800" dirty="0" smtClean="0"/>
              <a:t>Cluster vs. Field comparison out to z~2</a:t>
            </a:r>
            <a:endParaRPr kumimoji="1" lang="ja-JP" altLang="en-US" sz="3800" dirty="0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82775" y="4366452"/>
            <a:ext cx="858632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2600" dirty="0" smtClean="0">
                <a:solidFill>
                  <a:srgbClr val="FFFFFF"/>
                </a:solidFill>
                <a:latin typeface="Times New Roman" charset="0"/>
              </a:rPr>
              <a:t>Important Notes: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kumimoji="0" lang="en-US" altLang="ja-JP" dirty="0" smtClean="0">
                <a:solidFill>
                  <a:srgbClr val="FFFFFF"/>
                </a:solidFill>
                <a:effectLst/>
                <a:latin typeface="Times New Roman" charset="0"/>
              </a:rPr>
              <a:t>We select galaxies with </a:t>
            </a:r>
            <a:r>
              <a:rPr kumimoji="0" lang="en-US" altLang="ja-JP" dirty="0" err="1" smtClean="0">
                <a:solidFill>
                  <a:srgbClr val="FFFF00"/>
                </a:solidFill>
                <a:effectLst/>
                <a:latin typeface="Times New Roman" charset="0"/>
              </a:rPr>
              <a:t>EWr</a:t>
            </a:r>
            <a:r>
              <a:rPr kumimoji="0" lang="en-US" altLang="ja-JP" dirty="0" smtClean="0">
                <a:solidFill>
                  <a:srgbClr val="FFFF00"/>
                </a:solidFill>
                <a:effectLst/>
                <a:latin typeface="Times New Roman" charset="0"/>
              </a:rPr>
              <a:t> &gt;30A</a:t>
            </a:r>
            <a:r>
              <a:rPr kumimoji="0" lang="en-US" altLang="ja-JP" dirty="0" smtClean="0">
                <a:solidFill>
                  <a:srgbClr val="FFFFFF"/>
                </a:solidFill>
                <a:effectLst/>
                <a:latin typeface="Times New Roman" charset="0"/>
              </a:rPr>
              <a:t> as SF galaxies.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kumimoji="0" lang="en-US" altLang="ja-JP" dirty="0" smtClean="0">
                <a:solidFill>
                  <a:srgbClr val="FFFFFF"/>
                </a:solidFill>
                <a:effectLst/>
                <a:latin typeface="Times New Roman" charset="0"/>
              </a:rPr>
              <a:t>We use galaxies </a:t>
            </a:r>
            <a:r>
              <a:rPr kumimoji="0" lang="en-US" altLang="ja-JP" dirty="0" err="1">
                <a:solidFill>
                  <a:srgbClr val="FFFF00"/>
                </a:solidFill>
                <a:latin typeface="Times New Roman" charset="0"/>
              </a:rPr>
              <a:t>R</a:t>
            </a:r>
            <a:r>
              <a:rPr kumimoji="0" lang="en-US" altLang="ja-JP" sz="1800" dirty="0" err="1" smtClean="0">
                <a:solidFill>
                  <a:srgbClr val="FFFF00"/>
                </a:solidFill>
                <a:effectLst/>
                <a:latin typeface="Times New Roman" charset="0"/>
              </a:rPr>
              <a:t>c</a:t>
            </a:r>
            <a:r>
              <a:rPr kumimoji="0" lang="en-US" altLang="ja-JP" dirty="0" smtClean="0">
                <a:solidFill>
                  <a:srgbClr val="FFFF00"/>
                </a:solidFill>
                <a:effectLst/>
                <a:latin typeface="Times New Roman" charset="0"/>
              </a:rPr>
              <a:t> &lt; 2 </a:t>
            </a:r>
            <a:r>
              <a:rPr kumimoji="0" lang="en-US" altLang="ja-JP" dirty="0" err="1" smtClean="0">
                <a:solidFill>
                  <a:srgbClr val="FFFF00"/>
                </a:solidFill>
                <a:effectLst/>
                <a:latin typeface="Times New Roman" charset="0"/>
              </a:rPr>
              <a:t>Mpc</a:t>
            </a:r>
            <a:r>
              <a:rPr kumimoji="0" lang="en-US" altLang="ja-JP" dirty="0" smtClean="0">
                <a:solidFill>
                  <a:srgbClr val="FFFFFF"/>
                </a:solidFill>
                <a:effectLst/>
                <a:latin typeface="Times New Roman" charset="0"/>
              </a:rPr>
              <a:t> (physical) as “cluster” galaxies. </a:t>
            </a:r>
            <a:endParaRPr kumimoji="0" lang="en-US" altLang="ja-JP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68433"/>
              </p:ext>
            </p:extLst>
          </p:nvPr>
        </p:nvGraphicFramePr>
        <p:xfrm>
          <a:off x="408909" y="1159537"/>
          <a:ext cx="8202066" cy="30321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67011"/>
                <a:gridCol w="1367011"/>
                <a:gridCol w="1367011"/>
                <a:gridCol w="1367011"/>
                <a:gridCol w="1367011"/>
                <a:gridCol w="1367011"/>
              </a:tblGrid>
              <a:tr h="75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T(</a:t>
                      </a:r>
                      <a:r>
                        <a:rPr kumimoji="1" lang="en-US" altLang="ja-JP" sz="1400" dirty="0" smtClean="0"/>
                        <a:t>look-back)</a:t>
                      </a:r>
                      <a:endParaRPr kumimoji="1" lang="ja-JP" alt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Cluster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(MAHALO)</a:t>
                      </a:r>
                      <a:endParaRPr kumimoji="1" lang="ja-JP" altLang="en-US" sz="16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Field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HiZELS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log </a:t>
                      </a:r>
                      <a:r>
                        <a:rPr kumimoji="1" lang="en-US" altLang="ja-JP" i="1" dirty="0" smtClean="0"/>
                        <a:t>M(</a:t>
                      </a:r>
                      <a:r>
                        <a:rPr kumimoji="1" lang="en-US" altLang="ja-JP" sz="1400" dirty="0" err="1" smtClean="0"/>
                        <a:t>lim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SFR(</a:t>
                      </a:r>
                      <a:r>
                        <a:rPr kumimoji="1" lang="en-US" altLang="ja-JP" dirty="0" err="1" smtClean="0"/>
                        <a:t>lim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0.4</a:t>
                      </a:r>
                      <a:endParaRPr kumimoji="1" lang="ja-JP" alt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</a:t>
                      </a:r>
                      <a:r>
                        <a:rPr kumimoji="1" lang="en-US" altLang="ja-JP" dirty="0" err="1" smtClean="0"/>
                        <a:t>Gyr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CL 0939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sz="1600" dirty="0" err="1" smtClean="0"/>
                        <a:t>N</a:t>
                      </a:r>
                      <a:r>
                        <a:rPr kumimoji="1" lang="en-US" altLang="ja-JP" sz="1200" dirty="0" err="1" smtClean="0"/>
                        <a:t>gal</a:t>
                      </a:r>
                      <a:r>
                        <a:rPr kumimoji="1" lang="en-US" altLang="ja-JP" dirty="0" smtClean="0"/>
                        <a:t>=80)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NBz</a:t>
                      </a:r>
                      <a:endParaRPr kumimoji="1" lang="en-US" altLang="ja-JP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sz="1600" dirty="0" err="1" smtClean="0"/>
                        <a:t>N</a:t>
                      </a:r>
                      <a:r>
                        <a:rPr kumimoji="1" lang="en-US" altLang="ja-JP" sz="1200" dirty="0" err="1" smtClean="0"/>
                        <a:t>gal</a:t>
                      </a:r>
                      <a:r>
                        <a:rPr kumimoji="1" lang="en-US" altLang="ja-JP" dirty="0" smtClean="0"/>
                        <a:t>=252)</a:t>
                      </a:r>
                      <a:endParaRPr kumimoji="1" lang="ja-JP" altLang="en-US" dirty="0" smtClean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9.0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0.8</a:t>
                      </a:r>
                      <a:endParaRPr kumimoji="1" lang="ja-JP" alt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7Gyr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RXJ1716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sz="1600" dirty="0" err="1" smtClean="0"/>
                        <a:t>N</a:t>
                      </a:r>
                      <a:r>
                        <a:rPr kumimoji="1" lang="en-US" altLang="ja-JP" sz="1200" dirty="0" err="1" smtClean="0"/>
                        <a:t>gal</a:t>
                      </a:r>
                      <a:r>
                        <a:rPr kumimoji="1" lang="en-US" altLang="ja-JP" dirty="0" smtClean="0"/>
                        <a:t>=34)</a:t>
                      </a:r>
                      <a:endParaRPr kumimoji="1" lang="ja-JP" altLang="en-US" dirty="0" smtClean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NB</a:t>
                      </a:r>
                      <a:r>
                        <a:rPr kumimoji="1" lang="en-US" altLang="ja-JP" sz="1400" dirty="0" smtClean="0"/>
                        <a:t>J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sz="1600" dirty="0" err="1" smtClean="0"/>
                        <a:t>N</a:t>
                      </a:r>
                      <a:r>
                        <a:rPr kumimoji="1" lang="en-US" altLang="ja-JP" sz="1200" dirty="0" err="1" smtClean="0"/>
                        <a:t>gal</a:t>
                      </a:r>
                      <a:r>
                        <a:rPr kumimoji="1" lang="en-US" altLang="ja-JP" dirty="0" smtClean="0"/>
                        <a:t>=424)</a:t>
                      </a:r>
                      <a:endParaRPr kumimoji="1" lang="ja-JP" altLang="en-US" dirty="0" smtClean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9.8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4.0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2.2</a:t>
                      </a:r>
                      <a:endParaRPr kumimoji="1" lang="ja-JP" altLang="en-US" sz="2000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Gyr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PKS1138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sz="1600" dirty="0" err="1" smtClean="0"/>
                        <a:t>N</a:t>
                      </a:r>
                      <a:r>
                        <a:rPr kumimoji="1" lang="en-US" altLang="ja-JP" sz="1200" dirty="0" err="1" smtClean="0"/>
                        <a:t>gal</a:t>
                      </a:r>
                      <a:r>
                        <a:rPr kumimoji="1" lang="en-US" altLang="ja-JP" dirty="0" smtClean="0"/>
                        <a:t>=48)</a:t>
                      </a:r>
                      <a:endParaRPr kumimoji="1" lang="ja-JP" altLang="en-US" dirty="0" smtClean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NB</a:t>
                      </a:r>
                      <a:r>
                        <a:rPr kumimoji="1" lang="en-US" altLang="ja-JP" sz="1400" dirty="0" smtClean="0"/>
                        <a:t>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sz="1600" dirty="0" err="1" smtClean="0"/>
                        <a:t>N</a:t>
                      </a:r>
                      <a:r>
                        <a:rPr kumimoji="1" lang="en-US" altLang="ja-JP" sz="1200" dirty="0" err="1" smtClean="0"/>
                        <a:t>gal</a:t>
                      </a:r>
                      <a:r>
                        <a:rPr kumimoji="1" lang="en-US" altLang="ja-JP" dirty="0" smtClean="0"/>
                        <a:t>=583)</a:t>
                      </a:r>
                      <a:endParaRPr kumimoji="1" lang="ja-JP" altLang="en-US" dirty="0" smtClean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10.0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15.0</a:t>
                      </a:r>
                      <a:endParaRPr kumimoji="1" lang="ja-JP" altLang="en-US" dirty="0"/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357814" y="923746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093173" y="6204731"/>
            <a:ext cx="4942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2013b, MNRAS, 434, 423)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79855" y="-151123"/>
            <a:ext cx="8753052" cy="914400"/>
          </a:xfrm>
        </p:spPr>
        <p:txBody>
          <a:bodyPr/>
          <a:lstStyle/>
          <a:p>
            <a:r>
              <a:rPr lang="en-US" altLang="ja-JP" sz="3800" dirty="0" smtClean="0"/>
              <a:t>Cluster vs. Field comparison out to z~2</a:t>
            </a:r>
            <a:endParaRPr kumimoji="1" lang="ja-JP" altLang="en-US" sz="3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6" y="1441347"/>
            <a:ext cx="8458132" cy="4846991"/>
          </a:xfrm>
          <a:prstGeom prst="rect">
            <a:avLst/>
          </a:prstGeom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237430" y="6345436"/>
            <a:ext cx="4942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2013b, MNRAS, 434, 423)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9808" y="5853890"/>
            <a:ext cx="350268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emitters with 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EWr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&gt; 30A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57814" y="864396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17" y="903572"/>
            <a:ext cx="89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FF00"/>
                </a:solidFill>
              </a:rPr>
              <a:t>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ain sequence </a:t>
            </a:r>
            <a:r>
              <a:rPr kumimoji="1" lang="en-US" altLang="ja-JP" sz="2400" dirty="0">
                <a:solidFill>
                  <a:srgbClr val="FFFF00"/>
                </a:solidFill>
              </a:rPr>
              <a:t>i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s always independent of environment since z~2 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60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4335" y="-67357"/>
            <a:ext cx="8805107" cy="914400"/>
          </a:xfrm>
        </p:spPr>
        <p:txBody>
          <a:bodyPr/>
          <a:lstStyle/>
          <a:p>
            <a:pPr algn="ctr"/>
            <a:r>
              <a:rPr lang="en-US" altLang="ja-JP" sz="4100" dirty="0" smtClean="0">
                <a:effectLst/>
              </a:rPr>
              <a:t>Interpretation: rapid SF quenching</a:t>
            </a:r>
            <a:endParaRPr kumimoji="1" lang="ja-JP" altLang="en-US" sz="4100" dirty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9026" y="5224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6065" y="6432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382580" y="988334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859104" y="1691220"/>
            <a:ext cx="1434407" cy="112392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696536">
            <a:off x="5375312" y="1266848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4712399">
            <a:off x="2912339" y="2174026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8718404">
            <a:off x="3620050" y="1251808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320928">
            <a:off x="4201572" y="3271823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4103063">
            <a:off x="5693217" y="2427751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956803" y="1514163"/>
            <a:ext cx="159835" cy="293064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314314" y="2289045"/>
            <a:ext cx="386029" cy="17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3" idx="0"/>
          </p:cNvCxnSpPr>
          <p:nvPr/>
        </p:nvCxnSpPr>
        <p:spPr>
          <a:xfrm flipV="1">
            <a:off x="4446842" y="2918428"/>
            <a:ext cx="39646" cy="353936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5141401" y="1495912"/>
            <a:ext cx="304117" cy="311315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5344290" y="2459246"/>
            <a:ext cx="380921" cy="123142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67789" y="2044647"/>
            <a:ext cx="102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Cluster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4335" y="-67357"/>
            <a:ext cx="8805107" cy="914400"/>
          </a:xfrm>
        </p:spPr>
        <p:txBody>
          <a:bodyPr/>
          <a:lstStyle/>
          <a:p>
            <a:pPr algn="ctr"/>
            <a:r>
              <a:rPr lang="en-US" altLang="ja-JP" sz="4100" dirty="0" smtClean="0">
                <a:effectLst/>
              </a:rPr>
              <a:t>Interpretation: rapid SF quenching</a:t>
            </a:r>
            <a:endParaRPr kumimoji="1" lang="ja-JP" altLang="en-US" sz="4100" dirty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1238" y="5224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6065" y="6432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382580" y="988334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19550" y="1306576"/>
            <a:ext cx="2269476" cy="183410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696536">
            <a:off x="4908926" y="1730330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4712399">
            <a:off x="3525436" y="2064126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8718404">
            <a:off x="4182916" y="1510122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320928">
            <a:off x="4201572" y="2632205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4103063">
            <a:off x="4971942" y="2369153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図形グループ 48"/>
          <p:cNvGrpSpPr/>
          <p:nvPr/>
        </p:nvGrpSpPr>
        <p:grpSpPr>
          <a:xfrm>
            <a:off x="382580" y="4878054"/>
            <a:ext cx="2269476" cy="1834106"/>
            <a:chOff x="382580" y="4878054"/>
            <a:chExt cx="2269476" cy="1834106"/>
          </a:xfrm>
        </p:grpSpPr>
        <p:sp>
          <p:nvSpPr>
            <p:cNvPr id="17" name="円/楕円 16"/>
            <p:cNvSpPr/>
            <p:nvPr/>
          </p:nvSpPr>
          <p:spPr>
            <a:xfrm>
              <a:off x="382580" y="4878054"/>
              <a:ext cx="2269476" cy="1834106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1696536">
              <a:off x="1871956" y="5301808"/>
              <a:ext cx="467357" cy="248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rot="4712399">
              <a:off x="488466" y="5635604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 rot="8718404">
              <a:off x="1145946" y="5081600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320928">
              <a:off x="1164602" y="6203683"/>
              <a:ext cx="467357" cy="248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4103063">
              <a:off x="1934972" y="5940631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6457286" y="4829210"/>
            <a:ext cx="2269476" cy="1834106"/>
            <a:chOff x="6396226" y="4829210"/>
            <a:chExt cx="2269476" cy="1834106"/>
          </a:xfrm>
        </p:grpSpPr>
        <p:sp>
          <p:nvSpPr>
            <p:cNvPr id="23" name="円/楕円 22"/>
            <p:cNvSpPr/>
            <p:nvPr/>
          </p:nvSpPr>
          <p:spPr>
            <a:xfrm>
              <a:off x="6396226" y="4829210"/>
              <a:ext cx="2269476" cy="1834106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1696536">
              <a:off x="7885602" y="5252964"/>
              <a:ext cx="467357" cy="24869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4712399">
              <a:off x="6502112" y="5586760"/>
              <a:ext cx="467357" cy="24869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8718404">
              <a:off x="7159592" y="5032756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320928">
              <a:off x="7178248" y="6154839"/>
              <a:ext cx="467357" cy="24869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4103063">
              <a:off x="7948618" y="5891787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1135339" y="3283331"/>
            <a:ext cx="6998088" cy="1454535"/>
            <a:chOff x="1135339" y="3283331"/>
            <a:chExt cx="6998088" cy="1454535"/>
          </a:xfrm>
        </p:grpSpPr>
        <p:sp>
          <p:nvSpPr>
            <p:cNvPr id="15" name="正方形/長方形 14"/>
            <p:cNvSpPr/>
            <p:nvPr/>
          </p:nvSpPr>
          <p:spPr>
            <a:xfrm rot="5400000">
              <a:off x="4247386" y="3505786"/>
              <a:ext cx="595882" cy="25643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1428846" y="3846463"/>
              <a:ext cx="6203876" cy="25643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下矢印 3"/>
            <p:cNvSpPr/>
            <p:nvPr/>
          </p:nvSpPr>
          <p:spPr>
            <a:xfrm>
              <a:off x="1281883" y="4102894"/>
              <a:ext cx="537343" cy="634972"/>
            </a:xfrm>
            <a:prstGeom prst="down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7235152" y="4102894"/>
              <a:ext cx="537343" cy="634972"/>
            </a:xfrm>
            <a:prstGeom prst="down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135339" y="3287216"/>
              <a:ext cx="24367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>
                  <a:solidFill>
                    <a:srgbClr val="FFFF00"/>
                  </a:solidFill>
                </a:rPr>
                <a:t>r</a:t>
              </a:r>
              <a:r>
                <a:rPr kumimoji="1" lang="en-US" altLang="ja-JP" sz="2200" b="1" dirty="0" smtClean="0">
                  <a:solidFill>
                    <a:srgbClr val="FFFF00"/>
                  </a:solidFill>
                </a:rPr>
                <a:t>apid quenching</a:t>
              </a:r>
              <a:endParaRPr kumimoji="1" lang="ja-JP" altLang="en-US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738718" y="3283331"/>
              <a:ext cx="23947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FFFF00"/>
                  </a:solidFill>
                </a:rPr>
                <a:t>slow quenching</a:t>
              </a:r>
              <a:endParaRPr kumimoji="1" lang="ja-JP" altLang="en-US" sz="2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6393094" y="1333615"/>
            <a:ext cx="2262023" cy="1925294"/>
            <a:chOff x="6393094" y="1333615"/>
            <a:chExt cx="2262023" cy="1925294"/>
          </a:xfrm>
        </p:grpSpPr>
        <p:cxnSp>
          <p:nvCxnSpPr>
            <p:cNvPr id="39" name="直線矢印コネクタ 38"/>
            <p:cNvCxnSpPr/>
            <p:nvPr/>
          </p:nvCxnSpPr>
          <p:spPr>
            <a:xfrm flipV="1">
              <a:off x="6838630" y="1333615"/>
              <a:ext cx="0" cy="150291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6838630" y="2854610"/>
              <a:ext cx="1816487" cy="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40"/>
            <p:cNvSpPr/>
            <p:nvPr/>
          </p:nvSpPr>
          <p:spPr>
            <a:xfrm rot="20282089">
              <a:off x="6853404" y="1929610"/>
              <a:ext cx="1763472" cy="285514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 rot="4103063">
              <a:off x="7917542" y="1815885"/>
              <a:ext cx="367498" cy="20688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 rot="1800315">
              <a:off x="7286595" y="2087810"/>
              <a:ext cx="367498" cy="20688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rot="531886">
              <a:off x="7992399" y="2271684"/>
              <a:ext cx="415368" cy="18518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6875873">
              <a:off x="7466803" y="2445541"/>
              <a:ext cx="322927" cy="20922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531886">
              <a:off x="7973837" y="2589039"/>
              <a:ext cx="269500" cy="13149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443019" y="2889577"/>
              <a:ext cx="665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</a:t>
              </a:r>
              <a:r>
                <a:rPr kumimoji="1" lang="en-US" altLang="ja-JP" sz="1200" dirty="0" smtClean="0"/>
                <a:t>★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6245161" y="1908298"/>
              <a:ext cx="665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SFR</a:t>
              </a:r>
              <a:endParaRPr kumimoji="1" lang="ja-JP" altLang="en-US" dirty="0"/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116315" y="1374801"/>
            <a:ext cx="2254020" cy="1943999"/>
            <a:chOff x="116315" y="1374801"/>
            <a:chExt cx="2254020" cy="1943999"/>
          </a:xfrm>
        </p:grpSpPr>
        <p:grpSp>
          <p:nvGrpSpPr>
            <p:cNvPr id="55" name="図形グループ 54"/>
            <p:cNvGrpSpPr/>
            <p:nvPr/>
          </p:nvGrpSpPr>
          <p:grpSpPr>
            <a:xfrm>
              <a:off x="116315" y="1374801"/>
              <a:ext cx="2254020" cy="1890449"/>
              <a:chOff x="116315" y="1374801"/>
              <a:chExt cx="2254020" cy="1890449"/>
            </a:xfrm>
          </p:grpSpPr>
          <p:cxnSp>
            <p:nvCxnSpPr>
              <p:cNvPr id="31" name="直線矢印コネクタ 30"/>
              <p:cNvCxnSpPr/>
              <p:nvPr/>
            </p:nvCxnSpPr>
            <p:spPr>
              <a:xfrm flipV="1">
                <a:off x="553848" y="1374801"/>
                <a:ext cx="0" cy="1502917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 flipV="1">
                <a:off x="553848" y="2883585"/>
                <a:ext cx="1816487" cy="2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円/楕円 33"/>
              <p:cNvSpPr/>
              <p:nvPr/>
            </p:nvSpPr>
            <p:spPr>
              <a:xfrm rot="20282089">
                <a:off x="568622" y="1958585"/>
                <a:ext cx="1763472" cy="285514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 rot="4103063">
                <a:off x="1657184" y="1869282"/>
                <a:ext cx="367498" cy="20688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 rot="8895973">
                <a:off x="1248097" y="2029847"/>
                <a:ext cx="367498" cy="20688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 rot="1800315">
                <a:off x="806421" y="2214473"/>
                <a:ext cx="367498" cy="20688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31908" y="2895918"/>
                <a:ext cx="665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M</a:t>
                </a:r>
                <a:r>
                  <a:rPr kumimoji="1" lang="en-US" altLang="ja-JP" sz="1200" dirty="0" smtClean="0"/>
                  <a:t>★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 rot="16200000">
                <a:off x="-31618" y="1890217"/>
                <a:ext cx="665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SFR</a:t>
                </a:r>
                <a:endParaRPr kumimoji="1" lang="ja-JP" altLang="en-US" dirty="0"/>
              </a:p>
            </p:txBody>
          </p:sp>
        </p:grpSp>
        <p:sp>
          <p:nvSpPr>
            <p:cNvPr id="57" name="円/楕円 56"/>
            <p:cNvSpPr/>
            <p:nvPr/>
          </p:nvSpPr>
          <p:spPr>
            <a:xfrm rot="1799523">
              <a:off x="1429569" y="2745765"/>
              <a:ext cx="389657" cy="193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 rot="7245459">
              <a:off x="1860398" y="2758839"/>
              <a:ext cx="389657" cy="193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>
              <a:off x="2071332" y="2968432"/>
              <a:ext cx="0" cy="3445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>
              <a:off x="1637556" y="2974300"/>
              <a:ext cx="0" cy="3445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図形グループ 70"/>
          <p:cNvGrpSpPr/>
          <p:nvPr/>
        </p:nvGrpSpPr>
        <p:grpSpPr>
          <a:xfrm>
            <a:off x="3162998" y="5172550"/>
            <a:ext cx="2722906" cy="1240012"/>
            <a:chOff x="3162998" y="5172550"/>
            <a:chExt cx="2722906" cy="1240012"/>
          </a:xfrm>
        </p:grpSpPr>
        <p:sp>
          <p:nvSpPr>
            <p:cNvPr id="64" name="正方形/長方形 63"/>
            <p:cNvSpPr/>
            <p:nvPr/>
          </p:nvSpPr>
          <p:spPr>
            <a:xfrm>
              <a:off x="3162998" y="5175315"/>
              <a:ext cx="2722906" cy="123724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 rot="10800000">
              <a:off x="3287958" y="6055027"/>
              <a:ext cx="335952" cy="2447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293643" y="5671366"/>
              <a:ext cx="335952" cy="24478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293642" y="5283586"/>
              <a:ext cx="335952" cy="24478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639285" y="5172550"/>
              <a:ext cx="220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:  normal SF galaxy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3627073" y="5585239"/>
              <a:ext cx="2258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:  transitional galaxy</a:t>
              </a:r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620717" y="5981859"/>
              <a:ext cx="220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:  passive galaxy</a:t>
              </a:r>
              <a:endParaRPr kumimoji="1" lang="ja-JP" altLang="en-US" dirty="0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7359301" y="743380"/>
            <a:ext cx="90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FF0000"/>
                </a:solidFill>
              </a:rPr>
              <a:t>✗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23507" y="833877"/>
            <a:ext cx="82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7200" dirty="0" smtClean="0">
                <a:solidFill>
                  <a:srgbClr val="00FF00"/>
                </a:solidFill>
              </a:rPr>
              <a:t>✓</a:t>
            </a:r>
            <a:endParaRPr kumimoji="1" lang="ja-JP" altLang="en-US" sz="7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/>
      <p:bldP spid="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35924" y="-71220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M</a:t>
            </a:r>
            <a:r>
              <a:rPr lang="en-US" altLang="ja-JP" sz="2400" dirty="0" smtClean="0"/>
              <a:t>★</a:t>
            </a:r>
            <a:r>
              <a:rPr lang="en-US" altLang="ja-JP" sz="4400" dirty="0" smtClean="0"/>
              <a:t>, SFR, ΔMS distribution 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7" y="1094391"/>
            <a:ext cx="6027455" cy="519568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556319" y="4284637"/>
            <a:ext cx="2333430" cy="199511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638918" y="4511781"/>
            <a:ext cx="351047" cy="35103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 cmpd="sng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742167" y="4378661"/>
            <a:ext cx="177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800" b="1" dirty="0" smtClean="0">
                <a:solidFill>
                  <a:schemeClr val="bg1"/>
                </a:solidFill>
                <a:latin typeface="Times New Roman" charset="0"/>
              </a:rPr>
              <a:t>: Field</a:t>
            </a:r>
            <a:endParaRPr kumimoji="0" lang="en-US" altLang="ja-JP" sz="2800" b="1" dirty="0"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633968" y="5376552"/>
            <a:ext cx="355997" cy="351031"/>
            <a:chOff x="6633968" y="5376552"/>
            <a:chExt cx="355997" cy="351031"/>
          </a:xfrm>
        </p:grpSpPr>
        <p:sp>
          <p:nvSpPr>
            <p:cNvPr id="8" name="正方形/長方形 7"/>
            <p:cNvSpPr/>
            <p:nvPr/>
          </p:nvSpPr>
          <p:spPr>
            <a:xfrm>
              <a:off x="6638918" y="5376552"/>
              <a:ext cx="351047" cy="35103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6638918" y="5376552"/>
              <a:ext cx="351047" cy="35103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811968" y="5549600"/>
              <a:ext cx="176400" cy="17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6633968" y="5381956"/>
              <a:ext cx="176400" cy="17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915217" y="5243417"/>
            <a:ext cx="177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800" b="1" dirty="0" smtClean="0">
                <a:solidFill>
                  <a:srgbClr val="FF0000"/>
                </a:solidFill>
                <a:latin typeface="Times New Roman" charset="0"/>
              </a:rPr>
              <a:t>: Cluster</a:t>
            </a:r>
            <a:endParaRPr kumimoji="0" lang="en-US" altLang="ja-JP" sz="2800" b="1" dirty="0"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923943" y="5657427"/>
            <a:ext cx="2022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b="1" dirty="0" smtClean="0">
                <a:solidFill>
                  <a:srgbClr val="FF0000"/>
                </a:solidFill>
                <a:latin typeface="Times New Roman" charset="0"/>
              </a:rPr>
              <a:t>(MAHALO)</a:t>
            </a:r>
            <a:endParaRPr kumimoji="0" lang="en-US" altLang="ja-JP" b="1" dirty="0"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872319" y="4797163"/>
            <a:ext cx="2022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b="1" dirty="0" smtClean="0">
                <a:solidFill>
                  <a:schemeClr val="bg1"/>
                </a:solidFill>
                <a:latin typeface="Times New Roman" charset="0"/>
              </a:rPr>
              <a:t>(</a:t>
            </a:r>
            <a:r>
              <a:rPr kumimoji="0" lang="en-US" altLang="ja-JP" b="1" dirty="0" err="1" smtClean="0">
                <a:solidFill>
                  <a:schemeClr val="bg1"/>
                </a:solidFill>
                <a:latin typeface="Times New Roman" charset="0"/>
              </a:rPr>
              <a:t>HiZELS</a:t>
            </a:r>
            <a:r>
              <a:rPr kumimoji="0" lang="en-US" altLang="ja-JP" b="1" dirty="0" smtClean="0">
                <a:solidFill>
                  <a:schemeClr val="bg1"/>
                </a:solidFill>
                <a:latin typeface="Times New Roman" charset="0"/>
              </a:rPr>
              <a:t>)</a:t>
            </a:r>
            <a:endParaRPr kumimoji="0" lang="en-US" altLang="ja-JP" b="1" dirty="0"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352868" y="1198890"/>
            <a:ext cx="7703595" cy="1619680"/>
            <a:chOff x="1352868" y="1198890"/>
            <a:chExt cx="7703595" cy="1619680"/>
          </a:xfrm>
        </p:grpSpPr>
        <p:sp>
          <p:nvSpPr>
            <p:cNvPr id="6" name="正方形/長方形 5"/>
            <p:cNvSpPr/>
            <p:nvPr/>
          </p:nvSpPr>
          <p:spPr>
            <a:xfrm>
              <a:off x="1352868" y="1462060"/>
              <a:ext cx="3169444" cy="1356510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/>
            <p:cNvCxnSpPr>
              <a:endCxn id="6" idx="3"/>
            </p:cNvCxnSpPr>
            <p:nvPr/>
          </p:nvCxnSpPr>
          <p:spPr>
            <a:xfrm flipH="1">
              <a:off x="4522312" y="1961641"/>
              <a:ext cx="2111656" cy="178674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6568189" y="1198890"/>
              <a:ext cx="2488274" cy="161968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6555828" y="1213095"/>
              <a:ext cx="245876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dirty="0">
                  <a:latin typeface="+mj-lt"/>
                  <a:cs typeface="Comic Sans MS"/>
                </a:rPr>
                <a:t>E</a:t>
              </a:r>
              <a:r>
                <a:rPr kumimoji="0" lang="en-US" altLang="ja-JP" dirty="0" smtClean="0">
                  <a:latin typeface="+mj-lt"/>
                  <a:cs typeface="Comic Sans MS"/>
                </a:rPr>
                <a:t>xcess of massive galaxies in proto-cluster </a:t>
              </a:r>
              <a:r>
                <a:rPr kumimoji="0" lang="en-US" altLang="ja-JP" dirty="0" smtClean="0">
                  <a:solidFill>
                    <a:srgbClr val="FFFF00"/>
                  </a:solidFill>
                  <a:latin typeface="+mj-lt"/>
                  <a:cs typeface="Comic Sans MS"/>
                </a:rPr>
                <a:t>PKS1138-262</a:t>
              </a:r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217460" y="6342577"/>
            <a:ext cx="2957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2013b)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59511" y="5381955"/>
            <a:ext cx="1293357" cy="1226313"/>
            <a:chOff x="59511" y="5381955"/>
            <a:chExt cx="1293357" cy="1226313"/>
          </a:xfrm>
        </p:grpSpPr>
        <p:grpSp>
          <p:nvGrpSpPr>
            <p:cNvPr id="40" name="図形グループ 39"/>
            <p:cNvGrpSpPr/>
            <p:nvPr/>
          </p:nvGrpSpPr>
          <p:grpSpPr>
            <a:xfrm>
              <a:off x="59511" y="5381955"/>
              <a:ext cx="1293357" cy="1226313"/>
              <a:chOff x="59511" y="5381955"/>
              <a:chExt cx="1293357" cy="122631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135332" y="5381955"/>
                <a:ext cx="1217536" cy="116632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矢印コネクタ 9"/>
              <p:cNvCxnSpPr/>
              <p:nvPr/>
            </p:nvCxnSpPr>
            <p:spPr>
              <a:xfrm flipV="1">
                <a:off x="344873" y="5493429"/>
                <a:ext cx="0" cy="86659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344873" y="6360021"/>
                <a:ext cx="90434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 rot="20026869">
                <a:off x="398297" y="5744652"/>
                <a:ext cx="767859" cy="1850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76642" y="6300491"/>
                <a:ext cx="611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M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 rot="16200000">
                <a:off x="-183371" y="5645809"/>
                <a:ext cx="793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smtClean="0">
                    <a:solidFill>
                      <a:srgbClr val="000000"/>
                    </a:solidFill>
                  </a:rPr>
                  <a:t>SFR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2" name="直線矢印コネクタ 41"/>
            <p:cNvCxnSpPr/>
            <p:nvPr/>
          </p:nvCxnSpPr>
          <p:spPr>
            <a:xfrm>
              <a:off x="396924" y="6165235"/>
              <a:ext cx="770605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図形グループ 60"/>
          <p:cNvGrpSpPr/>
          <p:nvPr/>
        </p:nvGrpSpPr>
        <p:grpSpPr>
          <a:xfrm>
            <a:off x="3751356" y="4184006"/>
            <a:ext cx="1293357" cy="1226313"/>
            <a:chOff x="3751356" y="4184006"/>
            <a:chExt cx="1293357" cy="1226313"/>
          </a:xfrm>
        </p:grpSpPr>
        <p:grpSp>
          <p:nvGrpSpPr>
            <p:cNvPr id="43" name="図形グループ 42"/>
            <p:cNvGrpSpPr/>
            <p:nvPr/>
          </p:nvGrpSpPr>
          <p:grpSpPr>
            <a:xfrm>
              <a:off x="3751356" y="4184006"/>
              <a:ext cx="1293357" cy="1226313"/>
              <a:chOff x="59511" y="5381955"/>
              <a:chExt cx="1293357" cy="1226313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135332" y="5381955"/>
                <a:ext cx="1217536" cy="116632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矢印コネクタ 44"/>
              <p:cNvCxnSpPr/>
              <p:nvPr/>
            </p:nvCxnSpPr>
            <p:spPr>
              <a:xfrm flipV="1">
                <a:off x="344873" y="5493429"/>
                <a:ext cx="0" cy="86659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>
                <a:off x="344873" y="6360021"/>
                <a:ext cx="90434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円/楕円 46"/>
              <p:cNvSpPr/>
              <p:nvPr/>
            </p:nvSpPr>
            <p:spPr>
              <a:xfrm rot="20026869">
                <a:off x="398297" y="5744652"/>
                <a:ext cx="767859" cy="1850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76642" y="6300491"/>
                <a:ext cx="611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M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 rot="16200000">
                <a:off x="-183371" y="5645809"/>
                <a:ext cx="793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smtClean="0">
                    <a:solidFill>
                      <a:srgbClr val="000000"/>
                    </a:solidFill>
                  </a:rPr>
                  <a:t>SFR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0" name="直線矢印コネクタ 49"/>
            <p:cNvCxnSpPr/>
            <p:nvPr/>
          </p:nvCxnSpPr>
          <p:spPr>
            <a:xfrm flipV="1">
              <a:off x="4880194" y="4326713"/>
              <a:ext cx="0" cy="67180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図形グループ 64"/>
          <p:cNvGrpSpPr/>
          <p:nvPr/>
        </p:nvGrpSpPr>
        <p:grpSpPr>
          <a:xfrm>
            <a:off x="5747289" y="3006269"/>
            <a:ext cx="1293357" cy="1226313"/>
            <a:chOff x="5747289" y="3006269"/>
            <a:chExt cx="1293357" cy="1226313"/>
          </a:xfrm>
        </p:grpSpPr>
        <p:grpSp>
          <p:nvGrpSpPr>
            <p:cNvPr id="53" name="図形グループ 52"/>
            <p:cNvGrpSpPr/>
            <p:nvPr/>
          </p:nvGrpSpPr>
          <p:grpSpPr>
            <a:xfrm>
              <a:off x="5747289" y="3006269"/>
              <a:ext cx="1293357" cy="1226313"/>
              <a:chOff x="59511" y="5381955"/>
              <a:chExt cx="1293357" cy="1226313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135332" y="5381955"/>
                <a:ext cx="1217536" cy="116632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" name="直線矢印コネクタ 54"/>
              <p:cNvCxnSpPr/>
              <p:nvPr/>
            </p:nvCxnSpPr>
            <p:spPr>
              <a:xfrm flipV="1">
                <a:off x="344873" y="5493429"/>
                <a:ext cx="0" cy="86659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/>
              <p:cNvCxnSpPr/>
              <p:nvPr/>
            </p:nvCxnSpPr>
            <p:spPr>
              <a:xfrm>
                <a:off x="344873" y="6360021"/>
                <a:ext cx="90434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円/楕円 56"/>
              <p:cNvSpPr/>
              <p:nvPr/>
            </p:nvSpPr>
            <p:spPr>
              <a:xfrm rot="20026869">
                <a:off x="398297" y="5744652"/>
                <a:ext cx="767859" cy="1850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576642" y="6300491"/>
                <a:ext cx="611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M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 rot="16200000">
                <a:off x="-183371" y="5645809"/>
                <a:ext cx="793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smtClean="0">
                    <a:solidFill>
                      <a:srgbClr val="000000"/>
                    </a:solidFill>
                  </a:rPr>
                  <a:t>SFR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0" name="直線矢印コネクタ 59"/>
            <p:cNvCxnSpPr/>
            <p:nvPr/>
          </p:nvCxnSpPr>
          <p:spPr>
            <a:xfrm flipV="1">
              <a:off x="6462201" y="3148976"/>
              <a:ext cx="0" cy="67180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6032651" y="3208864"/>
              <a:ext cx="904342" cy="48441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Line 2"/>
          <p:cNvSpPr>
            <a:spLocks noChangeShapeType="1"/>
          </p:cNvSpPr>
          <p:nvPr/>
        </p:nvSpPr>
        <p:spPr bwMode="auto">
          <a:xfrm flipV="1">
            <a:off x="357814" y="924143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26824" y="944671"/>
            <a:ext cx="4426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Our MOIRCS+NB(H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sz="2400" dirty="0" smtClean="0"/>
              <a:t>) survey revealed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red 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Ha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emitters</a:t>
            </a:r>
            <a:r>
              <a:rPr kumimoji="1" lang="en-US" altLang="ja-JP" sz="2400" dirty="0" smtClean="0"/>
              <a:t> occupy the core of z=2.16 proto-cluster (PKS1138-262).    </a:t>
            </a:r>
          </a:p>
        </p:txBody>
      </p:sp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277707" y="-190216"/>
            <a:ext cx="8581811" cy="914400"/>
          </a:xfrm>
        </p:spPr>
        <p:txBody>
          <a:bodyPr/>
          <a:lstStyle/>
          <a:p>
            <a:pPr algn="ctr"/>
            <a:r>
              <a:rPr lang="en-US" altLang="ja-JP" sz="3600" dirty="0">
                <a:effectLst/>
              </a:rPr>
              <a:t>M</a:t>
            </a:r>
            <a:r>
              <a:rPr lang="en-US" altLang="ja-JP" sz="3600" dirty="0" smtClean="0">
                <a:effectLst/>
              </a:rPr>
              <a:t>assive SF galaxies in z&gt;2 proto-cluster</a:t>
            </a:r>
            <a:endParaRPr kumimoji="1" lang="ja-JP" altLang="en-US" sz="3600" dirty="0">
              <a:effectLst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73573" y="869971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6" y="1033835"/>
            <a:ext cx="4253243" cy="43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5887434" y="6408725"/>
            <a:ext cx="316541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pic>
        <p:nvPicPr>
          <p:cNvPr id="19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56" y="2614614"/>
            <a:ext cx="3956741" cy="37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円/楕円 19"/>
          <p:cNvSpPr/>
          <p:nvPr/>
        </p:nvSpPr>
        <p:spPr bwMode="auto">
          <a:xfrm>
            <a:off x="6221365" y="3254515"/>
            <a:ext cx="1143069" cy="364245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22340" y="4003821"/>
            <a:ext cx="295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kumimoji="0" lang="en-US" altLang="ja-JP" sz="1600" dirty="0">
                <a:solidFill>
                  <a:srgbClr val="FF0000"/>
                </a:solidFill>
                <a:effectLst/>
                <a:latin typeface="+mj-lt"/>
              </a:rPr>
              <a:t>: </a:t>
            </a: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+mj-lt"/>
              </a:rPr>
              <a:t>24um-source</a:t>
            </a:r>
            <a:r>
              <a:rPr kumimoji="0" lang="en-US" altLang="ja-JP" sz="1600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23" name="円/楕円 22"/>
          <p:cNvSpPr/>
          <p:nvPr/>
        </p:nvSpPr>
        <p:spPr bwMode="auto">
          <a:xfrm>
            <a:off x="6250900" y="4829649"/>
            <a:ext cx="1143069" cy="37882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5371565" y="410889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5837" y="5438544"/>
            <a:ext cx="47260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Red emitters are massive (M</a:t>
            </a:r>
            <a:r>
              <a:rPr kumimoji="1" lang="en-US" altLang="ja-JP" sz="1600" dirty="0" smtClean="0"/>
              <a:t>★ </a:t>
            </a:r>
            <a:r>
              <a:rPr kumimoji="1" lang="en-US" altLang="ja-JP" sz="2400" dirty="0" smtClean="0"/>
              <a:t>&gt;10</a:t>
            </a:r>
            <a:r>
              <a:rPr kumimoji="1" lang="en-US" altLang="ja-JP" sz="2400" baseline="30000" dirty="0" smtClean="0"/>
              <a:t>11</a:t>
            </a:r>
            <a:r>
              <a:rPr kumimoji="1" lang="en-US" altLang="ja-JP" sz="2400" dirty="0" smtClean="0"/>
              <a:t>M</a:t>
            </a:r>
            <a:r>
              <a:rPr kumimoji="1"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kumimoji="1" lang="en-US" altLang="ja-JP" sz="2400" dirty="0" smtClean="0"/>
              <a:t>), and clearly dominate dense environment </a:t>
            </a:r>
            <a:r>
              <a:rPr kumimoji="1" lang="en-US" altLang="ja-JP" sz="2400" dirty="0"/>
              <a:t>a</a:t>
            </a:r>
            <a:r>
              <a:rPr kumimoji="1" lang="en-US" altLang="ja-JP" sz="2400" dirty="0" smtClean="0"/>
              <a:t>t z~2.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8223" y="4508832"/>
            <a:ext cx="1713656" cy="7726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rgbClr val="FF0000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44" y="4528515"/>
            <a:ext cx="1654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■: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red HAE (J-K&gt;1.4)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723" y="4730140"/>
            <a:ext cx="183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8000"/>
                </a:solidFill>
              </a:rPr>
              <a:t>■: </a:t>
            </a:r>
            <a:r>
              <a:rPr kumimoji="1" lang="en-US" altLang="ja-JP" sz="1000" b="1" dirty="0" smtClean="0">
                <a:solidFill>
                  <a:srgbClr val="008000"/>
                </a:solidFill>
              </a:rPr>
              <a:t>green HAE (0.8&lt;J-K&lt;1.4)</a:t>
            </a:r>
            <a:endParaRPr kumimoji="1" lang="ja-JP" altLang="en-US" sz="1000" b="1" dirty="0">
              <a:solidFill>
                <a:srgbClr val="008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723" y="4956575"/>
            <a:ext cx="175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■: 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blue HAE (J-K&lt;0.8)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56524" y="-152985"/>
            <a:ext cx="8425374" cy="914400"/>
          </a:xfrm>
        </p:spPr>
        <p:txBody>
          <a:bodyPr/>
          <a:lstStyle/>
          <a:p>
            <a:r>
              <a:rPr lang="en-US" altLang="ja-JP" sz="4400" dirty="0" smtClean="0"/>
              <a:t>Dust extinction vs. environment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468"/>
          <a:stretch/>
        </p:blipFill>
        <p:spPr>
          <a:xfrm>
            <a:off x="2935656" y="1366740"/>
            <a:ext cx="6026273" cy="4897450"/>
          </a:xfrm>
          <a:prstGeom prst="rect">
            <a:avLst/>
          </a:prstGeom>
        </p:spPr>
      </p:pic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5694342" y="6317284"/>
            <a:ext cx="327799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2013b)</a:t>
            </a:r>
            <a:endParaRPr lang="en-US" altLang="ja-JP" sz="20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1744" y="834782"/>
            <a:ext cx="858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Dust extinction may be higher in high-density environments.</a:t>
            </a:r>
            <a:endParaRPr kumimoji="1" lang="ja-JP" altLang="en-US" sz="2400" dirty="0"/>
          </a:p>
        </p:txBody>
      </p:sp>
      <p:sp>
        <p:nvSpPr>
          <p:cNvPr id="9" name="テキスト ボックス 39"/>
          <p:cNvSpPr txBox="1">
            <a:spLocks noChangeArrowheads="1"/>
          </p:cNvSpPr>
          <p:nvPr/>
        </p:nvSpPr>
        <p:spPr bwMode="auto">
          <a:xfrm>
            <a:off x="3701236" y="1701121"/>
            <a:ext cx="2629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z</a:t>
            </a:r>
            <a:r>
              <a:rPr lang="en-US" altLang="ja-JP" sz="28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=0.4 sample</a:t>
            </a:r>
            <a:endParaRPr lang="en-US" altLang="ja-JP" sz="28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6254752" y="1411947"/>
            <a:ext cx="2518830" cy="804234"/>
          </a:xfrm>
          <a:prstGeom prst="wedgeRectCallout">
            <a:avLst>
              <a:gd name="adj1" fmla="val -28685"/>
              <a:gd name="adj2" fmla="val 88819"/>
            </a:avLst>
          </a:prstGeom>
          <a:solidFill>
            <a:srgbClr val="D192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07774" y="1363394"/>
            <a:ext cx="262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SFR(IR)/SFR(H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)</a:t>
            </a:r>
            <a:endParaRPr lang="en-US" altLang="ja-JP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2" name="四角形吹き出し 11"/>
          <p:cNvSpPr/>
          <p:nvPr/>
        </p:nvSpPr>
        <p:spPr>
          <a:xfrm flipV="1">
            <a:off x="1964663" y="5199675"/>
            <a:ext cx="2629041" cy="1117609"/>
          </a:xfrm>
          <a:prstGeom prst="wedgeRectCallout">
            <a:avLst>
              <a:gd name="adj1" fmla="val 44354"/>
              <a:gd name="adj2" fmla="val 1021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39"/>
          <p:cNvSpPr txBox="1">
            <a:spLocks noChangeArrowheads="1"/>
          </p:cNvSpPr>
          <p:nvPr/>
        </p:nvSpPr>
        <p:spPr bwMode="auto">
          <a:xfrm>
            <a:off x="1873515" y="5194045"/>
            <a:ext cx="262904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)-M</a:t>
            </a:r>
            <a:r>
              <a:rPr lang="en-US" altLang="ja-JP" sz="1400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★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 relation</a:t>
            </a:r>
          </a:p>
          <a:p>
            <a:pPr algn="ctr" eaLnBrk="1" hangingPunct="1"/>
            <a:r>
              <a:rPr lang="en-US" altLang="ja-JP" sz="2000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(Garn &amp; Best 2010)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2" y="1421868"/>
            <a:ext cx="2753320" cy="2376145"/>
          </a:xfrm>
          <a:prstGeom prst="rect">
            <a:avLst/>
          </a:prstGeom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4336" y="3798013"/>
            <a:ext cx="281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(Garn &amp; Best 2010)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373346" y="2708476"/>
            <a:ext cx="1220358" cy="1448948"/>
          </a:xfrm>
          <a:prstGeom prst="straightConnector1">
            <a:avLst/>
          </a:prstGeom>
          <a:ln w="28575" cmpd="sng">
            <a:solidFill>
              <a:srgbClr val="00FF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252205" y="2381078"/>
            <a:ext cx="1121141" cy="327398"/>
          </a:xfrm>
          <a:prstGeom prst="line">
            <a:avLst/>
          </a:prstGeom>
          <a:ln w="28575" cmpd="sng">
            <a:solidFill>
              <a:srgbClr val="00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84620" y="1318429"/>
            <a:ext cx="265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A</a:t>
            </a:r>
            <a:r>
              <a:rPr kumimoji="1" lang="en-US" altLang="ja-JP" sz="1200" dirty="0" err="1" smtClean="0">
                <a:solidFill>
                  <a:schemeClr val="bg1"/>
                </a:solidFill>
              </a:rPr>
              <a:t>H</a:t>
            </a:r>
            <a:r>
              <a:rPr kumimoji="1" lang="en-US" altLang="ja-JP" sz="12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>
                <a:solidFill>
                  <a:schemeClr val="bg1"/>
                </a:solidFill>
              </a:rPr>
              <a:t>-M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★</a:t>
            </a:r>
            <a:r>
              <a:rPr kumimoji="1" lang="en-US" altLang="ja-JP" dirty="0" smtClean="0">
                <a:solidFill>
                  <a:schemeClr val="bg1"/>
                </a:solidFill>
              </a:rPr>
              <a:t> relation (z=0)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5944" y="-79413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Conclusions 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0401" y="1022071"/>
            <a:ext cx="89283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(1) With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MAHALO-Subaru campaign</a:t>
            </a:r>
            <a:r>
              <a:rPr kumimoji="1" lang="en-US" altLang="ja-JP" sz="2400" dirty="0" smtClean="0"/>
              <a:t>, we find that SF main sequence is independent of </a:t>
            </a:r>
            <a:r>
              <a:rPr kumimoji="1" lang="en-US" altLang="ja-JP" sz="2400" dirty="0"/>
              <a:t>environment at any time in the history of </a:t>
            </a:r>
            <a:r>
              <a:rPr kumimoji="1" lang="en-US" altLang="ja-JP" sz="2400" dirty="0" smtClean="0"/>
              <a:t>universe since z~2, suggesting rapid SF quenching.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0401" y="2764698"/>
            <a:ext cx="87764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(2) SF galaxies in z=2.2 proto-cluster environments tend to be more massive (and showing redder J-K </a:t>
            </a:r>
            <a:r>
              <a:rPr kumimoji="1" lang="en-US" altLang="ja-JP" sz="2400" dirty="0" err="1" smtClean="0"/>
              <a:t>colours</a:t>
            </a:r>
            <a:r>
              <a:rPr kumimoji="1" lang="en-US" altLang="ja-JP" sz="2400" dirty="0" smtClean="0"/>
              <a:t>) than the field counterparts at the same redshift. 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401" y="4577641"/>
            <a:ext cx="886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(3) SF galaxies “surviving” in high-density environments tend to be more highly obscured by dust, suggesting a different mode of SF activity in clusters/groups.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292" y="3985848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 M</a:t>
            </a:r>
            <a:r>
              <a:rPr kumimoji="1" lang="en-US" altLang="ja-JP" sz="1400" dirty="0" smtClean="0">
                <a:solidFill>
                  <a:srgbClr val="CCFFCC"/>
                </a:solidFill>
                <a:sym typeface="Wingdings"/>
              </a:rPr>
              <a:t>★</a:t>
            </a:r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 distribution “along” the MS does depend on environment.</a:t>
            </a:r>
            <a:endParaRPr kumimoji="1" lang="ja-JP" altLang="en-US" sz="2200" dirty="0">
              <a:solidFill>
                <a:srgbClr val="CCFFCC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1162" y="5895065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 </a:t>
            </a:r>
            <a:r>
              <a:rPr kumimoji="1" lang="en-US" altLang="ja-JP" sz="2200" dirty="0">
                <a:solidFill>
                  <a:srgbClr val="CCFFCC"/>
                </a:solidFill>
                <a:sym typeface="Wingdings"/>
              </a:rPr>
              <a:t>E</a:t>
            </a:r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nvironment may affect dust properties (SF geometry or mode).   </a:t>
            </a:r>
            <a:endParaRPr kumimoji="1" lang="ja-JP" altLang="en-US" sz="2200" dirty="0">
              <a:solidFill>
                <a:srgbClr val="CCFFCC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967" y="2222399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 Cluster vs. field difference is always small (0.2 </a:t>
            </a:r>
            <a:r>
              <a:rPr kumimoji="1" lang="en-US" altLang="ja-JP" sz="2200" dirty="0" err="1" smtClean="0">
                <a:solidFill>
                  <a:srgbClr val="CCFFCC"/>
                </a:solidFill>
                <a:sym typeface="Wingdings"/>
              </a:rPr>
              <a:t>dex</a:t>
            </a:r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 at maximum)  </a:t>
            </a:r>
            <a:endParaRPr kumimoji="1" lang="ja-JP" altLang="en-US" sz="2200" dirty="0">
              <a:solidFill>
                <a:srgbClr val="CCFFCC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45944" y="911876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6613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5634" y="-99881"/>
            <a:ext cx="8425374" cy="914400"/>
          </a:xfrm>
        </p:spPr>
        <p:txBody>
          <a:bodyPr/>
          <a:lstStyle/>
          <a:p>
            <a:pPr algn="ctr"/>
            <a:r>
              <a:rPr lang="en-US" altLang="ja-JP" sz="4200" dirty="0" smtClean="0">
                <a:effectLst/>
              </a:rPr>
              <a:t>Star </a:t>
            </a:r>
            <a:r>
              <a:rPr lang="en-US" altLang="ja-JP" sz="4200" dirty="0">
                <a:effectLst/>
              </a:rPr>
              <a:t>F</a:t>
            </a:r>
            <a:r>
              <a:rPr lang="en-US" altLang="ja-JP" sz="4200" dirty="0" smtClean="0">
                <a:effectLst/>
              </a:rPr>
              <a:t>ormation “Main Sequence”</a:t>
            </a:r>
            <a:endParaRPr kumimoji="1" lang="ja-JP" altLang="en-US" sz="4200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91" y="1438016"/>
            <a:ext cx="7160963" cy="4916841"/>
          </a:xfrm>
          <a:prstGeom prst="rect">
            <a:avLst/>
          </a:prstGeom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888715" y="6380354"/>
            <a:ext cx="244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Elbaz</a:t>
            </a:r>
            <a:r>
              <a:rPr kumimoji="1" lang="en-US" altLang="ja-JP" sz="2000" dirty="0" smtClean="0"/>
              <a:t> et al. (2007)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1331" y="744737"/>
            <a:ext cx="705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= SFR-M</a:t>
            </a:r>
            <a:r>
              <a:rPr kumimoji="1" lang="en-US" altLang="ja-JP" dirty="0" smtClean="0"/>
              <a:t>★</a:t>
            </a:r>
            <a:r>
              <a:rPr kumimoji="1" lang="en-US" altLang="ja-JP" sz="2800" dirty="0" smtClean="0"/>
              <a:t> relation for star-forming galaxies</a:t>
            </a:r>
            <a:endParaRPr kumimoji="1" lang="ja-JP" altLang="en-US" sz="2800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699925" y="3244825"/>
            <a:ext cx="6408543" cy="784656"/>
            <a:chOff x="1699925" y="3209215"/>
            <a:chExt cx="6408543" cy="784656"/>
          </a:xfrm>
        </p:grpSpPr>
        <p:sp>
          <p:nvSpPr>
            <p:cNvPr id="6" name="平行四辺形 5"/>
            <p:cNvSpPr/>
            <p:nvPr/>
          </p:nvSpPr>
          <p:spPr>
            <a:xfrm rot="20400000">
              <a:off x="1699925" y="3209215"/>
              <a:ext cx="6408543" cy="784656"/>
            </a:xfrm>
            <a:prstGeom prst="parallelogram">
              <a:avLst>
                <a:gd name="adj" fmla="val 36440"/>
              </a:avLst>
            </a:prstGeom>
            <a:gradFill flip="none" rotWithShape="1">
              <a:gsLst>
                <a:gs pos="0">
                  <a:schemeClr val="accent1">
                    <a:alpha val="63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  <a:alpha val="63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  <a:alpha val="63000"/>
                  </a:schemeClr>
                </a:gs>
              </a:gsLst>
              <a:lin ang="414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20385645">
              <a:off x="2237150" y="3287869"/>
              <a:ext cx="534880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Main Sequence (normal SF)</a:t>
              </a:r>
              <a:endParaRPr kumimoji="1" lang="ja-JP" altLang="en-US" sz="3200" dirty="0"/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2034008" y="1646221"/>
            <a:ext cx="5761300" cy="2539805"/>
            <a:chOff x="2034008" y="1610611"/>
            <a:chExt cx="5761300" cy="2539805"/>
          </a:xfrm>
        </p:grpSpPr>
        <p:sp>
          <p:nvSpPr>
            <p:cNvPr id="20" name="正方形/長方形 19"/>
            <p:cNvSpPr/>
            <p:nvPr/>
          </p:nvSpPr>
          <p:spPr>
            <a:xfrm>
              <a:off x="2034008" y="1610611"/>
              <a:ext cx="5761300" cy="505888"/>
            </a:xfrm>
            <a:prstGeom prst="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/>
            <p:cNvSpPr/>
            <p:nvPr/>
          </p:nvSpPr>
          <p:spPr>
            <a:xfrm flipV="1">
              <a:off x="2034008" y="2116499"/>
              <a:ext cx="5761300" cy="2033917"/>
            </a:xfrm>
            <a:prstGeom prst="rtTriangle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scene3d>
              <a:camera prst="orthographicFront"/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0385645">
              <a:off x="2194076" y="2302129"/>
              <a:ext cx="2439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Starburst</a:t>
              </a:r>
              <a:endParaRPr kumimoji="1" lang="ja-JP" altLang="en-US" sz="3600" dirty="0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2023683" y="3107123"/>
            <a:ext cx="5771625" cy="2565615"/>
            <a:chOff x="2023683" y="3071513"/>
            <a:chExt cx="5771625" cy="2565615"/>
          </a:xfrm>
        </p:grpSpPr>
        <p:sp>
          <p:nvSpPr>
            <p:cNvPr id="24" name="直角三角形 23"/>
            <p:cNvSpPr/>
            <p:nvPr/>
          </p:nvSpPr>
          <p:spPr>
            <a:xfrm flipH="1">
              <a:off x="2023683" y="3071513"/>
              <a:ext cx="5761300" cy="2059727"/>
            </a:xfrm>
            <a:prstGeom prst="rtTriangle">
              <a:avLst/>
            </a:prstGeom>
            <a:solidFill>
              <a:srgbClr val="FF6666">
                <a:alpha val="80000"/>
              </a:srgbClr>
            </a:solidFill>
            <a:ln>
              <a:noFill/>
            </a:ln>
            <a:effectLst/>
            <a:scene3d>
              <a:camera prst="orthographicFront"/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034008" y="5131240"/>
              <a:ext cx="5761300" cy="505888"/>
            </a:xfrm>
            <a:prstGeom prst="rect">
              <a:avLst/>
            </a:prstGeom>
            <a:solidFill>
              <a:srgbClr val="FF6666">
                <a:alpha val="8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20385645">
              <a:off x="5046172" y="4456612"/>
              <a:ext cx="2439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Passive</a:t>
              </a:r>
              <a:endParaRPr kumimoji="1" lang="ja-JP" altLang="en-US" sz="3600" dirty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275946" y="5998222"/>
            <a:ext cx="1184044" cy="34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39"/>
          <p:cNvSpPr txBox="1">
            <a:spLocks noChangeArrowheads="1"/>
          </p:cNvSpPr>
          <p:nvPr/>
        </p:nvSpPr>
        <p:spPr bwMode="auto">
          <a:xfrm>
            <a:off x="4028722" y="5886598"/>
            <a:ext cx="194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log 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M</a:t>
            </a:r>
            <a:r>
              <a:rPr lang="en-US" altLang="ja-JP" sz="16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★ 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[M</a:t>
            </a:r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]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 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15665" y="2637047"/>
            <a:ext cx="586724" cy="2190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39"/>
          <p:cNvSpPr txBox="1">
            <a:spLocks noChangeArrowheads="1"/>
          </p:cNvSpPr>
          <p:nvPr/>
        </p:nvSpPr>
        <p:spPr bwMode="auto">
          <a:xfrm rot="16200000">
            <a:off x="104677" y="3454128"/>
            <a:ext cx="226426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 SFR [M</a:t>
            </a:r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/</a:t>
            </a:r>
            <a:r>
              <a:rPr lang="en-US" altLang="ja-JP" sz="2300" b="1" dirty="0" err="1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yr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]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0" y="1115007"/>
            <a:ext cx="8032927" cy="51914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7306" y="6327768"/>
            <a:ext cx="8658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From NEWFIRM medium-band survey  (Whitaker et al. 2012)</a:t>
            </a:r>
            <a:endParaRPr kumimoji="1" lang="ja-JP" altLang="en-US" sz="2000" dirty="0"/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756591" y="-9186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4400" dirty="0" smtClean="0">
                <a:effectLst/>
              </a:rPr>
              <a:t>SF main sequence out to z&gt;2</a:t>
            </a:r>
            <a:endParaRPr lang="ja-JP" altLang="en-US" sz="4400" dirty="0">
              <a:effectLst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95288" y="93179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3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Rot="1" noChangeArrowheads="1"/>
          </p:cNvSpPr>
          <p:nvPr/>
        </p:nvSpPr>
        <p:spPr bwMode="auto">
          <a:xfrm>
            <a:off x="93811" y="-45934"/>
            <a:ext cx="899647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4000" dirty="0" smtClean="0">
                <a:solidFill>
                  <a:srgbClr val="FFFFFF"/>
                </a:solidFill>
                <a:latin typeface="+mj-lt"/>
                <a:ea typeface="HGP創英角ﾎﾟｯﾌﾟ体" charset="0"/>
                <a:cs typeface="Garamond"/>
              </a:rPr>
              <a:t>Galaxy properties vs. Environment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Garamond"/>
              </a:rPr>
              <a:t>   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メイリオ" charset="0"/>
                <a:cs typeface="Garamond"/>
              </a:rPr>
              <a:t> </a:t>
            </a:r>
            <a:endParaRPr kumimoji="1" lang="en-US" altLang="ja-JP" sz="4000" dirty="0">
              <a:solidFill>
                <a:srgbClr val="FFFFFF"/>
              </a:solidFill>
              <a:effectLst/>
              <a:latin typeface="+mj-lt"/>
              <a:ea typeface="メイリオ" charset="0"/>
              <a:cs typeface="Garamond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47412" y="1057613"/>
            <a:ext cx="8891226" cy="5303820"/>
            <a:chOff x="127338" y="844383"/>
            <a:chExt cx="9035450" cy="5399087"/>
          </a:xfrm>
        </p:grpSpPr>
        <p:pic>
          <p:nvPicPr>
            <p:cNvPr id="5" name="Picture 3" descr="morphden_local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6" r="-1266" b="14598"/>
            <a:stretch>
              <a:fillRect/>
            </a:stretch>
          </p:blipFill>
          <p:spPr>
            <a:xfrm>
              <a:off x="470238" y="844383"/>
              <a:ext cx="8297863" cy="5399087"/>
            </a:xfrm>
            <a:prstGeom prst="rect">
              <a:avLst/>
            </a:prstGeom>
          </p:spPr>
        </p:pic>
        <p:pic>
          <p:nvPicPr>
            <p:cNvPr id="6" name="Picture 4" descr="M87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6" t="15833" r="10603" b="15483"/>
            <a:stretch>
              <a:fillRect/>
            </a:stretch>
          </p:blipFill>
          <p:spPr bwMode="auto">
            <a:xfrm>
              <a:off x="6607513" y="3458995"/>
              <a:ext cx="9842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M31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638" y="2500145"/>
              <a:ext cx="95567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320176" y="2492208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200" b="1">
                  <a:solidFill>
                    <a:srgbClr val="FF0000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E</a:t>
              </a:r>
              <a:endParaRPr kumimoji="0" lang="ja-JP" altLang="en-US" sz="3200" b="1">
                <a:solidFill>
                  <a:srgbClr val="FF0000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735851" y="2809708"/>
              <a:ext cx="738187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000" b="1">
                  <a:solidFill>
                    <a:srgbClr val="008000"/>
                  </a:solidFill>
                  <a:effectLst/>
                  <a:latin typeface="Comic Sans MS" charset="0"/>
                </a:rPr>
                <a:t>S0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791163" y="2254083"/>
              <a:ext cx="12319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600" b="1">
                  <a:solidFill>
                    <a:srgbClr val="000066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Spiral</a:t>
              </a:r>
              <a:endParaRPr kumimoji="0" lang="ja-JP" altLang="en-US" sz="2600" b="1">
                <a:solidFill>
                  <a:srgbClr val="000066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463051" y="5811670"/>
              <a:ext cx="2160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High-density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062376" y="1444458"/>
              <a:ext cx="45370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b="1" i="1" dirty="0" smtClean="0">
                  <a:solidFill>
                    <a:srgbClr val="0000FF"/>
                  </a:solidFill>
                  <a:effectLst/>
                  <a:latin typeface="Times New Roman" charset="0"/>
                </a:rPr>
                <a:t>“</a:t>
              </a:r>
              <a:r>
                <a:rPr lang="en-US" altLang="ja-JP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 </a:t>
              </a:r>
              <a:r>
                <a:rPr lang="en-US" altLang="ja-JP" b="1" dirty="0" smtClean="0">
                  <a:solidFill>
                    <a:srgbClr val="0000FF"/>
                  </a:solidFill>
                  <a:effectLst/>
                  <a:latin typeface="Comic Sans MS" charset="0"/>
                </a:rPr>
                <a:t>Morphology–Density Relation</a:t>
              </a:r>
              <a:r>
                <a:rPr lang="ja-JP" altLang="en-US" b="1" dirty="0" smtClean="0">
                  <a:solidFill>
                    <a:srgbClr val="0000FF"/>
                  </a:solidFill>
                  <a:effectLst/>
                  <a:latin typeface="Comic Sans MS" charset="0"/>
                </a:rPr>
                <a:t>”</a:t>
              </a:r>
              <a:endParaRPr lang="en-US" altLang="ja-JP" b="1" i="1" dirty="0" smtClean="0">
                <a:solidFill>
                  <a:srgbClr val="0000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flipV="1">
              <a:off x="6888541" y="2042945"/>
              <a:ext cx="2160587" cy="1223963"/>
            </a:xfrm>
            <a:prstGeom prst="cloudCallout">
              <a:avLst>
                <a:gd name="adj1" fmla="val -59042"/>
                <a:gd name="adj2" fmla="val -5308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010257" y="2245631"/>
              <a:ext cx="2152531" cy="72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dirty="0">
                  <a:solidFill>
                    <a:srgbClr val="FF0000"/>
                  </a:solidFill>
                  <a:effectLst/>
                  <a:latin typeface="Comic Sans MS" charset="0"/>
                </a:rPr>
                <a:t>red, old,      low SF activity</a:t>
              </a: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flipV="1">
              <a:off x="127338" y="3932070"/>
              <a:ext cx="2376488" cy="1152525"/>
            </a:xfrm>
            <a:prstGeom prst="cloudCallout">
              <a:avLst>
                <a:gd name="adj1" fmla="val 43583"/>
                <a:gd name="adj2" fmla="val 52583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71801" y="4122570"/>
              <a:ext cx="230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>
                  <a:solidFill>
                    <a:srgbClr val="0000FF"/>
                  </a:solidFill>
                  <a:effectLst/>
                  <a:latin typeface="Comic Sans MS" charset="0"/>
                </a:rPr>
                <a:t>blue, young,  high SF activity  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94101" y="5791033"/>
              <a:ext cx="2184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Low-density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537803" y="636922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Dressler 1980)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83418" y="90805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9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0065" y="-59350"/>
            <a:ext cx="8961505" cy="914400"/>
          </a:xfrm>
        </p:spPr>
        <p:txBody>
          <a:bodyPr/>
          <a:lstStyle/>
          <a:p>
            <a:pPr algn="ctr"/>
            <a:r>
              <a:rPr lang="en-US" altLang="ja-JP" sz="4400" dirty="0" smtClean="0">
                <a:effectLst/>
              </a:rPr>
              <a:t>Little environmental impacts ?</a:t>
            </a:r>
            <a:endParaRPr kumimoji="1" lang="ja-JP" altLang="en-US" sz="4400" dirty="0">
              <a:effectLst/>
            </a:endParaRPr>
          </a:p>
        </p:txBody>
      </p:sp>
      <p:sp>
        <p:nvSpPr>
          <p:cNvPr id="4" name="テキスト ボックス 39"/>
          <p:cNvSpPr txBox="1">
            <a:spLocks noChangeArrowheads="1"/>
          </p:cNvSpPr>
          <p:nvPr/>
        </p:nvSpPr>
        <p:spPr bwMode="auto">
          <a:xfrm>
            <a:off x="2540160" y="6172174"/>
            <a:ext cx="6985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i="1" dirty="0">
                <a:effectLst/>
                <a:latin typeface="Times" charset="0"/>
                <a:cs typeface="Times" charset="0"/>
              </a:rPr>
              <a:t>Local star-forming galaxies from </a:t>
            </a:r>
            <a:r>
              <a:rPr lang="en-US" altLang="ja-JP" sz="2100" i="1" dirty="0" smtClean="0">
                <a:effectLst/>
                <a:latin typeface="Times" charset="0"/>
                <a:cs typeface="Times" charset="0"/>
              </a:rPr>
              <a:t>SDSS  </a:t>
            </a:r>
            <a:r>
              <a:rPr lang="en-US" altLang="ja-JP" sz="2100" i="1" dirty="0">
                <a:effectLst/>
                <a:latin typeface="Times" charset="0"/>
                <a:cs typeface="Times" charset="0"/>
              </a:rPr>
              <a:t>(</a:t>
            </a:r>
            <a:r>
              <a:rPr lang="en-US" altLang="ja-JP" sz="2100" i="1" dirty="0" err="1">
                <a:effectLst/>
                <a:latin typeface="Times" charset="0"/>
                <a:cs typeface="Times" charset="0"/>
              </a:rPr>
              <a:t>Peng</a:t>
            </a:r>
            <a:r>
              <a:rPr lang="en-US" altLang="ja-JP" sz="2100" i="1" dirty="0">
                <a:effectLst/>
                <a:latin typeface="Times" charset="0"/>
                <a:cs typeface="Times" charset="0"/>
              </a:rPr>
              <a:t> et al. 2010)</a:t>
            </a:r>
          </a:p>
        </p:txBody>
      </p:sp>
      <p:pic>
        <p:nvPicPr>
          <p:cNvPr id="5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3" y="1733182"/>
            <a:ext cx="8234346" cy="42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3039725" y="4574080"/>
            <a:ext cx="15806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chemeClr val="bg1"/>
                </a:solidFill>
                <a:effectLst/>
                <a:latin typeface="+mj-lt"/>
                <a:cs typeface="Arial" charset="0"/>
              </a:rPr>
              <a:t>low-</a:t>
            </a:r>
            <a:r>
              <a:rPr lang="en-US" altLang="ja-JP" sz="2000" b="1" dirty="0" smtClean="0">
                <a:solidFill>
                  <a:schemeClr val="bg1"/>
                </a:solidFill>
                <a:effectLst/>
                <a:latin typeface="+mj-lt"/>
                <a:cs typeface="Arial" charset="0"/>
              </a:rPr>
              <a:t>density</a:t>
            </a:r>
          </a:p>
          <a:p>
            <a:pPr algn="ctr" eaLnBrk="1" hangingPunct="1"/>
            <a:r>
              <a:rPr lang="en-US" altLang="ja-JP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(z=0)</a:t>
            </a:r>
            <a:endParaRPr lang="en-US" altLang="ja-JP" b="1" i="1" dirty="0">
              <a:solidFill>
                <a:schemeClr val="bg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8" name="テキスト ボックス 39"/>
          <p:cNvSpPr txBox="1">
            <a:spLocks noChangeArrowheads="1"/>
          </p:cNvSpPr>
          <p:nvPr/>
        </p:nvSpPr>
        <p:spPr bwMode="auto">
          <a:xfrm>
            <a:off x="4275946" y="5531996"/>
            <a:ext cx="114452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log 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M</a:t>
            </a:r>
            <a:r>
              <a:rPr lang="en-US" altLang="ja-JP" sz="16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★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 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660" y="1066193"/>
            <a:ext cx="9068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dirty="0" smtClean="0">
                <a:solidFill>
                  <a:srgbClr val="FFFF00"/>
                </a:solidFill>
              </a:rPr>
              <a:t>SF main sequence is “independent” of environment at z=0</a:t>
            </a:r>
          </a:p>
        </p:txBody>
      </p:sp>
      <p:sp>
        <p:nvSpPr>
          <p:cNvPr id="10" name="テキスト ボックス 39"/>
          <p:cNvSpPr txBox="1">
            <a:spLocks noChangeArrowheads="1"/>
          </p:cNvSpPr>
          <p:nvPr/>
        </p:nvSpPr>
        <p:spPr bwMode="auto">
          <a:xfrm>
            <a:off x="6652814" y="4577406"/>
            <a:ext cx="1680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high</a:t>
            </a:r>
            <a:r>
              <a:rPr lang="en-US" altLang="ja-JP" sz="2000" b="1" dirty="0" smtClean="0">
                <a:solidFill>
                  <a:schemeClr val="bg1"/>
                </a:solidFill>
                <a:effectLst/>
                <a:latin typeface="+mj-lt"/>
                <a:cs typeface="Arial" charset="0"/>
              </a:rPr>
              <a:t>-density</a:t>
            </a:r>
          </a:p>
          <a:p>
            <a:pPr algn="ctr" eaLnBrk="1" hangingPunct="1"/>
            <a:r>
              <a:rPr lang="en-US" altLang="ja-JP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(z=0)</a:t>
            </a:r>
            <a:endParaRPr lang="en-US" altLang="ja-JP" b="1" i="1" dirty="0">
              <a:solidFill>
                <a:schemeClr val="bg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383418" y="97269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3533" y="3050638"/>
            <a:ext cx="333597" cy="12582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39"/>
          <p:cNvSpPr txBox="1">
            <a:spLocks noChangeArrowheads="1"/>
          </p:cNvSpPr>
          <p:nvPr/>
        </p:nvSpPr>
        <p:spPr bwMode="auto">
          <a:xfrm rot="16200000">
            <a:off x="-657394" y="3396799"/>
            <a:ext cx="256275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log SFR [M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/</a:t>
            </a:r>
            <a:r>
              <a:rPr lang="en-US" altLang="ja-JP" sz="2300" b="1" dirty="0" err="1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yr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]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84" y="1082744"/>
            <a:ext cx="4631608" cy="237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268449" y="3799392"/>
            <a:ext cx="4047366" cy="26120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863034" y="3830360"/>
            <a:ext cx="4047366" cy="26120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20050078">
            <a:off x="1001515" y="4542747"/>
            <a:ext cx="433647" cy="24778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3666972">
            <a:off x="2323430" y="4219249"/>
            <a:ext cx="549821" cy="26939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777479">
            <a:off x="2271387" y="5764009"/>
            <a:ext cx="448436" cy="288207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6159185">
            <a:off x="3229514" y="5184339"/>
            <a:ext cx="549821" cy="26939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18285447">
            <a:off x="6944648" y="5544880"/>
            <a:ext cx="461467" cy="29279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1079583">
            <a:off x="7356799" y="4783161"/>
            <a:ext cx="381061" cy="2244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16538317">
            <a:off x="5923166" y="5300878"/>
            <a:ext cx="461467" cy="29279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1572902" y="3998884"/>
            <a:ext cx="6796737" cy="2265032"/>
            <a:chOff x="1572902" y="3998884"/>
            <a:chExt cx="6796737" cy="2265032"/>
          </a:xfrm>
        </p:grpSpPr>
        <p:sp>
          <p:nvSpPr>
            <p:cNvPr id="13" name="円/楕円 12"/>
            <p:cNvSpPr/>
            <p:nvPr/>
          </p:nvSpPr>
          <p:spPr>
            <a:xfrm rot="18285447">
              <a:off x="1488567" y="5300878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rot="18285447">
              <a:off x="5890202" y="4754824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2791327">
              <a:off x="6577806" y="5191554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 rot="20007282">
              <a:off x="6171887" y="4163931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18285447">
              <a:off x="6304572" y="5761815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8285447">
              <a:off x="7402251" y="5215760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20849063">
              <a:off x="7145275" y="4353675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18285447">
              <a:off x="6672611" y="4646793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19865730">
              <a:off x="5252339" y="5033859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 rot="1630742">
              <a:off x="7908172" y="4975042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2742821">
              <a:off x="5502985" y="5593875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20257327">
              <a:off x="5525918" y="4481797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618414">
              <a:off x="7853175" y="4469886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 rot="20749630">
              <a:off x="7687329" y="5619469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235811">
              <a:off x="6856036" y="3998884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618414">
              <a:off x="7123076" y="5971118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9"/>
          <p:cNvSpPr txBox="1">
            <a:spLocks noChangeArrowheads="1"/>
          </p:cNvSpPr>
          <p:nvPr/>
        </p:nvSpPr>
        <p:spPr bwMode="auto">
          <a:xfrm>
            <a:off x="3573412" y="2437570"/>
            <a:ext cx="1147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chemeClr val="bg1"/>
                </a:solidFill>
                <a:latin typeface="+mj-lt"/>
                <a:cs typeface="Arial" charset="0"/>
              </a:rPr>
              <a:t>l</a:t>
            </a:r>
            <a:r>
              <a:rPr lang="en-US" altLang="ja-JP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ow density</a:t>
            </a:r>
          </a:p>
        </p:txBody>
      </p:sp>
      <p:sp>
        <p:nvSpPr>
          <p:cNvPr id="57" name="テキスト ボックス 39"/>
          <p:cNvSpPr txBox="1">
            <a:spLocks noChangeArrowheads="1"/>
          </p:cNvSpPr>
          <p:nvPr/>
        </p:nvSpPr>
        <p:spPr bwMode="auto">
          <a:xfrm>
            <a:off x="329052" y="3321930"/>
            <a:ext cx="111643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u="sng" dirty="0" smtClean="0">
                <a:latin typeface="Times" charset="0"/>
                <a:cs typeface="Times" charset="0"/>
              </a:rPr>
              <a:t>Field</a:t>
            </a:r>
            <a:endParaRPr lang="en-US" altLang="ja-JP" sz="3200" u="sng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58" name="テキスト ボックス 39"/>
          <p:cNvSpPr txBox="1">
            <a:spLocks noChangeArrowheads="1"/>
          </p:cNvSpPr>
          <p:nvPr/>
        </p:nvSpPr>
        <p:spPr bwMode="auto">
          <a:xfrm>
            <a:off x="7664601" y="3352178"/>
            <a:ext cx="153644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u="sng" dirty="0" smtClean="0">
                <a:latin typeface="Times" charset="0"/>
                <a:cs typeface="Times" charset="0"/>
              </a:rPr>
              <a:t>Cluster</a:t>
            </a:r>
            <a:endParaRPr lang="en-US" altLang="ja-JP" sz="3200" u="sng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383418" y="90147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7" name="テキスト ボックス 39"/>
          <p:cNvSpPr txBox="1">
            <a:spLocks noChangeArrowheads="1"/>
          </p:cNvSpPr>
          <p:nvPr/>
        </p:nvSpPr>
        <p:spPr bwMode="auto">
          <a:xfrm>
            <a:off x="5604200" y="2411775"/>
            <a:ext cx="1147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high density</a:t>
            </a: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1393863" y="1641584"/>
            <a:ext cx="5987302" cy="4122675"/>
            <a:chOff x="1393863" y="1641584"/>
            <a:chExt cx="5987302" cy="4122675"/>
          </a:xfrm>
        </p:grpSpPr>
        <p:cxnSp>
          <p:nvCxnSpPr>
            <p:cNvPr id="39" name="直線矢印コネクタ 38"/>
            <p:cNvCxnSpPr/>
            <p:nvPr/>
          </p:nvCxnSpPr>
          <p:spPr>
            <a:xfrm flipV="1">
              <a:off x="1393863" y="2780956"/>
              <a:ext cx="1569387" cy="1679693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2746427" y="1899694"/>
              <a:ext cx="1249314" cy="2176555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V="1">
              <a:off x="3613720" y="2178454"/>
              <a:ext cx="0" cy="2842843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V="1">
              <a:off x="2615299" y="2426240"/>
              <a:ext cx="812572" cy="3338019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6086811" y="1641584"/>
              <a:ext cx="196675" cy="3561692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flipH="1" flipV="1">
              <a:off x="5869116" y="1982290"/>
              <a:ext cx="1212656" cy="3473095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H="1" flipV="1">
              <a:off x="5317330" y="2426242"/>
              <a:ext cx="2063835" cy="2266754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タイトル 2"/>
          <p:cNvSpPr txBox="1">
            <a:spLocks/>
          </p:cNvSpPr>
          <p:nvPr/>
        </p:nvSpPr>
        <p:spPr>
          <a:xfrm>
            <a:off x="132619" y="-83090"/>
            <a:ext cx="896150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4400" dirty="0" smtClean="0">
                <a:effectLst/>
              </a:rPr>
              <a:t>Little </a:t>
            </a:r>
            <a:r>
              <a:rPr lang="en-US" altLang="ja-JP" sz="4400" dirty="0">
                <a:effectLst/>
              </a:rPr>
              <a:t>e</a:t>
            </a:r>
            <a:r>
              <a:rPr lang="en-US" altLang="ja-JP" sz="4400" dirty="0" smtClean="0">
                <a:effectLst/>
              </a:rPr>
              <a:t>nvironmental impacts ?</a:t>
            </a:r>
            <a:endParaRPr lang="ja-JP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54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9910" y="2679719"/>
            <a:ext cx="9034089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Q: How about in distant universe?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454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9"/>
          <p:cNvSpPr txBox="1">
            <a:spLocks noChangeArrowheads="1"/>
          </p:cNvSpPr>
          <p:nvPr/>
        </p:nvSpPr>
        <p:spPr bwMode="auto">
          <a:xfrm>
            <a:off x="323850" y="52369"/>
            <a:ext cx="9504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44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4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4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4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400" b="1" dirty="0">
                <a:effectLst/>
                <a:latin typeface="Apple Chancery" charset="0"/>
                <a:cs typeface="Apple Chancery" charset="0"/>
              </a:rPr>
              <a:t>-Subaru project</a:t>
            </a:r>
            <a:endParaRPr kumimoji="0" lang="ja-JP" altLang="en-US" sz="44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3316" name="テキスト ボックス 5"/>
          <p:cNvSpPr txBox="1">
            <a:spLocks noChangeArrowheads="1"/>
          </p:cNvSpPr>
          <p:nvPr/>
        </p:nvSpPr>
        <p:spPr bwMode="auto">
          <a:xfrm>
            <a:off x="416424" y="1756017"/>
            <a:ext cx="878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Narrow-band H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/[OII] emission-line </a:t>
            </a:r>
            <a:r>
              <a:rPr lang="en-US" altLang="ja-JP" i="1" dirty="0" smtClean="0">
                <a:solidFill>
                  <a:srgbClr val="DDDDDD"/>
                </a:solidFill>
                <a:effectLst/>
                <a:latin typeface="Times"/>
                <a:cs typeface="Times"/>
              </a:rPr>
              <a:t>survey 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for 0.4&lt;z&lt;2.5</a:t>
            </a: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308989" y="1270824"/>
            <a:ext cx="849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2800" b="1" i="1" dirty="0" err="1">
                <a:solidFill>
                  <a:srgbClr val="00FF00"/>
                </a:solidFill>
                <a:effectLst/>
                <a:latin typeface="Times"/>
                <a:cs typeface="Times"/>
              </a:rPr>
              <a:t>M</a:t>
            </a:r>
            <a:r>
              <a:rPr kumimoji="0" lang="en-US" altLang="ja-JP" sz="2800" b="1" i="1" dirty="0" err="1">
                <a:solidFill>
                  <a:srgbClr val="FF66CC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 err="1">
                <a:solidFill>
                  <a:srgbClr val="FFFFFF"/>
                </a:solidFill>
                <a:effectLst/>
                <a:latin typeface="Times"/>
                <a:cs typeface="Times"/>
              </a:rPr>
              <a:t>pping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FFFF00"/>
                </a:solidFill>
                <a:effectLst/>
                <a:latin typeface="Times"/>
                <a:cs typeface="Times"/>
              </a:rPr>
              <a:t>H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-</a:t>
            </a:r>
            <a:r>
              <a:rPr kumimoji="0" lang="en-US" altLang="ja-JP" sz="2800" i="1" dirty="0">
                <a:solidFill>
                  <a:srgbClr val="00FFFF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lpha and </a:t>
            </a:r>
            <a:r>
              <a:rPr kumimoji="0" lang="en-US" altLang="ja-JP" sz="2800" b="1" i="1" dirty="0">
                <a:solidFill>
                  <a:srgbClr val="FF0066"/>
                </a:solidFill>
                <a:effectLst/>
                <a:latin typeface="Times"/>
                <a:cs typeface="Times"/>
              </a:rPr>
              <a:t>L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ines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of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CC66FF"/>
                </a:solidFill>
                <a:effectLst/>
                <a:latin typeface="Times"/>
                <a:cs typeface="Times"/>
              </a:rPr>
              <a:t>O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xygen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with Subaru</a:t>
            </a:r>
          </a:p>
        </p:txBody>
      </p:sp>
      <p:sp>
        <p:nvSpPr>
          <p:cNvPr id="794641" name="Line 17"/>
          <p:cNvSpPr>
            <a:spLocks noChangeShapeType="1"/>
          </p:cNvSpPr>
          <p:nvPr/>
        </p:nvSpPr>
        <p:spPr bwMode="auto">
          <a:xfrm flipV="1">
            <a:off x="278875" y="1280897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3320" name="Picture 21" descr="http://optik2.mtk.nao.ac.jp/~kodama/tmp/tmp2/mahalotarg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6999" r="1775"/>
          <a:stretch>
            <a:fillRect/>
          </a:stretch>
        </p:blipFill>
        <p:spPr bwMode="auto">
          <a:xfrm>
            <a:off x="107950" y="2288713"/>
            <a:ext cx="88566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7451725" y="5167889"/>
            <a:ext cx="1465263" cy="215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7477125" y="4559904"/>
            <a:ext cx="1439863" cy="195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477125" y="4793270"/>
            <a:ext cx="1439863" cy="195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459038" y="2992145"/>
            <a:ext cx="50323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233591" y="2979445"/>
            <a:ext cx="249899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1780" y="843998"/>
            <a:ext cx="857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Times"/>
                <a:cs typeface="Times"/>
              </a:rPr>
              <a:t>Collaborators: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T.Kodama</a:t>
            </a:r>
            <a:r>
              <a:rPr kumimoji="1" lang="en-US" altLang="ja-JP" sz="2000" i="1" dirty="0" smtClean="0">
                <a:latin typeface="Times"/>
                <a:cs typeface="Times"/>
              </a:rPr>
              <a:t> (PI),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M.Hayashi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K.Tadaki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I.Tanaka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R.Shimakawa</a:t>
            </a:r>
            <a:endParaRPr kumimoji="1" lang="ja-JP" altLang="en-US" sz="2000" i="1" dirty="0">
              <a:latin typeface="Times"/>
              <a:cs typeface="Time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247636" y="4514558"/>
            <a:ext cx="1296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Tadaki+’12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337932" y="4721462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Koyama+’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13a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303699" y="5099287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Hayashi+’12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477125" y="5812434"/>
            <a:ext cx="1439863" cy="1831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350007" y="5739168"/>
            <a:ext cx="12969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13,14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574675" y="3702632"/>
            <a:ext cx="438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,14</a:t>
            </a:r>
            <a:endParaRPr kumimoji="0" lang="en-US" altLang="ja-JP" sz="14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476646" y="3998864"/>
            <a:ext cx="1439863" cy="1831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349745" y="3914738"/>
            <a:ext cx="150169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Koyama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+ </a:t>
            </a: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in prep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99295" y="2762695"/>
            <a:ext cx="681123" cy="133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878522" y="2683341"/>
            <a:ext cx="9172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Dec. 2013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2244" y="61258"/>
            <a:ext cx="895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High-z structures revealed by </a:t>
            </a:r>
            <a:r>
              <a:rPr lang="en-US" altLang="ja-JP" sz="3600" b="1" dirty="0">
                <a:solidFill>
                  <a:srgbClr val="00FF00"/>
                </a:solidFill>
                <a:latin typeface="Apple Chancery" charset="0"/>
                <a:cs typeface="Apple Chancery" charset="0"/>
              </a:rPr>
              <a:t>M</a:t>
            </a:r>
            <a:r>
              <a:rPr lang="en-US" altLang="ja-JP" sz="3600" b="1" dirty="0">
                <a:solidFill>
                  <a:srgbClr val="FF66FF"/>
                </a:solidFill>
                <a:latin typeface="Apple Chancery" charset="0"/>
                <a:cs typeface="Apple Chancery" charset="0"/>
              </a:rPr>
              <a:t>A</a:t>
            </a:r>
            <a:r>
              <a:rPr lang="en-US" altLang="ja-JP" sz="3600" b="1" dirty="0">
                <a:solidFill>
                  <a:srgbClr val="FFFF00"/>
                </a:solidFill>
                <a:latin typeface="Apple Chancery" charset="0"/>
                <a:cs typeface="Apple Chancery" charset="0"/>
              </a:rPr>
              <a:t>H</a:t>
            </a:r>
            <a:r>
              <a:rPr lang="en-US" altLang="ja-JP" sz="3600" b="1" dirty="0">
                <a:solidFill>
                  <a:srgbClr val="00FFFF"/>
                </a:solidFill>
                <a:latin typeface="Apple Chancery" charset="0"/>
                <a:cs typeface="Apple Chancery" charset="0"/>
              </a:rPr>
              <a:t>A</a:t>
            </a:r>
            <a:r>
              <a:rPr lang="en-US" altLang="ja-JP" sz="3600" b="1" dirty="0">
                <a:solidFill>
                  <a:srgbClr val="FF3399"/>
                </a:solidFill>
                <a:latin typeface="Apple Chancery" charset="0"/>
                <a:cs typeface="Apple Chancery" charset="0"/>
              </a:rPr>
              <a:t>L</a:t>
            </a:r>
            <a:r>
              <a:rPr lang="en-US" altLang="ja-JP" sz="3600" b="1" dirty="0">
                <a:solidFill>
                  <a:srgbClr val="CC99FF"/>
                </a:solidFill>
                <a:latin typeface="Apple Chancery" charset="0"/>
                <a:cs typeface="Apple Chancery" charset="0"/>
              </a:rPr>
              <a:t>O</a:t>
            </a:r>
            <a:endParaRPr kumimoji="1" lang="ja-JP" altLang="en-US" sz="3600" dirty="0"/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3" y="988010"/>
            <a:ext cx="2495551" cy="24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8" y="3862977"/>
            <a:ext cx="2728838" cy="25935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18" y="1306567"/>
            <a:ext cx="3036500" cy="23639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62" y="4083903"/>
            <a:ext cx="3188509" cy="25935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358" y="871597"/>
            <a:ext cx="2499842" cy="2413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401" y="3668050"/>
            <a:ext cx="2043601" cy="2830118"/>
          </a:xfrm>
          <a:prstGeom prst="rect">
            <a:avLst/>
          </a:prstGeom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278875" y="772913"/>
            <a:ext cx="862171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20858" y="3417517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(Koyama+11)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68505" y="6435335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02155" y="908248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Hayashi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+10, 11)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912895" y="3725538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Tadaki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+12)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304771" y="3232487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(Koyama+13)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878150" y="6449252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Hayashi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+12)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6405" y="3154842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81087" y="3119738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=0.4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5061" y="6100001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058618" y="3322509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455638" y="6288834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265555" y="2918319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892442" y="6100001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44656" y="606201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=0.8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948142" y="3289314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=1.5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359003" y="6264586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=1.6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156609" y="291288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=2.2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780426" y="606201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=2.5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21061" y="3291732"/>
            <a:ext cx="3291981" cy="9185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Many strong emitters </a:t>
            </a:r>
          </a:p>
          <a:p>
            <a:pPr algn="ctr"/>
            <a:r>
              <a:rPr kumimoji="1" lang="en-US" altLang="ja-JP" sz="2400" dirty="0" smtClean="0"/>
              <a:t>in z&gt;1.5 cluster cores</a:t>
            </a:r>
            <a:endParaRPr kumimoji="1" lang="ja-JP" altLang="en-US" sz="24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004448" y="4252330"/>
            <a:ext cx="1168257" cy="120514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4621061" y="2377713"/>
            <a:ext cx="873512" cy="90109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4991638" y="4197705"/>
            <a:ext cx="774266" cy="8196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7004448" y="1835926"/>
            <a:ext cx="426427" cy="143428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2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エレメント.thmx</Template>
  <TotalTime>29594</TotalTime>
  <Words>1114</Words>
  <Application>Microsoft Macintosh PowerPoint</Application>
  <PresentationFormat>画面に合わせる (4:3)</PresentationFormat>
  <Paragraphs>183</Paragraphs>
  <Slides>18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エレメント</vt:lpstr>
      <vt:lpstr>The Environmental Impacts on the Star Formation Main Sequence Tackled by MAHALO-Subaru Campaign</vt:lpstr>
      <vt:lpstr>Star Formation “Main Sequence”</vt:lpstr>
      <vt:lpstr>PowerPoint プレゼンテーション</vt:lpstr>
      <vt:lpstr>PowerPoint プレゼンテーション</vt:lpstr>
      <vt:lpstr>Little environmental impacts ?</vt:lpstr>
      <vt:lpstr>PowerPoint プレゼンテーション</vt:lpstr>
      <vt:lpstr>Q: How about in distant universe?</vt:lpstr>
      <vt:lpstr>PowerPoint プレゼンテーション</vt:lpstr>
      <vt:lpstr>PowerPoint プレゼンテーション</vt:lpstr>
      <vt:lpstr>HiZELS: High-Z Emission-Line Survey</vt:lpstr>
      <vt:lpstr>Cluster vs. Field comparison out to z~2</vt:lpstr>
      <vt:lpstr>Cluster vs. Field comparison out to z~2</vt:lpstr>
      <vt:lpstr>Interpretation: rapid SF quenching</vt:lpstr>
      <vt:lpstr>Interpretation: rapid SF quenching</vt:lpstr>
      <vt:lpstr>M★, SFR, ΔMS distribution </vt:lpstr>
      <vt:lpstr>Massive SF galaxies in z&gt;2 proto-cluster</vt:lpstr>
      <vt:lpstr>Dust extinction vs. environment</vt:lpstr>
      <vt:lpstr>Conclusions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進捗報告 2013/6/17(月)</dc:title>
  <dc:creator>Koyama Yusei</dc:creator>
  <cp:lastModifiedBy>Koyama Yusei</cp:lastModifiedBy>
  <cp:revision>246</cp:revision>
  <dcterms:created xsi:type="dcterms:W3CDTF">2013-06-15T07:52:49Z</dcterms:created>
  <dcterms:modified xsi:type="dcterms:W3CDTF">2014-01-22T08:12:37Z</dcterms:modified>
</cp:coreProperties>
</file>