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7" r:id="rId2"/>
    <p:sldId id="261" r:id="rId3"/>
    <p:sldId id="262" r:id="rId4"/>
    <p:sldId id="273" r:id="rId5"/>
    <p:sldId id="274" r:id="rId6"/>
    <p:sldId id="275" r:id="rId7"/>
    <p:sldId id="268" r:id="rId8"/>
    <p:sldId id="269" r:id="rId9"/>
    <p:sldId id="263" r:id="rId10"/>
    <p:sldId id="277" r:id="rId11"/>
    <p:sldId id="278" r:id="rId12"/>
    <p:sldId id="280" r:id="rId13"/>
    <p:sldId id="281" r:id="rId14"/>
    <p:sldId id="279" r:id="rId15"/>
    <p:sldId id="264" r:id="rId16"/>
    <p:sldId id="270" r:id="rId17"/>
    <p:sldId id="272" r:id="rId18"/>
    <p:sldId id="271" r:id="rId19"/>
    <p:sldId id="276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annette B Mundon" initials="JB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71" autoAdjust="0"/>
    <p:restoredTop sz="94660"/>
  </p:normalViewPr>
  <p:slideViewPr>
    <p:cSldViewPr>
      <p:cViewPr varScale="1">
        <p:scale>
          <a:sx n="107" d="100"/>
          <a:sy n="107" d="100"/>
        </p:scale>
        <p:origin x="-155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wsfs01\users1$\gmartin\4.%20Observer%20Schedule\Usage\Usage%20-%20Traded\gemini-subaru-thru14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# of Nights</a:t>
            </a:r>
          </a:p>
        </c:rich>
      </c:tx>
      <c:layout>
        <c:manualLayout>
          <c:xMode val="edge"/>
          <c:yMode val="edge"/>
          <c:x val="1.995443277923593E-2"/>
          <c:y val="2.2949475065616822E-3"/>
        </c:manualLayout>
      </c:layout>
      <c:overlay val="0"/>
    </c:title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65000"/>
          </a:schemeClr>
        </a:solidFill>
      </c:spPr>
    </c:floor>
    <c:sideWall>
      <c:thickness val="0"/>
      <c:spPr>
        <a:ln>
          <a:solidFill>
            <a:schemeClr val="tx1">
              <a:lumMod val="85000"/>
              <a:lumOff val="15000"/>
            </a:schemeClr>
          </a:solidFill>
        </a:ln>
      </c:spPr>
    </c:sideWall>
    <c:backWall>
      <c:thickness val="0"/>
      <c:spPr>
        <a:ln>
          <a:solidFill>
            <a:schemeClr val="tx1">
              <a:lumMod val="85000"/>
              <a:lumOff val="15000"/>
            </a:schemeClr>
          </a:solidFill>
        </a:ln>
      </c:spPr>
    </c:backWall>
    <c:plotArea>
      <c:layout>
        <c:manualLayout>
          <c:layoutTarget val="inner"/>
          <c:xMode val="edge"/>
          <c:yMode val="edge"/>
          <c:x val="6.3967386021191799E-2"/>
          <c:y val="5.9798228346456692E-2"/>
          <c:w val="0.69571230679498397"/>
          <c:h val="0.83189878608923884"/>
        </c:manualLayout>
      </c:layout>
      <c:bar3DChart>
        <c:barDir val="col"/>
        <c:grouping val="clustered"/>
        <c:varyColors val="0"/>
        <c:ser>
          <c:idx val="0"/>
          <c:order val="0"/>
          <c:spPr>
            <a:ln w="12700"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FFCC00"/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rgbClr val="FFFF99"/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-1.4666569456595704E-3"/>
                  <c:y val="5.4008776246719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531058617672791E-4"/>
                  <c:y val="4.8800442913385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432098765432098E-3"/>
                  <c:y val="5.4008776246719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658370848008886E-17"/>
                  <c:y val="4.5612286745406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5432098765432098E-3"/>
                  <c:y val="5.60289534120734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Subaru!$H$93:$H$97</c:f>
              <c:strCache>
                <c:ptCount val="5"/>
                <c:pt idx="0">
                  <c:v>LRIS</c:v>
                </c:pt>
                <c:pt idx="1">
                  <c:v>MOSFIRE</c:v>
                </c:pt>
                <c:pt idx="2">
                  <c:v>NIRSPEC</c:v>
                </c:pt>
                <c:pt idx="3">
                  <c:v>OSIRIS</c:v>
                </c:pt>
                <c:pt idx="4">
                  <c:v>DEIMOS</c:v>
                </c:pt>
              </c:strCache>
            </c:strRef>
          </c:cat>
          <c:val>
            <c:numRef>
              <c:f>Subaru!$I$93:$I$97</c:f>
              <c:numCache>
                <c:formatCode>General</c:formatCode>
                <c:ptCount val="5"/>
                <c:pt idx="0">
                  <c:v>8</c:v>
                </c:pt>
                <c:pt idx="1">
                  <c:v>7</c:v>
                </c:pt>
                <c:pt idx="2">
                  <c:v>10</c:v>
                </c:pt>
                <c:pt idx="3">
                  <c:v>5</c:v>
                </c:pt>
                <c:pt idx="4">
                  <c:v>27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shape val="box"/>
        <c:axId val="101676928"/>
        <c:axId val="101682176"/>
        <c:axId val="0"/>
      </c:bar3DChart>
      <c:catAx>
        <c:axId val="101676928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sz="2800"/>
                </a:pPr>
                <a:r>
                  <a:rPr lang="en-US" sz="2800" dirty="0"/>
                  <a:t>Instrument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101682176"/>
        <c:crosses val="autoZero"/>
        <c:auto val="1"/>
        <c:lblAlgn val="ctr"/>
        <c:lblOffset val="0"/>
        <c:noMultiLvlLbl val="0"/>
      </c:catAx>
      <c:valAx>
        <c:axId val="101682176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85000"/>
                  <a:lumOff val="1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1016769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473291533002811"/>
          <c:y val="0.21880905511811025"/>
          <c:w val="0.17566467386021192"/>
          <c:h val="0.51515666010498684"/>
        </c:manualLayout>
      </c:layout>
      <c:overlay val="0"/>
      <c:txPr>
        <a:bodyPr/>
        <a:lstStyle/>
        <a:p>
          <a:pPr>
            <a:defRPr sz="20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BE85A-D1B3-43D1-A253-1BC2B211DDCC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C34C23-9654-4B8A-AC1B-CA6A079A7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555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3153" tIns="46575" rIns="93153" bIns="4657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October 23,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WMKO All Staff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91F9-7004-4CC3-A748-B354FABED6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708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40964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October 23, 2013</a:t>
            </a:r>
          </a:p>
        </p:txBody>
      </p:sp>
      <p:sp>
        <p:nvSpPr>
          <p:cNvPr id="40965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WMKO All Staff Meeting</a:t>
            </a:r>
          </a:p>
        </p:txBody>
      </p:sp>
      <p:sp>
        <p:nvSpPr>
          <p:cNvPr id="4096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A179FB8-6006-49C9-A180-3207B0097C7E}" type="slidenum">
              <a:rPr lang="en-US" altLang="en-US" smtClean="0"/>
              <a:pPr eaLnBrk="1" hangingPunct="1"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February 20,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Science Steering Committee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FAB90-D6E6-4DB9-BEE6-BD8305E7CFD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586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5D597C-29DE-4CA8-B7B6-D9C87B3292CE}" type="slidenum">
              <a:rPr lang="en-US"/>
              <a:pPr/>
              <a:t>14</a:t>
            </a:fld>
            <a:endParaRPr 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46" y="4416099"/>
            <a:ext cx="5607712" cy="4182457"/>
          </a:xfrm>
          <a:prstGeom prst="rect">
            <a:avLst/>
          </a:prstGeom>
        </p:spPr>
        <p:txBody>
          <a:bodyPr lIns="91424" tIns="45711" rIns="91424" bIns="45711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October 23,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WMKO All Staff Meeting</a:t>
            </a: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October 23,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WMKO All Staff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91F9-7004-4CC3-A748-B354FABED62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974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February 22,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CARA Board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0ABBEF8-85A6-4017-A7F7-6859EE71D25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890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3"/>
          <a:stretch/>
        </p:blipFill>
        <p:spPr>
          <a:xfrm>
            <a:off x="0" y="-1"/>
            <a:ext cx="9220200" cy="68600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36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22,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Subaru Users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F5280-ABDD-4E08-9F88-5CE868976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54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22,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Subaru Users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F5280-ABDD-4E08-9F88-5CE868976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897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3"/>
          <a:stretch/>
        </p:blipFill>
        <p:spPr>
          <a:xfrm>
            <a:off x="0" y="-1"/>
            <a:ext cx="9220200" cy="68600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Gill Sans MT" panose="020B05020201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  <a:lvl2pPr>
              <a:defRPr>
                <a:latin typeface="Gill Sans MT" panose="020B0502020104020203" pitchFamily="34" charset="0"/>
              </a:defRPr>
            </a:lvl2pPr>
            <a:lvl3pPr>
              <a:defRPr>
                <a:latin typeface="Gill Sans MT" panose="020B0502020104020203" pitchFamily="34" charset="0"/>
              </a:defRPr>
            </a:lvl3pPr>
            <a:lvl4pPr>
              <a:defRPr>
                <a:latin typeface="Gill Sans MT" panose="020B0502020104020203" pitchFamily="34" charset="0"/>
              </a:defRPr>
            </a:lvl4pPr>
            <a:lvl5pPr>
              <a:defRPr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" y="6492875"/>
            <a:ext cx="21336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smtClean="0"/>
              <a:t>January 22,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smtClean="0"/>
              <a:t>Subaru Users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492875"/>
            <a:ext cx="21336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</a:lstStyle>
          <a:p>
            <a:fld id="{EB0F5280-ABDD-4E08-9F88-5CE8689767E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558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22,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Subaru Users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F5280-ABDD-4E08-9F88-5CE868976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89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3"/>
          <a:stretch/>
        </p:blipFill>
        <p:spPr>
          <a:xfrm>
            <a:off x="0" y="-1"/>
            <a:ext cx="9220200" cy="68600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smtClean="0"/>
              <a:t>January 22,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ctr" defTabSz="914400" rtl="0" eaLnBrk="1" latinLnBrk="0" hangingPunct="1">
              <a:defRPr lang="en-US" sz="1000" kern="1200" smtClean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Subaru Users Meeting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smtClean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fld id="{EB0F5280-ABDD-4E08-9F88-5CE8689767E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500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3"/>
          <a:stretch/>
        </p:blipFill>
        <p:spPr>
          <a:xfrm>
            <a:off x="0" y="-1"/>
            <a:ext cx="9220200" cy="68600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22,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Subaru Users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F5280-ABDD-4E08-9F88-5CE868976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317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22,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Subaru Users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F5280-ABDD-4E08-9F88-5CE868976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6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22,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Subaru Users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F5280-ABDD-4E08-9F88-5CE868976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412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22,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Subaru Users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F5280-ABDD-4E08-9F88-5CE868976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36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22,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Subaru Users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F5280-ABDD-4E08-9F88-5CE868976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39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January 22,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Subaru Users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F5280-ABDD-4E08-9F88-5CE868976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023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Microsoft_Excel_97-2003_Worksheet1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W.  M. Keck Observatory</a:t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</a:b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Subaru Users’ Meeting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4294967295"/>
          </p:nvPr>
        </p:nvSpPr>
        <p:spPr>
          <a:xfrm>
            <a:off x="6629400" y="6088989"/>
            <a:ext cx="2895600" cy="107635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Taft Armandroff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January  22, 2014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6488668"/>
            <a:ext cx="342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</a:rPr>
              <a:t>Ethan </a:t>
            </a:r>
            <a:r>
              <a:rPr lang="en-US" sz="1200" b="1" i="1" dirty="0" err="1" smtClean="0">
                <a:solidFill>
                  <a:schemeClr val="bg1"/>
                </a:solidFill>
              </a:rPr>
              <a:t>Tweedie</a:t>
            </a:r>
            <a:r>
              <a:rPr lang="en-US" sz="1200" b="1" i="1" dirty="0" smtClean="0">
                <a:solidFill>
                  <a:schemeClr val="bg1"/>
                </a:solidFill>
              </a:rPr>
              <a:t> Photography</a:t>
            </a:r>
            <a:endParaRPr lang="en-US" sz="1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00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MOSFIRE </a:t>
            </a:r>
            <a:br>
              <a:rPr lang="en-US" dirty="0"/>
            </a:br>
            <a:r>
              <a:rPr lang="en-US" sz="2700" dirty="0"/>
              <a:t>Multi-Object Spectrometer For </a:t>
            </a:r>
            <a:r>
              <a:rPr lang="en-US" sz="2700" dirty="0" err="1"/>
              <a:t>InfraRed</a:t>
            </a:r>
            <a:r>
              <a:rPr lang="en-US" sz="2700" dirty="0"/>
              <a:t> Exploration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On Keck I, MOSFIRE</a:t>
            </a:r>
            <a:br>
              <a:rPr lang="en-US" sz="2800" dirty="0"/>
            </a:br>
            <a:r>
              <a:rPr lang="en-US" sz="2800" dirty="0"/>
              <a:t>provides: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ym typeface="Symbol" pitchFamily="18" charset="2"/>
              </a:rPr>
              <a:t>46 slits over 6.1</a:t>
            </a:r>
            <a:r>
              <a:rPr lang="en-US" sz="2000" dirty="0"/>
              <a:t>'</a:t>
            </a:r>
            <a:r>
              <a:rPr lang="en-US" sz="2000" dirty="0">
                <a:sym typeface="Symbol" pitchFamily="18" charset="2"/>
              </a:rPr>
              <a:t> x 3</a:t>
            </a:r>
            <a:r>
              <a:rPr lang="en-US" sz="2000" dirty="0"/>
              <a:t>'</a:t>
            </a:r>
            <a:r>
              <a:rPr lang="en-US" sz="2000" dirty="0">
                <a:sym typeface="Symbol" pitchFamily="18" charset="2"/>
              </a:rPr>
              <a:t> field using configurable slit mask unit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ym typeface="Symbol" pitchFamily="18" charset="2"/>
              </a:rPr>
              <a:t>Unique capability</a:t>
            </a:r>
            <a:br>
              <a:rPr lang="en-US" sz="2800" dirty="0">
                <a:sym typeface="Symbol" pitchFamily="18" charset="2"/>
              </a:rPr>
            </a:br>
            <a:r>
              <a:rPr lang="en-US" sz="2800" dirty="0">
                <a:sym typeface="Symbol" pitchFamily="18" charset="2"/>
              </a:rPr>
              <a:t>worldwide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First light: April 4, 2012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Funding: NSF TSIP and</a:t>
            </a:r>
            <a:br>
              <a:rPr lang="en-US" sz="2800" dirty="0" smtClean="0"/>
            </a:br>
            <a:r>
              <a:rPr lang="en-US" sz="2800" dirty="0" smtClean="0"/>
              <a:t>Gordon </a:t>
            </a:r>
            <a:r>
              <a:rPr lang="en-US" sz="2800" dirty="0" smtClean="0"/>
              <a:t>and Betty </a:t>
            </a:r>
            <a:r>
              <a:rPr lang="en-US" sz="2800" dirty="0" smtClean="0"/>
              <a:t>Moore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Has become most popular instrument on Keck I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22,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Subaru Users’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3DA2-D3C5-42DA-8815-A0C61CCD6E8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 descr="http://keckobservatory.org/images/press_images/CE42-86-12058-D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71600"/>
            <a:ext cx="4038600" cy="269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970" y="3962400"/>
            <a:ext cx="4025630" cy="255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50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62938" cy="914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Keck Cosmic Web Imager </a:t>
            </a:r>
            <a:r>
              <a:rPr lang="en-US" sz="4000" dirty="0" smtClean="0"/>
              <a:t>(KCWI)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4800600" cy="57912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z="2800" dirty="0" smtClean="0"/>
              <a:t>Optical Integral Field Spectroscopy for Keck II</a:t>
            </a:r>
          </a:p>
          <a:p>
            <a:pPr>
              <a:defRPr/>
            </a:pPr>
            <a:r>
              <a:rPr lang="en-US" sz="2800" dirty="0" smtClean="0"/>
              <a:t>Key Strategy:</a:t>
            </a:r>
          </a:p>
          <a:p>
            <a:pPr lvl="1">
              <a:defRPr/>
            </a:pPr>
            <a:r>
              <a:rPr lang="en-US" sz="2400" dirty="0" smtClean="0"/>
              <a:t>Highly efficient for faint sources</a:t>
            </a:r>
          </a:p>
          <a:p>
            <a:pPr lvl="1">
              <a:defRPr/>
            </a:pPr>
            <a:r>
              <a:rPr lang="en-US" sz="2400" dirty="0" smtClean="0"/>
              <a:t>Superb sky subtraction</a:t>
            </a:r>
          </a:p>
          <a:p>
            <a:pPr>
              <a:defRPr/>
            </a:pPr>
            <a:r>
              <a:rPr lang="en-US" sz="2800" dirty="0" smtClean="0"/>
              <a:t>Key Science:</a:t>
            </a:r>
          </a:p>
          <a:p>
            <a:pPr lvl="1">
              <a:defRPr/>
            </a:pPr>
            <a:r>
              <a:rPr lang="en-US" sz="2400" dirty="0" smtClean="0"/>
              <a:t>Cosmic Web</a:t>
            </a:r>
          </a:p>
          <a:p>
            <a:pPr lvl="1">
              <a:defRPr/>
            </a:pPr>
            <a:r>
              <a:rPr lang="en-US" sz="2400" dirty="0" smtClean="0"/>
              <a:t>Gas outflows from galaxies</a:t>
            </a:r>
          </a:p>
          <a:p>
            <a:pPr lvl="1">
              <a:defRPr/>
            </a:pPr>
            <a:r>
              <a:rPr lang="en-US" sz="2400" dirty="0" smtClean="0"/>
              <a:t>Outer regions of galaxies</a:t>
            </a:r>
          </a:p>
          <a:p>
            <a:pPr>
              <a:defRPr/>
            </a:pPr>
            <a:r>
              <a:rPr lang="en-US" sz="2800" dirty="0" smtClean="0"/>
              <a:t>Basic instrument and blue channel are under construction at Caltech</a:t>
            </a:r>
          </a:p>
          <a:p>
            <a:pPr lvl="1">
              <a:defRPr/>
            </a:pPr>
            <a:r>
              <a:rPr lang="en-US" sz="2400" dirty="0" smtClean="0"/>
              <a:t>First light: </a:t>
            </a:r>
            <a:r>
              <a:rPr lang="en-US" sz="2400" dirty="0"/>
              <a:t>July 2015</a:t>
            </a:r>
            <a:endParaRPr lang="en-US" sz="2400" dirty="0" smtClean="0"/>
          </a:p>
          <a:p>
            <a:pPr>
              <a:defRPr/>
            </a:pPr>
            <a:r>
              <a:rPr lang="en-US" sz="2800" dirty="0" smtClean="0"/>
              <a:t>Funding:</a:t>
            </a:r>
          </a:p>
          <a:p>
            <a:pPr lvl="1">
              <a:defRPr/>
            </a:pPr>
            <a:r>
              <a:rPr lang="en-US" sz="2400" dirty="0" smtClean="0"/>
              <a:t>NSF TSIP Program</a:t>
            </a:r>
          </a:p>
          <a:p>
            <a:pPr lvl="1">
              <a:defRPr/>
            </a:pPr>
            <a:r>
              <a:rPr lang="en-US" sz="2400" dirty="0"/>
              <a:t>P</a:t>
            </a:r>
            <a:r>
              <a:rPr lang="en-US" sz="2400" dirty="0" smtClean="0"/>
              <a:t>rivate philanthropy</a:t>
            </a:r>
          </a:p>
          <a:p>
            <a:pPr>
              <a:defRPr/>
            </a:pPr>
            <a:r>
              <a:rPr lang="en-US" sz="2800" dirty="0" smtClean="0"/>
              <a:t>Submitting proposal to NSF for red channel</a:t>
            </a:r>
          </a:p>
        </p:txBody>
      </p:sp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838200"/>
            <a:ext cx="4076700" cy="29172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22,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492875"/>
            <a:ext cx="2895600" cy="365125"/>
          </a:xfrm>
        </p:spPr>
        <p:txBody>
          <a:bodyPr/>
          <a:lstStyle/>
          <a:p>
            <a:r>
              <a:rPr lang="en-US" dirty="0" smtClean="0"/>
              <a:t>Subaru Users’ Meeting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863" y="4114800"/>
            <a:ext cx="3462337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38109" y="6485948"/>
            <a:ext cx="2133600" cy="365125"/>
          </a:xfrm>
        </p:spPr>
        <p:txBody>
          <a:bodyPr/>
          <a:lstStyle/>
          <a:p>
            <a:fld id="{87E7DA99-77AF-4084-9651-72C7AF7CEB30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37"/>
            <a:ext cx="8229600" cy="1143000"/>
          </a:xfrm>
        </p:spPr>
        <p:txBody>
          <a:bodyPr/>
          <a:lstStyle/>
          <a:p>
            <a:r>
              <a:rPr lang="en-US" dirty="0" smtClean="0"/>
              <a:t>Adaptive Optics Upgrades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334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Center Launch of Keck II Laser</a:t>
            </a:r>
          </a:p>
          <a:p>
            <a:pPr lvl="1"/>
            <a:r>
              <a:rPr lang="en-US" dirty="0" smtClean="0"/>
              <a:t>Improves performance</a:t>
            </a:r>
          </a:p>
          <a:p>
            <a:pPr lvl="1"/>
            <a:r>
              <a:rPr lang="en-US" dirty="0"/>
              <a:t>First light for full </a:t>
            </a:r>
            <a:r>
              <a:rPr lang="en-US" dirty="0" smtClean="0"/>
              <a:t>system: February </a:t>
            </a:r>
            <a:r>
              <a:rPr lang="en-US" dirty="0" smtClean="0"/>
              <a:t>2014</a:t>
            </a:r>
          </a:p>
          <a:p>
            <a:pPr lvl="1"/>
            <a:r>
              <a:rPr lang="en-US" dirty="0"/>
              <a:t>Shared risk </a:t>
            </a:r>
            <a:r>
              <a:rPr lang="en-US" dirty="0" smtClean="0"/>
              <a:t>science: </a:t>
            </a:r>
            <a:r>
              <a:rPr lang="en-US" dirty="0"/>
              <a:t>Semester 2014B</a:t>
            </a:r>
          </a:p>
          <a:p>
            <a:r>
              <a:rPr lang="en-US" dirty="0" smtClean="0"/>
              <a:t>Infrared Tip/Tilt Sensing on Keck I</a:t>
            </a:r>
          </a:p>
          <a:p>
            <a:pPr lvl="1"/>
            <a:r>
              <a:rPr lang="en-US" dirty="0" smtClean="0"/>
              <a:t>Improves performance and sky coverage</a:t>
            </a:r>
          </a:p>
          <a:p>
            <a:pPr lvl="1"/>
            <a:r>
              <a:rPr lang="en-US" dirty="0"/>
              <a:t>First </a:t>
            </a:r>
            <a:r>
              <a:rPr lang="en-US" dirty="0" smtClean="0"/>
              <a:t>light: </a:t>
            </a:r>
            <a:r>
              <a:rPr lang="en-US" dirty="0"/>
              <a:t>November 2013</a:t>
            </a:r>
          </a:p>
          <a:p>
            <a:pPr lvl="1"/>
            <a:r>
              <a:rPr lang="en-US" dirty="0"/>
              <a:t>Science verification </a:t>
            </a:r>
            <a:r>
              <a:rPr lang="en-US" dirty="0" smtClean="0"/>
              <a:t>tests: </a:t>
            </a:r>
            <a:r>
              <a:rPr lang="en-US" dirty="0"/>
              <a:t>April 2014 </a:t>
            </a:r>
          </a:p>
          <a:p>
            <a:pPr lvl="1"/>
            <a:r>
              <a:rPr lang="en-US" dirty="0"/>
              <a:t>Shared-risk science: Semester 2014B 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 smtClean="0"/>
              <a:t>Upgraded Detectors, H2RG, for OSIRIS IFU and Imager</a:t>
            </a:r>
          </a:p>
          <a:p>
            <a:pPr lvl="1"/>
            <a:r>
              <a:rPr lang="en-US" dirty="0" smtClean="0"/>
              <a:t>Greater sensitivity</a:t>
            </a:r>
          </a:p>
          <a:p>
            <a:pPr lvl="1"/>
            <a:r>
              <a:rPr lang="en-US" dirty="0" smtClean="0"/>
              <a:t>Wider field for imager</a:t>
            </a:r>
          </a:p>
          <a:p>
            <a:pPr lvl="1"/>
            <a:r>
              <a:rPr lang="en-US" dirty="0" smtClean="0"/>
              <a:t>First light: August 2015</a:t>
            </a:r>
          </a:p>
          <a:p>
            <a:r>
              <a:rPr lang="en-US" dirty="0" smtClean="0"/>
              <a:t>PSF Determination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22,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Subaru Users’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F5280-ABDD-4E08-9F88-5CE8689767E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15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Next Generation Adaptive Optics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610600" cy="3505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Key Strategy:</a:t>
            </a:r>
          </a:p>
          <a:p>
            <a:pPr lvl="1"/>
            <a:r>
              <a:rPr lang="en-US" sz="1800" dirty="0"/>
              <a:t>H</a:t>
            </a:r>
            <a:r>
              <a:rPr lang="en-US" sz="1800" dirty="0" smtClean="0"/>
              <a:t>igher </a:t>
            </a:r>
            <a:r>
              <a:rPr lang="en-US" sz="1800" dirty="0" err="1" smtClean="0"/>
              <a:t>Strehl</a:t>
            </a:r>
            <a:endParaRPr lang="en-US" sz="1800" dirty="0" smtClean="0"/>
          </a:p>
          <a:p>
            <a:pPr lvl="1"/>
            <a:r>
              <a:rPr lang="en-US" sz="1800" dirty="0"/>
              <a:t>L</a:t>
            </a:r>
            <a:r>
              <a:rPr lang="en-US" sz="1800" dirty="0" smtClean="0"/>
              <a:t>ower background</a:t>
            </a:r>
          </a:p>
          <a:p>
            <a:pPr lvl="1"/>
            <a:r>
              <a:rPr lang="en-US" sz="1800" dirty="0"/>
              <a:t>H</a:t>
            </a:r>
            <a:r>
              <a:rPr lang="en-US" sz="1800" dirty="0" smtClean="0"/>
              <a:t>igh sky coverage</a:t>
            </a:r>
          </a:p>
          <a:p>
            <a:r>
              <a:rPr lang="en-US" sz="2400" dirty="0" smtClean="0"/>
              <a:t>Key Science:</a:t>
            </a:r>
          </a:p>
          <a:p>
            <a:pPr lvl="1"/>
            <a:r>
              <a:rPr lang="en-US" sz="1800" dirty="0" smtClean="0"/>
              <a:t>Test General Relativity using Galactic Center black hole</a:t>
            </a:r>
          </a:p>
          <a:p>
            <a:pPr lvl="1"/>
            <a:r>
              <a:rPr lang="en-US" sz="1800" dirty="0" smtClean="0"/>
              <a:t>Address nature and distribution of dark matter via gravitational lensing</a:t>
            </a:r>
          </a:p>
          <a:p>
            <a:r>
              <a:rPr lang="en-US" sz="2200" dirty="0" smtClean="0"/>
              <a:t>Funding</a:t>
            </a:r>
          </a:p>
          <a:p>
            <a:pPr lvl="1"/>
            <a:r>
              <a:rPr lang="en-US" sz="1800" dirty="0" smtClean="0"/>
              <a:t>Submitting proposal to NSF Mid-Scale Innovations Program (passed first review)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Keck's 20th Anniversary Science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0934C-1066-4970-BF7E-26A1D0C1FDF5}" type="slidenum">
              <a:rPr lang="en-US" smtClean="0"/>
              <a:t>13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86200"/>
            <a:ext cx="6248400" cy="2982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441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dirty="0"/>
              <a:t>Telescope Control </a:t>
            </a:r>
            <a:r>
              <a:rPr lang="en-US" sz="3600" dirty="0" smtClean="0"/>
              <a:t>Syste</a:t>
            </a:r>
            <a:r>
              <a:rPr lang="en-US" sz="3600" dirty="0"/>
              <a:t>m</a:t>
            </a:r>
            <a:r>
              <a:rPr lang="en-US" sz="3600" dirty="0" smtClean="0"/>
              <a:t> Upgrade (TCSU)</a:t>
            </a:r>
            <a:endParaRPr lang="en-US" sz="3600" dirty="0"/>
          </a:p>
        </p:txBody>
      </p:sp>
      <p:sp>
        <p:nvSpPr>
          <p:cNvPr id="139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/>
              <a:t>Upgrade telescope control systems on both telescopes</a:t>
            </a:r>
          </a:p>
          <a:p>
            <a:pPr lvl="1"/>
            <a:r>
              <a:rPr lang="en-US" dirty="0"/>
              <a:t>Improve pointing</a:t>
            </a:r>
          </a:p>
          <a:p>
            <a:pPr lvl="2"/>
            <a:r>
              <a:rPr lang="en-US" dirty="0"/>
              <a:t>Absolute pointing accuracy of 2 </a:t>
            </a:r>
            <a:r>
              <a:rPr lang="en-US" dirty="0" err="1"/>
              <a:t>arcsec</a:t>
            </a:r>
            <a:r>
              <a:rPr lang="en-US" dirty="0"/>
              <a:t> RMS</a:t>
            </a:r>
          </a:p>
          <a:p>
            <a:pPr lvl="1"/>
            <a:r>
              <a:rPr lang="en-US" dirty="0"/>
              <a:t>Decrease acquisition time</a:t>
            </a:r>
          </a:p>
          <a:p>
            <a:pPr lvl="1"/>
            <a:r>
              <a:rPr lang="en-US" dirty="0"/>
              <a:t>Increase reliability</a:t>
            </a:r>
          </a:p>
          <a:p>
            <a:pPr lvl="1"/>
            <a:r>
              <a:rPr lang="en-US" dirty="0"/>
              <a:t>Enhance sustainability</a:t>
            </a:r>
          </a:p>
          <a:p>
            <a:pPr lvl="2"/>
            <a:r>
              <a:rPr lang="en-US" dirty="0" smtClean="0"/>
              <a:t>Replace obsolete </a:t>
            </a:r>
            <a:r>
              <a:rPr lang="en-US" dirty="0"/>
              <a:t>computers, electronics &amp; software</a:t>
            </a:r>
          </a:p>
          <a:p>
            <a:r>
              <a:rPr lang="en-US" dirty="0"/>
              <a:t>Keck </a:t>
            </a:r>
            <a:r>
              <a:rPr lang="en-US" dirty="0" smtClean="0"/>
              <a:t>II TCSU </a:t>
            </a:r>
            <a:r>
              <a:rPr lang="en-US" dirty="0"/>
              <a:t>completes in Jan </a:t>
            </a:r>
            <a:r>
              <a:rPr lang="en-US" dirty="0" smtClean="0"/>
              <a:t>2015</a:t>
            </a:r>
          </a:p>
          <a:p>
            <a:pPr lvl="1"/>
            <a:r>
              <a:rPr lang="en-US" dirty="0" smtClean="0"/>
              <a:t>Keck I approximately 1 year later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January 22,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Subaru Users’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D1019E-6605-470B-B1B9-A1D97E8667F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220200" cy="14700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Scientific Productivity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92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Number of Publications per Year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22,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Subaru Users’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3DA2-D3C5-42DA-8815-A0C61CCD6E83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1825130"/>
              </p:ext>
            </p:extLst>
          </p:nvPr>
        </p:nvGraphicFramePr>
        <p:xfrm>
          <a:off x="-1658938" y="990600"/>
          <a:ext cx="10721976" cy="560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Worksheet" r:id="rId4" imgW="8677240" imgH="4533810" progId="Excel.Sheet.8">
                  <p:embed/>
                </p:oleObj>
              </mc:Choice>
              <mc:Fallback>
                <p:oleObj name="Worksheet" r:id="rId4" imgW="8677240" imgH="4533810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658938" y="990600"/>
                        <a:ext cx="10721976" cy="560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886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Adaptive Optics Publications </a:t>
            </a:r>
            <a:br>
              <a:rPr lang="en-US" dirty="0" smtClean="0"/>
            </a:br>
            <a:r>
              <a:rPr lang="en-US" dirty="0" smtClean="0"/>
              <a:t>Per Year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22,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Subaru Users’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0E4B-CC52-41C7-B79A-053E1601E665}" type="slidenum">
              <a:rPr lang="en-US" smtClean="0"/>
              <a:t>17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7721145" cy="5160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505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Ph.D. Theses Based on </a:t>
            </a:r>
            <a:br>
              <a:rPr lang="en-US" dirty="0" smtClean="0"/>
            </a:br>
            <a:r>
              <a:rPr lang="en-US" dirty="0" smtClean="0"/>
              <a:t>WMKO Observing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22,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Subaru Users’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F5280-ABDD-4E08-9F88-5CE8689767EC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3112195"/>
              </p:ext>
            </p:extLst>
          </p:nvPr>
        </p:nvGraphicFramePr>
        <p:xfrm>
          <a:off x="533400" y="1857375"/>
          <a:ext cx="8196263" cy="416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Worksheet" r:id="rId3" imgW="7400858" imgH="3762362" progId="Excel.Sheet.8">
                  <p:embed/>
                </p:oleObj>
              </mc:Choice>
              <mc:Fallback>
                <p:oleObj name="Worksheet" r:id="rId3" imgW="7400858" imgH="3762362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857375"/>
                        <a:ext cx="8196263" cy="416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10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860DD41-7162-47F6-8597-CEEE9C42B052}" type="slidenum">
              <a:rPr lang="en-US" sz="1400">
                <a:latin typeface="Times New Roman" pitchFamily="18" charset="0"/>
                <a:ea typeface="ＭＳ Ｐゴシック" pitchFamily="16" charset="-128"/>
              </a:rPr>
              <a:pPr algn="r" eaLnBrk="1" hangingPunct="1"/>
              <a:t>19</a:t>
            </a:fld>
            <a:endParaRPr lang="en-US" sz="1400">
              <a:latin typeface="Times New Roman" pitchFamily="18" charset="0"/>
              <a:ea typeface="ＭＳ Ｐゴシック" pitchFamily="16" charset="-128"/>
            </a:endParaRPr>
          </a:p>
        </p:txBody>
      </p:sp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2133600" y="1447800"/>
            <a:ext cx="3689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latin typeface="Gill Sans MT" pitchFamily="34" charset="0"/>
              <a:ea typeface="ＭＳ Ｐゴシック" pitchFamily="16" charset="-128"/>
            </a:endParaRPr>
          </a:p>
        </p:txBody>
      </p:sp>
      <p:sp>
        <p:nvSpPr>
          <p:cNvPr id="36868" name="Text Box 6"/>
          <p:cNvSpPr txBox="1">
            <a:spLocks noChangeArrowheads="1"/>
          </p:cNvSpPr>
          <p:nvPr/>
        </p:nvSpPr>
        <p:spPr bwMode="auto">
          <a:xfrm>
            <a:off x="1371600" y="4343400"/>
            <a:ext cx="792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i="1">
                <a:solidFill>
                  <a:schemeClr val="bg1"/>
                </a:solidFill>
                <a:latin typeface="Gill Sans MT" pitchFamily="34" charset="0"/>
                <a:ea typeface="ＭＳ Ｐゴシック" pitchFamily="16" charset="-128"/>
              </a:rPr>
              <a:t>Let the Universe Inspire You</a:t>
            </a:r>
          </a:p>
        </p:txBody>
      </p:sp>
      <p:pic>
        <p:nvPicPr>
          <p:cNvPr id="36869" name="Picture 7" descr="700h_TwKeckSnst_v4_1024x768_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 r="5469"/>
          <a:stretch/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6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066800"/>
            <a:ext cx="8283498" cy="1493334"/>
          </a:xfrm>
          <a:noFill/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FF9933"/>
                </a:solidFill>
              </a:rPr>
              <a:t>Keck Observatory and our science community strongly value our collaboration with Subaru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53200" y="6096000"/>
            <a:ext cx="2667000" cy="746125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Subaru </a:t>
            </a:r>
            <a:r>
              <a:rPr lang="en-US" sz="2000" dirty="0" smtClean="0">
                <a:solidFill>
                  <a:schemeClr val="bg1"/>
                </a:solidFill>
              </a:rPr>
              <a:t>Users’ </a:t>
            </a:r>
            <a:r>
              <a:rPr lang="en-US" sz="2000" dirty="0">
                <a:solidFill>
                  <a:schemeClr val="bg1"/>
                </a:solidFill>
              </a:rPr>
              <a:t>Meeting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January 22, 2014</a:t>
            </a:r>
            <a:endParaRPr lang="en-US" sz="20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Keck / Subaru </a:t>
            </a:r>
            <a:r>
              <a:rPr lang="en-US" dirty="0"/>
              <a:t>Exchange </a:t>
            </a:r>
            <a:r>
              <a:rPr lang="en-US" dirty="0" smtClean="0"/>
              <a:t>Program</a:t>
            </a:r>
          </a:p>
          <a:p>
            <a:r>
              <a:rPr lang="en-US" dirty="0"/>
              <a:t>Recent Keck Observatory Capabilities Enhancement </a:t>
            </a:r>
            <a:r>
              <a:rPr lang="en-US" dirty="0" smtClean="0"/>
              <a:t>Highlights</a:t>
            </a:r>
          </a:p>
          <a:p>
            <a:r>
              <a:rPr lang="en-US" dirty="0" smtClean="0"/>
              <a:t>Scientific </a:t>
            </a:r>
            <a:r>
              <a:rPr lang="en-US" dirty="0"/>
              <a:t>Productivity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22,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Subaru Users’ Meeting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F5280-ABDD-4E08-9F88-5CE8689767E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02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38400"/>
            <a:ext cx="9220200" cy="1470025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Keck / Subaru </a:t>
            </a:r>
            <a:r>
              <a:rPr lang="en-US" sz="4000" dirty="0" smtClean="0">
                <a:solidFill>
                  <a:schemeClr val="bg1"/>
                </a:solidFill>
              </a:rPr>
              <a:t>Exchange Program</a:t>
            </a:r>
            <a:r>
              <a:rPr lang="en-US" sz="4800" dirty="0">
                <a:solidFill>
                  <a:schemeClr val="bg1"/>
                </a:solidFill>
              </a:rPr>
              <a:t/>
            </a:r>
            <a:br>
              <a:rPr lang="en-US" sz="4800" dirty="0">
                <a:solidFill>
                  <a:schemeClr val="bg1"/>
                </a:solidFill>
              </a:rPr>
            </a:b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88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Benefits of  Time Exchange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28600" indent="-228600">
              <a:lnSpc>
                <a:spcPct val="90000"/>
              </a:lnSpc>
            </a:pPr>
            <a:r>
              <a:rPr lang="en-US" dirty="0" smtClean="0"/>
              <a:t>Expands observing capabilities for each community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Subaru’s unique wide-field capabilities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Keck’s powerful spectroscopic &amp; adaptive optics capabilities</a:t>
            </a:r>
          </a:p>
          <a:p>
            <a:pPr marL="228600" indent="-228600">
              <a:lnSpc>
                <a:spcPct val="90000"/>
              </a:lnSpc>
            </a:pPr>
            <a:r>
              <a:rPr lang="en-US" dirty="0" smtClean="0"/>
              <a:t>Economical: new instruments are </a:t>
            </a:r>
            <a:r>
              <a:rPr lang="en-US" dirty="0" err="1" smtClean="0"/>
              <a:t>expen$ive</a:t>
            </a:r>
            <a:endParaRPr lang="en-US" dirty="0" smtClean="0"/>
          </a:p>
          <a:p>
            <a:pPr marL="228600" indent="-228600">
              <a:lnSpc>
                <a:spcPct val="90000"/>
              </a:lnSpc>
            </a:pPr>
            <a:r>
              <a:rPr lang="en-US" dirty="0" smtClean="0"/>
              <a:t>Brings Keck and Subaru communities closer together</a:t>
            </a:r>
          </a:p>
          <a:p>
            <a:pPr marL="228600" indent="-228600">
              <a:lnSpc>
                <a:spcPct val="90000"/>
              </a:lnSpc>
            </a:pPr>
            <a:r>
              <a:rPr lang="en-US" dirty="0" smtClean="0"/>
              <a:t>Contributes to Mauna Kea Observing System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As capable as any on Earth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22,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Subaru Users’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0E4B-CC52-41C7-B79A-053E1601E665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Subaru-Keck Exchange </a:t>
            </a:r>
            <a:br>
              <a:rPr lang="en-US" sz="4000" smtClean="0"/>
            </a:br>
            <a:r>
              <a:rPr lang="en-US" sz="4000" smtClean="0"/>
              <a:t>&amp; Capabilities Offered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28600" indent="-228600"/>
            <a:r>
              <a:rPr lang="en-US" dirty="0" smtClean="0"/>
              <a:t>Subaru </a:t>
            </a:r>
          </a:p>
          <a:p>
            <a:pPr lvl="1"/>
            <a:r>
              <a:rPr lang="en-US" dirty="0" smtClean="0"/>
              <a:t>Initiated in semester 2007B</a:t>
            </a:r>
          </a:p>
          <a:p>
            <a:pPr lvl="1"/>
            <a:r>
              <a:rPr lang="en-US" dirty="0" err="1" smtClean="0"/>
              <a:t>Suprime</a:t>
            </a:r>
            <a:r>
              <a:rPr lang="en-US" dirty="0" smtClean="0"/>
              <a:t>-Cam: wide-field optical imager</a:t>
            </a:r>
          </a:p>
          <a:p>
            <a:pPr lvl="1"/>
            <a:r>
              <a:rPr lang="en-US" dirty="0" smtClean="0"/>
              <a:t>MOIRCS: IR imager &amp; multi-object spectrograph</a:t>
            </a:r>
          </a:p>
          <a:p>
            <a:pPr lvl="1"/>
            <a:r>
              <a:rPr lang="en-US" dirty="0" smtClean="0"/>
              <a:t>Expanded to also include FOCAS, HDS, IRCS (with NGS AO), FMOS, and </a:t>
            </a:r>
            <a:r>
              <a:rPr lang="en-US" dirty="0" smtClean="0"/>
              <a:t>COMICS</a:t>
            </a:r>
          </a:p>
          <a:p>
            <a:pPr lvl="1"/>
            <a:r>
              <a:rPr lang="en-US" dirty="0"/>
              <a:t>Hyper </a:t>
            </a:r>
            <a:r>
              <a:rPr lang="en-US" dirty="0" err="1"/>
              <a:t>Suprime</a:t>
            </a:r>
            <a:r>
              <a:rPr lang="en-US" dirty="0"/>
              <a:t>-Cam </a:t>
            </a:r>
            <a:r>
              <a:rPr lang="en-US" dirty="0" smtClean="0"/>
              <a:t>added in 2014A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22,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Subaru Users’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0E4B-CC52-41C7-B79A-053E1601E665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Subaru-Keck Exchange </a:t>
            </a:r>
            <a:br>
              <a:rPr lang="en-US" sz="4000" dirty="0" smtClean="0"/>
            </a:br>
            <a:r>
              <a:rPr lang="en-US" sz="4000" dirty="0" smtClean="0"/>
              <a:t>&amp; Capabilities Offered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876800"/>
          </a:xfrm>
        </p:spPr>
        <p:txBody>
          <a:bodyPr>
            <a:normAutofit/>
          </a:bodyPr>
          <a:lstStyle/>
          <a:p>
            <a:pPr marL="228600" indent="-228600">
              <a:lnSpc>
                <a:spcPct val="90000"/>
              </a:lnSpc>
            </a:pPr>
            <a:r>
              <a:rPr lang="en-US" sz="2800" b="1" dirty="0" smtClean="0"/>
              <a:t>Keck I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LRIS: multi-object optical spectrograph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OSIRIS: adaptive optics near-infrared integral-field </a:t>
            </a:r>
            <a:r>
              <a:rPr lang="en-US" sz="2400" dirty="0" smtClean="0"/>
              <a:t>spectrograph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MOSFIRE: multi-object infrared spectrograph</a:t>
            </a:r>
            <a:endParaRPr lang="en-US" sz="2400" dirty="0"/>
          </a:p>
          <a:p>
            <a:pPr marL="228600" indent="-228600">
              <a:lnSpc>
                <a:spcPct val="90000"/>
              </a:lnSpc>
            </a:pPr>
            <a:r>
              <a:rPr lang="en-US" sz="2800" b="1" dirty="0" smtClean="0"/>
              <a:t>Keck II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DEIMOS: wide-field multi-object optical spectrograph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ESI: moderate-resolution optical spectrograph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NIRSPEC: infrared spectrograph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NIRC2: adaptive optics infrared imager (&amp; spectrograph)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22,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Subaru Users’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0E4B-CC52-41C7-B79A-053E1601E665}" type="slidenum">
              <a:rPr lang="en-US" smtClean="0"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Keck Community with 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Subaru Time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63868854"/>
              </p:ext>
            </p:extLst>
          </p:nvPr>
        </p:nvGraphicFramePr>
        <p:xfrm>
          <a:off x="457200" y="1600200"/>
          <a:ext cx="4038600" cy="45720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09650"/>
                <a:gridCol w="1009650"/>
                <a:gridCol w="1009650"/>
                <a:gridCol w="1009650"/>
              </a:tblGrid>
              <a:tr h="36124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Semester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PI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Instrument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# of nights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2007B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Brown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Suprime-Cam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3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2007B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Ellis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Suprime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-Cam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2008A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Brown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Suprime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-Cam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3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2008A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Steidel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MOIRCS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3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2008B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Brown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Suprime-Cam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3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2008B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Brodie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Suprime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-Cam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2009A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Wilson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MOIRCS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3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2009A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Brown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Suprime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-Cam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2009B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Stanford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Suprime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-Cam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3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2009B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Fraser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Suprime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-Cam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2010A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Stanford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Suprime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-Cam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3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2010A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Brodie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Suprime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-Cam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2010B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Stanford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Suprime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-Cam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3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2010B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Steidel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MOIRCS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3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2010B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Brodie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Suprime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-Cam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 A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Stanford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Suprime-Cam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3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 A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Bullock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Suprime-Cam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3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 A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Spencer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Suprime</a:t>
                      </a: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-Cam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5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50940708"/>
              </p:ext>
            </p:extLst>
          </p:nvPr>
        </p:nvGraphicFramePr>
        <p:xfrm>
          <a:off x="4648200" y="1600200"/>
          <a:ext cx="4038600" cy="457199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09650"/>
                <a:gridCol w="1009650"/>
                <a:gridCol w="1009650"/>
                <a:gridCol w="1009650"/>
              </a:tblGrid>
              <a:tr h="36053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Semester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PI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Instrument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# of nights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5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smtClean="0">
                          <a:effectLst/>
                          <a:latin typeface="Arial"/>
                        </a:rPr>
                        <a:t>2011 B</a:t>
                      </a:r>
                      <a:endParaRPr lang="en-US" sz="105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effectLst/>
                          <a:latin typeface="Arial"/>
                        </a:rPr>
                        <a:t>Stanford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MOIRCS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005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effectLst/>
                          <a:latin typeface="Arial"/>
                        </a:rPr>
                        <a:t>2011 B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Hansen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MOIRCS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005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effectLst/>
                          <a:latin typeface="Arial"/>
                        </a:rPr>
                        <a:t>2011 B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effectLst/>
                          <a:latin typeface="Arial"/>
                        </a:rPr>
                        <a:t>Brown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effectLst/>
                          <a:latin typeface="Arial"/>
                        </a:rPr>
                        <a:t>IRCS+AO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5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effectLst/>
                          <a:latin typeface="Arial"/>
                        </a:rPr>
                        <a:t>2012 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effectLst/>
                          <a:latin typeface="Arial"/>
                        </a:rPr>
                        <a:t>Hansen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effectLst/>
                          <a:latin typeface="Arial"/>
                        </a:rPr>
                        <a:t>MOIRCS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005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effectLst/>
                          <a:latin typeface="Arial"/>
                        </a:rPr>
                        <a:t>2012 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effectLst/>
                          <a:latin typeface="Arial"/>
                        </a:rPr>
                        <a:t>Spencer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err="1">
                          <a:effectLst/>
                          <a:latin typeface="Arial"/>
                        </a:rPr>
                        <a:t>Suprime</a:t>
                      </a:r>
                      <a:r>
                        <a:rPr lang="en-US" sz="1050" b="0" i="0" u="none" strike="noStrike" dirty="0">
                          <a:effectLst/>
                          <a:latin typeface="Arial"/>
                        </a:rPr>
                        <a:t>-Cam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5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2012 B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effectLst/>
                          <a:latin typeface="Arial"/>
                        </a:rPr>
                        <a:t>Spencer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err="1">
                          <a:effectLst/>
                          <a:latin typeface="Arial"/>
                        </a:rPr>
                        <a:t>Suprime</a:t>
                      </a:r>
                      <a:r>
                        <a:rPr lang="en-US" sz="1050" b="0" i="0" u="none" strike="noStrike" dirty="0">
                          <a:effectLst/>
                          <a:latin typeface="Arial"/>
                        </a:rPr>
                        <a:t>-Cam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005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effectLst/>
                          <a:latin typeface="Arial"/>
                        </a:rPr>
                        <a:t>2012 B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effectLst/>
                          <a:latin typeface="Arial"/>
                        </a:rPr>
                        <a:t>Hansen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effectLst/>
                          <a:latin typeface="Arial"/>
                        </a:rPr>
                        <a:t>MOIRCS</a:t>
                      </a:r>
                      <a:endParaRPr lang="en-US" sz="105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005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effectLst/>
                          <a:latin typeface="Arial"/>
                        </a:rPr>
                        <a:t>2012 B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effectLst/>
                          <a:latin typeface="Arial"/>
                        </a:rPr>
                        <a:t>Brown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err="1">
                          <a:effectLst/>
                          <a:latin typeface="Arial"/>
                        </a:rPr>
                        <a:t>Suprime</a:t>
                      </a:r>
                      <a:r>
                        <a:rPr lang="en-US" sz="1050" b="0" i="0" u="none" strike="noStrike" dirty="0">
                          <a:effectLst/>
                          <a:latin typeface="Arial"/>
                        </a:rPr>
                        <a:t>-Cam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5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2013 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Brown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err="1">
                          <a:effectLst/>
                          <a:latin typeface="Arial"/>
                        </a:rPr>
                        <a:t>Suprime</a:t>
                      </a:r>
                      <a:r>
                        <a:rPr lang="en-US" sz="1050" b="0" i="0" u="none" strike="noStrike" dirty="0">
                          <a:effectLst/>
                          <a:latin typeface="Arial"/>
                        </a:rPr>
                        <a:t>-Cam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005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2013 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Wittman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err="1">
                          <a:effectLst/>
                          <a:latin typeface="Arial"/>
                        </a:rPr>
                        <a:t>Suprime</a:t>
                      </a:r>
                      <a:r>
                        <a:rPr lang="en-US" sz="1050" b="0" i="0" u="none" strike="noStrike" dirty="0">
                          <a:effectLst/>
                          <a:latin typeface="Arial"/>
                        </a:rPr>
                        <a:t>-Cam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005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effectLst/>
                          <a:latin typeface="Arial"/>
                        </a:rPr>
                        <a:t>2013 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effectLst/>
                          <a:latin typeface="Arial"/>
                        </a:rPr>
                        <a:t>Zuckerman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effectLst/>
                          <a:latin typeface="Arial"/>
                        </a:rPr>
                        <a:t>Comics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005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effectLst/>
                          <a:latin typeface="Arial"/>
                        </a:rPr>
                        <a:t>2013 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effectLst/>
                          <a:latin typeface="Arial"/>
                        </a:rPr>
                        <a:t>Weaver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err="1">
                          <a:effectLst/>
                          <a:latin typeface="Arial"/>
                        </a:rPr>
                        <a:t>Suprime</a:t>
                      </a:r>
                      <a:r>
                        <a:rPr lang="en-US" sz="1050" b="0" i="0" u="none" strike="noStrike" dirty="0">
                          <a:effectLst/>
                          <a:latin typeface="Arial"/>
                        </a:rPr>
                        <a:t>-Cam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5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effectLst/>
                          <a:latin typeface="Arial"/>
                        </a:rPr>
                        <a:t>2013</a:t>
                      </a:r>
                      <a:r>
                        <a:rPr lang="en-US" sz="1050" b="0" i="0" u="none" strike="noStrike" baseline="0" dirty="0" smtClean="0">
                          <a:effectLst/>
                          <a:latin typeface="Arial"/>
                        </a:rPr>
                        <a:t> B</a:t>
                      </a:r>
                      <a:endParaRPr lang="en-US" sz="105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effectLst/>
                          <a:latin typeface="Arial"/>
                        </a:rPr>
                        <a:t>Spencer</a:t>
                      </a:r>
                      <a:endParaRPr lang="en-US" sz="105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err="1" smtClean="0">
                          <a:effectLst/>
                          <a:latin typeface="Arial"/>
                        </a:rPr>
                        <a:t>Suprime</a:t>
                      </a:r>
                      <a:r>
                        <a:rPr lang="en-US" sz="1050" b="0" i="0" u="none" strike="noStrike" dirty="0" smtClean="0">
                          <a:effectLst/>
                          <a:latin typeface="Arial"/>
                        </a:rPr>
                        <a:t>-Cam</a:t>
                      </a:r>
                      <a:endParaRPr lang="en-US" sz="105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en-US" sz="105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005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effectLst/>
                          <a:latin typeface="Arial"/>
                        </a:rPr>
                        <a:t>2013 B</a:t>
                      </a:r>
                      <a:endParaRPr lang="en-US" sz="105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effectLst/>
                          <a:latin typeface="Arial"/>
                        </a:rPr>
                        <a:t>Wittman</a:t>
                      </a:r>
                      <a:endParaRPr lang="en-US" sz="105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err="1" smtClean="0">
                          <a:effectLst/>
                          <a:latin typeface="Arial"/>
                        </a:rPr>
                        <a:t>Suprime</a:t>
                      </a:r>
                      <a:r>
                        <a:rPr lang="en-US" sz="1050" b="0" i="0" u="none" strike="noStrike" dirty="0" smtClean="0">
                          <a:effectLst/>
                          <a:latin typeface="Arial"/>
                        </a:rPr>
                        <a:t>-Cam</a:t>
                      </a:r>
                      <a:endParaRPr lang="en-US" sz="105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en-US" sz="105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005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effectLst/>
                          <a:latin typeface="Arial"/>
                        </a:rPr>
                        <a:t>2013 B</a:t>
                      </a:r>
                      <a:endParaRPr lang="en-US" sz="105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effectLst/>
                          <a:latin typeface="Arial"/>
                        </a:rPr>
                        <a:t>Brodie</a:t>
                      </a:r>
                      <a:endParaRPr lang="en-US" sz="105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err="1" smtClean="0">
                          <a:effectLst/>
                          <a:latin typeface="Arial"/>
                        </a:rPr>
                        <a:t>Suprime</a:t>
                      </a:r>
                      <a:r>
                        <a:rPr lang="en-US" sz="1050" b="0" i="0" u="none" strike="noStrike" dirty="0" smtClean="0">
                          <a:effectLst/>
                          <a:latin typeface="Arial"/>
                        </a:rPr>
                        <a:t>-Cam</a:t>
                      </a:r>
                      <a:endParaRPr lang="en-US" sz="105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en-US" sz="105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5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effectLst/>
                          <a:latin typeface="Arial"/>
                        </a:rPr>
                        <a:t>2014 A</a:t>
                      </a:r>
                      <a:endParaRPr lang="en-US" sz="105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effectLst/>
                          <a:latin typeface="Arial"/>
                        </a:rPr>
                        <a:t>Wittman</a:t>
                      </a:r>
                      <a:endParaRPr lang="en-US" sz="105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err="1" smtClean="0">
                          <a:effectLst/>
                          <a:latin typeface="Arial"/>
                        </a:rPr>
                        <a:t>Suprime</a:t>
                      </a:r>
                      <a:r>
                        <a:rPr lang="en-US" sz="1050" b="0" i="0" u="none" strike="noStrike" dirty="0" smtClean="0">
                          <a:effectLst/>
                          <a:latin typeface="Arial"/>
                        </a:rPr>
                        <a:t>-Cam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en-US" sz="105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005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effectLst/>
                          <a:latin typeface="Arial"/>
                        </a:rPr>
                        <a:t>2014 A</a:t>
                      </a:r>
                      <a:endParaRPr lang="en-US" sz="105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effectLst/>
                          <a:latin typeface="Arial"/>
                        </a:rPr>
                        <a:t>Brodie</a:t>
                      </a:r>
                      <a:endParaRPr lang="en-US" sz="105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err="1" smtClean="0">
                          <a:effectLst/>
                          <a:latin typeface="Arial"/>
                        </a:rPr>
                        <a:t>Suprime</a:t>
                      </a:r>
                      <a:r>
                        <a:rPr lang="en-US" sz="1050" b="0" i="0" u="none" strike="noStrike" dirty="0" smtClean="0">
                          <a:effectLst/>
                          <a:latin typeface="Arial"/>
                        </a:rPr>
                        <a:t>-Cam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en-US" sz="105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005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effectLst/>
                          <a:latin typeface="Arial"/>
                        </a:rPr>
                        <a:t>2014</a:t>
                      </a:r>
                      <a:r>
                        <a:rPr lang="en-US" sz="1050" b="0" i="0" u="none" strike="noStrike" baseline="0" dirty="0" smtClean="0">
                          <a:effectLst/>
                          <a:latin typeface="Arial"/>
                        </a:rPr>
                        <a:t> A</a:t>
                      </a:r>
                      <a:endParaRPr lang="en-US" sz="105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effectLst/>
                          <a:latin typeface="Arial"/>
                        </a:rPr>
                        <a:t>Fassnacht</a:t>
                      </a:r>
                      <a:endParaRPr lang="en-US" sz="105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err="1" smtClean="0">
                          <a:effectLst/>
                          <a:latin typeface="Arial"/>
                        </a:rPr>
                        <a:t>Suprime</a:t>
                      </a:r>
                      <a:r>
                        <a:rPr lang="en-US" sz="1050" b="0" i="0" u="none" strike="noStrike" dirty="0" smtClean="0">
                          <a:effectLst/>
                          <a:latin typeface="Arial"/>
                        </a:rPr>
                        <a:t>-Cam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en-US" sz="105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005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effectLst/>
                          <a:latin typeface="Arial"/>
                        </a:rPr>
                        <a:t>2014 A</a:t>
                      </a:r>
                      <a:endParaRPr lang="en-US" sz="105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effectLst/>
                          <a:latin typeface="Arial"/>
                        </a:rPr>
                        <a:t>Brown</a:t>
                      </a:r>
                      <a:endParaRPr lang="en-US" sz="105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effectLst/>
                          <a:latin typeface="Arial"/>
                        </a:rPr>
                        <a:t>HSC</a:t>
                      </a:r>
                      <a:endParaRPr lang="en-US" sz="105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en-US" sz="105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005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effectLst/>
                          <a:latin typeface="Arial"/>
                        </a:rPr>
                        <a:t>2014 A</a:t>
                      </a:r>
                      <a:endParaRPr lang="en-US" sz="105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effectLst/>
                          <a:latin typeface="Arial"/>
                        </a:rPr>
                        <a:t>Spencer</a:t>
                      </a:r>
                      <a:endParaRPr lang="en-US" sz="105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effectLst/>
                          <a:latin typeface="Arial"/>
                        </a:rPr>
                        <a:t>HSC</a:t>
                      </a:r>
                      <a:endParaRPr lang="en-US" sz="105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en-US" sz="105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005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effectLst/>
                          <a:latin typeface="Arial"/>
                        </a:rPr>
                        <a:t>2014 A</a:t>
                      </a:r>
                      <a:endParaRPr lang="en-US" sz="105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effectLst/>
                          <a:latin typeface="Arial"/>
                        </a:rPr>
                        <a:t>Spencer</a:t>
                      </a:r>
                      <a:endParaRPr lang="en-US" sz="105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err="1" smtClean="0">
                          <a:effectLst/>
                          <a:latin typeface="Arial"/>
                        </a:rPr>
                        <a:t>Suprime</a:t>
                      </a:r>
                      <a:r>
                        <a:rPr lang="en-US" sz="1050" b="0" i="0" u="none" strike="noStrike" dirty="0" smtClean="0">
                          <a:effectLst/>
                          <a:latin typeface="Arial"/>
                        </a:rPr>
                        <a:t>-Cam</a:t>
                      </a:r>
                      <a:endParaRPr lang="en-US" sz="105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en-US" sz="105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7709" y="6485948"/>
            <a:ext cx="2133600" cy="365125"/>
          </a:xfrm>
        </p:spPr>
        <p:txBody>
          <a:bodyPr/>
          <a:lstStyle/>
          <a:p>
            <a:r>
              <a:rPr lang="en-US" dirty="0" smtClean="0"/>
              <a:t>January 22,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dirty="0" smtClean="0"/>
              <a:t>Subaru Users’ Meeting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492875"/>
            <a:ext cx="2133600" cy="365125"/>
          </a:xfrm>
        </p:spPr>
        <p:txBody>
          <a:bodyPr/>
          <a:lstStyle/>
          <a:p>
            <a:fld id="{EB0F5280-ABDD-4E08-9F88-5CE8689767E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06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Subaru Time on Keck Instruments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(2007B thru 2014A)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2652957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1371601" y="5466746"/>
            <a:ext cx="4655128" cy="251754"/>
            <a:chOff x="1798196" y="5739971"/>
            <a:chExt cx="4197246" cy="251754"/>
          </a:xfrm>
        </p:grpSpPr>
        <p:sp>
          <p:nvSpPr>
            <p:cNvPr id="6" name="TextBox 5"/>
            <p:cNvSpPr txBox="1"/>
            <p:nvPr/>
          </p:nvSpPr>
          <p:spPr>
            <a:xfrm>
              <a:off x="1798196" y="5747728"/>
              <a:ext cx="762000" cy="237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LRIS</a:t>
              </a:r>
              <a:endParaRPr lang="en-US" sz="11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622655" y="5744273"/>
              <a:ext cx="762000" cy="237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MOSFIRE</a:t>
              </a:r>
              <a:endParaRPr lang="en-US" sz="11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343400" y="5744273"/>
              <a:ext cx="762000" cy="237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OSIRIS</a:t>
              </a:r>
              <a:endParaRPr lang="en-US" sz="11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33442" y="5739971"/>
              <a:ext cx="762000" cy="237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DEIMOS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05200" y="5753898"/>
              <a:ext cx="762000" cy="237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NIRSPEC</a:t>
              </a:r>
              <a:endParaRPr lang="en-US" sz="1100" dirty="0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22, 2014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Subaru Users’ Meeting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F5280-ABDD-4E08-9F88-5CE8689767E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95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220200" cy="14700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Recent Keck Observatory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Capabilities Enhancement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Highlights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6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851</Words>
  <Application>Microsoft Office PowerPoint</Application>
  <PresentationFormat>On-screen Show (4:3)</PresentationFormat>
  <Paragraphs>338</Paragraphs>
  <Slides>19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Worksheet</vt:lpstr>
      <vt:lpstr>W.  M. Keck Observatory Subaru Users’ Meeting</vt:lpstr>
      <vt:lpstr>Table of Contents</vt:lpstr>
      <vt:lpstr>Keck / Subaru Exchange Program </vt:lpstr>
      <vt:lpstr>Benefits of  Time Exchange</vt:lpstr>
      <vt:lpstr>Subaru-Keck Exchange  &amp; Capabilities Offered</vt:lpstr>
      <vt:lpstr>Subaru-Keck Exchange  &amp; Capabilities Offered</vt:lpstr>
      <vt:lpstr>Keck Community with  Subaru Time</vt:lpstr>
      <vt:lpstr>Subaru Time on Keck Instruments (2007B thru 2014A)</vt:lpstr>
      <vt:lpstr>Recent Keck Observatory  Capabilities Enhancement  Highlights </vt:lpstr>
      <vt:lpstr>MOSFIRE  Multi-Object Spectrometer For InfraRed Exploration</vt:lpstr>
      <vt:lpstr>Keck Cosmic Web Imager (KCWI)</vt:lpstr>
      <vt:lpstr>Adaptive Optics Upgrades</vt:lpstr>
      <vt:lpstr>Next Generation Adaptive Optics </vt:lpstr>
      <vt:lpstr>Telescope Control System Upgrade (TCSU)</vt:lpstr>
      <vt:lpstr>Scientific Productivity </vt:lpstr>
      <vt:lpstr>Number of Publications per Year</vt:lpstr>
      <vt:lpstr>Adaptive Optics Publications  Per Year </vt:lpstr>
      <vt:lpstr>Ph.D. Theses Based on  WMKO Observing</vt:lpstr>
      <vt:lpstr>Keck Observatory and our science community strongly value our collaboration with Subaru</vt:lpstr>
    </vt:vector>
  </TitlesOfParts>
  <Company>W. M. Keck Observatory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Talk for Subaru Sers' Meeting 2014</dc:title>
  <dc:creator>tarmandroff@keck.hawaii.edu</dc:creator>
  <cp:lastModifiedBy>Taft Armandroff</cp:lastModifiedBy>
  <cp:revision>54</cp:revision>
  <cp:lastPrinted>2013-12-19T18:52:22Z</cp:lastPrinted>
  <dcterms:created xsi:type="dcterms:W3CDTF">2013-12-18T02:54:07Z</dcterms:created>
  <dcterms:modified xsi:type="dcterms:W3CDTF">2014-01-21T03:09:52Z</dcterms:modified>
</cp:coreProperties>
</file>