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1"/>
  </p:notesMasterIdLst>
  <p:sldIdLst>
    <p:sldId id="256" r:id="rId2"/>
    <p:sldId id="257" r:id="rId3"/>
    <p:sldId id="258" r:id="rId4"/>
    <p:sldId id="260" r:id="rId5"/>
    <p:sldId id="261" r:id="rId6"/>
    <p:sldId id="259" r:id="rId7"/>
    <p:sldId id="262" r:id="rId8"/>
    <p:sldId id="264" r:id="rId9"/>
    <p:sldId id="263" r:id="rId10"/>
  </p:sldIdLst>
  <p:sldSz cx="9144000" cy="6858000" type="screen4x3"/>
  <p:notesSz cx="7010400" cy="9236075"/>
  <p:defaultTextStyle>
    <a:defPPr>
      <a:defRPr lang="en-US"/>
    </a:defPPr>
    <a:lvl1pPr marL="0" algn="l" defTabSz="907682" rtl="0" eaLnBrk="1" latinLnBrk="0" hangingPunct="1">
      <a:defRPr sz="1800" kern="1200">
        <a:solidFill>
          <a:schemeClr val="tx1"/>
        </a:solidFill>
        <a:latin typeface="+mn-lt"/>
        <a:ea typeface="+mn-ea"/>
        <a:cs typeface="+mn-cs"/>
      </a:defRPr>
    </a:lvl1pPr>
    <a:lvl2pPr marL="453841" algn="l" defTabSz="907682" rtl="0" eaLnBrk="1" latinLnBrk="0" hangingPunct="1">
      <a:defRPr sz="1800" kern="1200">
        <a:solidFill>
          <a:schemeClr val="tx1"/>
        </a:solidFill>
        <a:latin typeface="+mn-lt"/>
        <a:ea typeface="+mn-ea"/>
        <a:cs typeface="+mn-cs"/>
      </a:defRPr>
    </a:lvl2pPr>
    <a:lvl3pPr marL="907682" algn="l" defTabSz="907682" rtl="0" eaLnBrk="1" latinLnBrk="0" hangingPunct="1">
      <a:defRPr sz="1800" kern="1200">
        <a:solidFill>
          <a:schemeClr val="tx1"/>
        </a:solidFill>
        <a:latin typeface="+mn-lt"/>
        <a:ea typeface="+mn-ea"/>
        <a:cs typeface="+mn-cs"/>
      </a:defRPr>
    </a:lvl3pPr>
    <a:lvl4pPr marL="1361523" algn="l" defTabSz="907682" rtl="0" eaLnBrk="1" latinLnBrk="0" hangingPunct="1">
      <a:defRPr sz="1800" kern="1200">
        <a:solidFill>
          <a:schemeClr val="tx1"/>
        </a:solidFill>
        <a:latin typeface="+mn-lt"/>
        <a:ea typeface="+mn-ea"/>
        <a:cs typeface="+mn-cs"/>
      </a:defRPr>
    </a:lvl4pPr>
    <a:lvl5pPr marL="1815364" algn="l" defTabSz="907682" rtl="0" eaLnBrk="1" latinLnBrk="0" hangingPunct="1">
      <a:defRPr sz="1800" kern="1200">
        <a:solidFill>
          <a:schemeClr val="tx1"/>
        </a:solidFill>
        <a:latin typeface="+mn-lt"/>
        <a:ea typeface="+mn-ea"/>
        <a:cs typeface="+mn-cs"/>
      </a:defRPr>
    </a:lvl5pPr>
    <a:lvl6pPr marL="2269205" algn="l" defTabSz="907682" rtl="0" eaLnBrk="1" latinLnBrk="0" hangingPunct="1">
      <a:defRPr sz="1800" kern="1200">
        <a:solidFill>
          <a:schemeClr val="tx1"/>
        </a:solidFill>
        <a:latin typeface="+mn-lt"/>
        <a:ea typeface="+mn-ea"/>
        <a:cs typeface="+mn-cs"/>
      </a:defRPr>
    </a:lvl6pPr>
    <a:lvl7pPr marL="2723046" algn="l" defTabSz="907682" rtl="0" eaLnBrk="1" latinLnBrk="0" hangingPunct="1">
      <a:defRPr sz="1800" kern="1200">
        <a:solidFill>
          <a:schemeClr val="tx1"/>
        </a:solidFill>
        <a:latin typeface="+mn-lt"/>
        <a:ea typeface="+mn-ea"/>
        <a:cs typeface="+mn-cs"/>
      </a:defRPr>
    </a:lvl7pPr>
    <a:lvl8pPr marL="3176887" algn="l" defTabSz="907682" rtl="0" eaLnBrk="1" latinLnBrk="0" hangingPunct="1">
      <a:defRPr sz="1800" kern="1200">
        <a:solidFill>
          <a:schemeClr val="tx1"/>
        </a:solidFill>
        <a:latin typeface="+mn-lt"/>
        <a:ea typeface="+mn-ea"/>
        <a:cs typeface="+mn-cs"/>
      </a:defRPr>
    </a:lvl8pPr>
    <a:lvl9pPr marL="3630728" algn="l" defTabSz="90768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83657" autoAdjust="0"/>
  </p:normalViewPr>
  <p:slideViewPr>
    <p:cSldViewPr snapToGrid="0">
      <p:cViewPr varScale="1">
        <p:scale>
          <a:sx n="74" d="100"/>
          <a:sy n="74" d="100"/>
        </p:scale>
        <p:origin x="-14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7" d="100"/>
          <a:sy n="67" d="100"/>
        </p:scale>
        <p:origin x="-2718"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ell\UsersMtg2012\STARSDownloads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ell\UsersMtg2012\STARSDownloads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noFill/>
            </a:ln>
          </c:spPr>
          <c:invertIfNegative val="0"/>
          <c:dPt>
            <c:idx val="0"/>
            <c:invertIfNegative val="0"/>
            <c:bubble3D val="0"/>
            <c:spPr>
              <a:solidFill>
                <a:srgbClr val="FFFF00"/>
              </a:solidFill>
              <a:ln>
                <a:noFill/>
              </a:ln>
            </c:spPr>
          </c:dPt>
          <c:dPt>
            <c:idx val="1"/>
            <c:invertIfNegative val="0"/>
            <c:bubble3D val="0"/>
            <c:spPr>
              <a:solidFill>
                <a:srgbClr val="FF0000"/>
              </a:solidFill>
              <a:ln>
                <a:noFill/>
              </a:ln>
            </c:spPr>
          </c:dPt>
          <c:dPt>
            <c:idx val="2"/>
            <c:invertIfNegative val="0"/>
            <c:bubble3D val="0"/>
            <c:spPr>
              <a:solidFill>
                <a:srgbClr val="92D050"/>
              </a:solidFill>
              <a:ln>
                <a:noFill/>
              </a:ln>
            </c:spPr>
          </c:dPt>
          <c:cat>
            <c:strRef>
              <c:f>Sheet1!$B$32:$D$32</c:f>
              <c:strCache>
                <c:ptCount val="3"/>
                <c:pt idx="0">
                  <c:v>STARS DL</c:v>
                </c:pt>
                <c:pt idx="1">
                  <c:v>MASTARS DL</c:v>
                </c:pt>
                <c:pt idx="2">
                  <c:v>Incoming</c:v>
                </c:pt>
              </c:strCache>
            </c:strRef>
          </c:cat>
          <c:val>
            <c:numRef>
              <c:f>Sheet1!$B$33:$D$33</c:f>
              <c:numCache>
                <c:formatCode>General</c:formatCode>
                <c:ptCount val="3"/>
                <c:pt idx="0">
                  <c:v>92182</c:v>
                </c:pt>
                <c:pt idx="1">
                  <c:v>82226</c:v>
                </c:pt>
                <c:pt idx="2">
                  <c:v>202959</c:v>
                </c:pt>
              </c:numCache>
            </c:numRef>
          </c:val>
        </c:ser>
        <c:dLbls>
          <c:showLegendKey val="0"/>
          <c:showVal val="0"/>
          <c:showCatName val="0"/>
          <c:showSerName val="0"/>
          <c:showPercent val="0"/>
          <c:showBubbleSize val="0"/>
        </c:dLbls>
        <c:gapWidth val="150"/>
        <c:axId val="95630080"/>
        <c:axId val="95631616"/>
      </c:barChart>
      <c:catAx>
        <c:axId val="95630080"/>
        <c:scaling>
          <c:orientation val="minMax"/>
        </c:scaling>
        <c:delete val="0"/>
        <c:axPos val="b"/>
        <c:majorTickMark val="out"/>
        <c:minorTickMark val="none"/>
        <c:tickLblPos val="nextTo"/>
        <c:crossAx val="95631616"/>
        <c:crosses val="autoZero"/>
        <c:auto val="1"/>
        <c:lblAlgn val="ctr"/>
        <c:lblOffset val="100"/>
        <c:noMultiLvlLbl val="0"/>
      </c:catAx>
      <c:valAx>
        <c:axId val="95631616"/>
        <c:scaling>
          <c:orientation val="minMax"/>
        </c:scaling>
        <c:delete val="0"/>
        <c:axPos val="l"/>
        <c:majorGridlines/>
        <c:numFmt formatCode="General" sourceLinked="1"/>
        <c:majorTickMark val="out"/>
        <c:minorTickMark val="none"/>
        <c:tickLblPos val="nextTo"/>
        <c:crossAx val="95630080"/>
        <c:crosses val="autoZero"/>
        <c:crossBetween val="between"/>
      </c:valAx>
    </c:plotArea>
    <c:legend>
      <c:legendPos val="r"/>
      <c:layout/>
      <c:overlay val="0"/>
    </c:legend>
    <c:plotVisOnly val="1"/>
    <c:dispBlanksAs val="gap"/>
    <c:showDLblsOverMax val="0"/>
  </c:chart>
  <c:spPr>
    <a:solidFill>
      <a:schemeClr val="accent4">
        <a:lumMod val="75000"/>
      </a:schemeClr>
    </a:solidFill>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Sheet1!$B$23</c:f>
              <c:strCache>
                <c:ptCount val="1"/>
                <c:pt idx="0">
                  <c:v>STARS DL</c:v>
                </c:pt>
              </c:strCache>
            </c:strRef>
          </c:tx>
          <c:spPr>
            <a:solidFill>
              <a:srgbClr val="FFFF00"/>
            </a:solidFill>
          </c:spPr>
          <c:invertIfNegative val="0"/>
          <c:cat>
            <c:strRef>
              <c:f>Sheet1!$A$24:$A$31</c:f>
              <c:strCache>
                <c:ptCount val="8"/>
                <c:pt idx="0">
                  <c:v>COM</c:v>
                </c:pt>
                <c:pt idx="1">
                  <c:v>FCS</c:v>
                </c:pt>
                <c:pt idx="2">
                  <c:v>FMS</c:v>
                </c:pt>
                <c:pt idx="3">
                  <c:v>HDS</c:v>
                </c:pt>
                <c:pt idx="4">
                  <c:v>HIC</c:v>
                </c:pt>
                <c:pt idx="5">
                  <c:v>IRC</c:v>
                </c:pt>
                <c:pt idx="6">
                  <c:v>MCS</c:v>
                </c:pt>
                <c:pt idx="7">
                  <c:v>SUP</c:v>
                </c:pt>
              </c:strCache>
            </c:strRef>
          </c:cat>
          <c:val>
            <c:numRef>
              <c:f>Sheet1!$B$24:$B$31</c:f>
              <c:numCache>
                <c:formatCode>General</c:formatCode>
                <c:ptCount val="8"/>
                <c:pt idx="0">
                  <c:v>121</c:v>
                </c:pt>
                <c:pt idx="1">
                  <c:v>492</c:v>
                </c:pt>
                <c:pt idx="2">
                  <c:v>1713</c:v>
                </c:pt>
                <c:pt idx="3">
                  <c:v>3019</c:v>
                </c:pt>
                <c:pt idx="4">
                  <c:v>4203</c:v>
                </c:pt>
                <c:pt idx="5">
                  <c:v>29418</c:v>
                </c:pt>
                <c:pt idx="6">
                  <c:v>8981</c:v>
                </c:pt>
                <c:pt idx="7">
                  <c:v>44235</c:v>
                </c:pt>
              </c:numCache>
            </c:numRef>
          </c:val>
        </c:ser>
        <c:ser>
          <c:idx val="1"/>
          <c:order val="1"/>
          <c:tx>
            <c:strRef>
              <c:f>Sheet1!$C$23</c:f>
              <c:strCache>
                <c:ptCount val="1"/>
                <c:pt idx="0">
                  <c:v>MASTARS DL</c:v>
                </c:pt>
              </c:strCache>
            </c:strRef>
          </c:tx>
          <c:spPr>
            <a:solidFill>
              <a:srgbClr val="FF0000"/>
            </a:solidFill>
          </c:spPr>
          <c:invertIfNegative val="0"/>
          <c:cat>
            <c:strRef>
              <c:f>Sheet1!$A$24:$A$31</c:f>
              <c:strCache>
                <c:ptCount val="8"/>
                <c:pt idx="0">
                  <c:v>COM</c:v>
                </c:pt>
                <c:pt idx="1">
                  <c:v>FCS</c:v>
                </c:pt>
                <c:pt idx="2">
                  <c:v>FMS</c:v>
                </c:pt>
                <c:pt idx="3">
                  <c:v>HDS</c:v>
                </c:pt>
                <c:pt idx="4">
                  <c:v>HIC</c:v>
                </c:pt>
                <c:pt idx="5">
                  <c:v>IRC</c:v>
                </c:pt>
                <c:pt idx="6">
                  <c:v>MCS</c:v>
                </c:pt>
                <c:pt idx="7">
                  <c:v>SUP</c:v>
                </c:pt>
              </c:strCache>
            </c:strRef>
          </c:cat>
          <c:val>
            <c:numRef>
              <c:f>Sheet1!$C$24:$C$31</c:f>
              <c:numCache>
                <c:formatCode>General</c:formatCode>
                <c:ptCount val="8"/>
                <c:pt idx="0">
                  <c:v>173</c:v>
                </c:pt>
                <c:pt idx="1">
                  <c:v>4067</c:v>
                </c:pt>
                <c:pt idx="2">
                  <c:v>1419</c:v>
                </c:pt>
                <c:pt idx="3">
                  <c:v>2346</c:v>
                </c:pt>
                <c:pt idx="4">
                  <c:v>4</c:v>
                </c:pt>
                <c:pt idx="5">
                  <c:v>2285</c:v>
                </c:pt>
                <c:pt idx="6">
                  <c:v>9187</c:v>
                </c:pt>
                <c:pt idx="7">
                  <c:v>62745</c:v>
                </c:pt>
              </c:numCache>
            </c:numRef>
          </c:val>
        </c:ser>
        <c:ser>
          <c:idx val="2"/>
          <c:order val="2"/>
          <c:tx>
            <c:strRef>
              <c:f>Sheet1!$D$23</c:f>
              <c:strCache>
                <c:ptCount val="1"/>
                <c:pt idx="0">
                  <c:v>Incoming</c:v>
                </c:pt>
              </c:strCache>
            </c:strRef>
          </c:tx>
          <c:spPr>
            <a:solidFill>
              <a:srgbClr val="92D050"/>
            </a:solidFill>
          </c:spPr>
          <c:invertIfNegative val="0"/>
          <c:cat>
            <c:strRef>
              <c:f>Sheet1!$A$24:$A$31</c:f>
              <c:strCache>
                <c:ptCount val="8"/>
                <c:pt idx="0">
                  <c:v>COM</c:v>
                </c:pt>
                <c:pt idx="1">
                  <c:v>FCS</c:v>
                </c:pt>
                <c:pt idx="2">
                  <c:v>FMS</c:v>
                </c:pt>
                <c:pt idx="3">
                  <c:v>HDS</c:v>
                </c:pt>
                <c:pt idx="4">
                  <c:v>HIC</c:v>
                </c:pt>
                <c:pt idx="5">
                  <c:v>IRC</c:v>
                </c:pt>
                <c:pt idx="6">
                  <c:v>MCS</c:v>
                </c:pt>
                <c:pt idx="7">
                  <c:v>SUP</c:v>
                </c:pt>
              </c:strCache>
            </c:strRef>
          </c:cat>
          <c:val>
            <c:numRef>
              <c:f>Sheet1!$D$24:$D$31</c:f>
              <c:numCache>
                <c:formatCode>General</c:formatCode>
                <c:ptCount val="8"/>
                <c:pt idx="0">
                  <c:v>6194</c:v>
                </c:pt>
                <c:pt idx="1">
                  <c:v>6592</c:v>
                </c:pt>
                <c:pt idx="2">
                  <c:v>7884</c:v>
                </c:pt>
                <c:pt idx="3">
                  <c:v>10183</c:v>
                </c:pt>
                <c:pt idx="4">
                  <c:v>33853</c:v>
                </c:pt>
                <c:pt idx="5">
                  <c:v>47869</c:v>
                </c:pt>
                <c:pt idx="6">
                  <c:v>8086</c:v>
                </c:pt>
                <c:pt idx="7">
                  <c:v>22390</c:v>
                </c:pt>
              </c:numCache>
            </c:numRef>
          </c:val>
        </c:ser>
        <c:dLbls>
          <c:showLegendKey val="0"/>
          <c:showVal val="0"/>
          <c:showCatName val="0"/>
          <c:showSerName val="0"/>
          <c:showPercent val="0"/>
          <c:showBubbleSize val="0"/>
        </c:dLbls>
        <c:gapWidth val="150"/>
        <c:axId val="6086656"/>
        <c:axId val="6088192"/>
      </c:barChart>
      <c:catAx>
        <c:axId val="6086656"/>
        <c:scaling>
          <c:orientation val="minMax"/>
        </c:scaling>
        <c:delete val="0"/>
        <c:axPos val="b"/>
        <c:majorTickMark val="out"/>
        <c:minorTickMark val="none"/>
        <c:tickLblPos val="nextTo"/>
        <c:txPr>
          <a:bodyPr/>
          <a:lstStyle/>
          <a:p>
            <a:pPr>
              <a:defRPr>
                <a:latin typeface="Arial" pitchFamily="34" charset="0"/>
                <a:cs typeface="Arial" pitchFamily="34" charset="0"/>
              </a:defRPr>
            </a:pPr>
            <a:endParaRPr lang="en-US"/>
          </a:p>
        </c:txPr>
        <c:crossAx val="6088192"/>
        <c:crosses val="autoZero"/>
        <c:auto val="1"/>
        <c:lblAlgn val="ctr"/>
        <c:lblOffset val="100"/>
        <c:noMultiLvlLbl val="0"/>
      </c:catAx>
      <c:valAx>
        <c:axId val="6088192"/>
        <c:scaling>
          <c:orientation val="minMax"/>
        </c:scaling>
        <c:delete val="0"/>
        <c:axPos val="l"/>
        <c:majorGridlines/>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6086656"/>
        <c:crosses val="autoZero"/>
        <c:crossBetween val="between"/>
      </c:valAx>
    </c:plotArea>
    <c:legend>
      <c:legendPos val="r"/>
      <c:layout/>
      <c:overlay val="0"/>
      <c:txPr>
        <a:bodyPr/>
        <a:lstStyle/>
        <a:p>
          <a:pPr>
            <a:defRPr>
              <a:latin typeface="Arial" pitchFamily="34" charset="0"/>
              <a:cs typeface="Arial" pitchFamily="34" charset="0"/>
            </a:defRPr>
          </a:pPr>
          <a:endParaRPr lang="en-US"/>
        </a:p>
      </c:txPr>
    </c:legend>
    <c:plotVisOnly val="1"/>
    <c:dispBlanksAs val="gap"/>
    <c:showDLblsOverMax val="0"/>
  </c:chart>
  <c:spPr>
    <a:solidFill>
      <a:schemeClr val="accent4">
        <a:lumMod val="75000"/>
      </a:schemeClr>
    </a:solidFill>
  </c:spPr>
  <c:txPr>
    <a:bodyPr/>
    <a:lstStyle/>
    <a:p>
      <a:pPr>
        <a:defRPr sz="900">
          <a:latin typeface="Arial Black"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4161" tIns="47079" rIns="94161" bIns="47079"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4161" tIns="47079" rIns="94161" bIns="47079" rtlCol="0"/>
          <a:lstStyle>
            <a:lvl1pPr algn="r">
              <a:defRPr sz="1200"/>
            </a:lvl1pPr>
          </a:lstStyle>
          <a:p>
            <a:fld id="{AA4947C5-D7F4-4749-9A39-085F7B5BAF3F}" type="datetimeFigureOut">
              <a:rPr lang="en-US" smtClean="0"/>
              <a:pPr/>
              <a:t>1/14/2013</a:t>
            </a:fld>
            <a:endParaRPr lang="en-US"/>
          </a:p>
        </p:txBody>
      </p:sp>
      <p:sp>
        <p:nvSpPr>
          <p:cNvPr id="4" name="Slide Image Placeholder 3"/>
          <p:cNvSpPr>
            <a:spLocks noGrp="1" noRot="1" noChangeAspect="1"/>
          </p:cNvSpPr>
          <p:nvPr>
            <p:ph type="sldImg" idx="2"/>
          </p:nvPr>
        </p:nvSpPr>
        <p:spPr>
          <a:xfrm>
            <a:off x="1195388" y="690563"/>
            <a:ext cx="4619625" cy="3465512"/>
          </a:xfrm>
          <a:prstGeom prst="rect">
            <a:avLst/>
          </a:prstGeom>
          <a:noFill/>
          <a:ln w="12700">
            <a:solidFill>
              <a:prstClr val="black"/>
            </a:solidFill>
          </a:ln>
        </p:spPr>
        <p:txBody>
          <a:bodyPr vert="horz" lIns="94161" tIns="47079" rIns="94161" bIns="4707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4161" tIns="47079" rIns="94161" bIns="470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37840" cy="461804"/>
          </a:xfrm>
          <a:prstGeom prst="rect">
            <a:avLst/>
          </a:prstGeom>
        </p:spPr>
        <p:txBody>
          <a:bodyPr vert="horz" lIns="94161" tIns="47079" rIns="94161" bIns="4707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4161" tIns="47079" rIns="94161" bIns="47079" rtlCol="0" anchor="b"/>
          <a:lstStyle>
            <a:lvl1pPr algn="r">
              <a:defRPr sz="1200"/>
            </a:lvl1pPr>
          </a:lstStyle>
          <a:p>
            <a:fld id="{97820741-C6B4-4D72-8D67-33CF4C7E06AA}" type="slidenum">
              <a:rPr lang="en-US" smtClean="0"/>
              <a:pPr/>
              <a:t>‹#›</a:t>
            </a:fld>
            <a:endParaRPr lang="en-US"/>
          </a:p>
        </p:txBody>
      </p:sp>
    </p:spTree>
    <p:extLst>
      <p:ext uri="{BB962C8B-B14F-4D97-AF65-F5344CB8AC3E}">
        <p14:creationId xmlns:p14="http://schemas.microsoft.com/office/powerpoint/2010/main" val="2791101038"/>
      </p:ext>
    </p:extLst>
  </p:cSld>
  <p:clrMap bg1="lt1" tx1="dk1" bg2="lt2" tx2="dk2" accent1="accent1" accent2="accent2" accent3="accent3" accent4="accent4" accent5="accent5" accent6="accent6" hlink="hlink" folHlink="folHlink"/>
  <p:notesStyle>
    <a:lvl1pPr marL="0" algn="l" defTabSz="907682" rtl="0" eaLnBrk="1" latinLnBrk="0" hangingPunct="1">
      <a:defRPr sz="1200" kern="1200">
        <a:solidFill>
          <a:schemeClr val="tx1"/>
        </a:solidFill>
        <a:latin typeface="+mn-lt"/>
        <a:ea typeface="+mn-ea"/>
        <a:cs typeface="+mn-cs"/>
      </a:defRPr>
    </a:lvl1pPr>
    <a:lvl2pPr marL="453841" algn="l" defTabSz="907682" rtl="0" eaLnBrk="1" latinLnBrk="0" hangingPunct="1">
      <a:defRPr sz="1200" kern="1200">
        <a:solidFill>
          <a:schemeClr val="tx1"/>
        </a:solidFill>
        <a:latin typeface="+mn-lt"/>
        <a:ea typeface="+mn-ea"/>
        <a:cs typeface="+mn-cs"/>
      </a:defRPr>
    </a:lvl2pPr>
    <a:lvl3pPr marL="907682" algn="l" defTabSz="907682" rtl="0" eaLnBrk="1" latinLnBrk="0" hangingPunct="1">
      <a:defRPr sz="1200" kern="1200">
        <a:solidFill>
          <a:schemeClr val="tx1"/>
        </a:solidFill>
        <a:latin typeface="+mn-lt"/>
        <a:ea typeface="+mn-ea"/>
        <a:cs typeface="+mn-cs"/>
      </a:defRPr>
    </a:lvl3pPr>
    <a:lvl4pPr marL="1361523" algn="l" defTabSz="907682" rtl="0" eaLnBrk="1" latinLnBrk="0" hangingPunct="1">
      <a:defRPr sz="1200" kern="1200">
        <a:solidFill>
          <a:schemeClr val="tx1"/>
        </a:solidFill>
        <a:latin typeface="+mn-lt"/>
        <a:ea typeface="+mn-ea"/>
        <a:cs typeface="+mn-cs"/>
      </a:defRPr>
    </a:lvl4pPr>
    <a:lvl5pPr marL="1815364" algn="l" defTabSz="907682" rtl="0" eaLnBrk="1" latinLnBrk="0" hangingPunct="1">
      <a:defRPr sz="1200" kern="1200">
        <a:solidFill>
          <a:schemeClr val="tx1"/>
        </a:solidFill>
        <a:latin typeface="+mn-lt"/>
        <a:ea typeface="+mn-ea"/>
        <a:cs typeface="+mn-cs"/>
      </a:defRPr>
    </a:lvl5pPr>
    <a:lvl6pPr marL="2269205" algn="l" defTabSz="907682" rtl="0" eaLnBrk="1" latinLnBrk="0" hangingPunct="1">
      <a:defRPr sz="1200" kern="1200">
        <a:solidFill>
          <a:schemeClr val="tx1"/>
        </a:solidFill>
        <a:latin typeface="+mn-lt"/>
        <a:ea typeface="+mn-ea"/>
        <a:cs typeface="+mn-cs"/>
      </a:defRPr>
    </a:lvl6pPr>
    <a:lvl7pPr marL="2723046" algn="l" defTabSz="907682" rtl="0" eaLnBrk="1" latinLnBrk="0" hangingPunct="1">
      <a:defRPr sz="1200" kern="1200">
        <a:solidFill>
          <a:schemeClr val="tx1"/>
        </a:solidFill>
        <a:latin typeface="+mn-lt"/>
        <a:ea typeface="+mn-ea"/>
        <a:cs typeface="+mn-cs"/>
      </a:defRPr>
    </a:lvl7pPr>
    <a:lvl8pPr marL="3176887" algn="l" defTabSz="907682" rtl="0" eaLnBrk="1" latinLnBrk="0" hangingPunct="1">
      <a:defRPr sz="1200" kern="1200">
        <a:solidFill>
          <a:schemeClr val="tx1"/>
        </a:solidFill>
        <a:latin typeface="+mn-lt"/>
        <a:ea typeface="+mn-ea"/>
        <a:cs typeface="+mn-cs"/>
      </a:defRPr>
    </a:lvl8pPr>
    <a:lvl9pPr marL="3630728" algn="l" defTabSz="9076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I</a:t>
            </a:r>
            <a:r>
              <a:rPr lang="en-US" baseline="0" dirty="0" smtClean="0"/>
              <a:t> am very happy to introduce STARS 2, which provides access to the Subaru Telescope Archive. STARS is hosted from Hilo by the University of Hawaii network, connected to the public Southern Cross fiber-cable network between Seattle and Australia, and public ATT fiber between California to Japan.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STARS primary</a:t>
            </a:r>
            <a:r>
              <a:rPr lang="en-US" baseline="0" dirty="0" smtClean="0"/>
              <a:t> purpose is storage of Observation data. When pictures are taken at the summit and retrieved in Hilo, they are copied and forwarded to the MASTARS mirror archive at NAOJ Headquarters in </a:t>
            </a:r>
            <a:r>
              <a:rPr lang="en-US" baseline="0" dirty="0" err="1" smtClean="0"/>
              <a:t>Mitaka</a:t>
            </a:r>
            <a:r>
              <a:rPr lang="en-US" baseline="0" dirty="0" smtClean="0"/>
              <a:t>. This occurs throughout each night - each picture takes about 20 minutes to reach MASTARS.</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2</a:t>
            </a:fld>
            <a:endParaRPr lang="en-US"/>
          </a:p>
        </p:txBody>
      </p:sp>
    </p:spTree>
    <p:extLst>
      <p:ext uri="{BB962C8B-B14F-4D97-AF65-F5344CB8AC3E}">
        <p14:creationId xmlns:p14="http://schemas.microsoft.com/office/powerpoint/2010/main" val="398168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Each archive </a:t>
            </a:r>
            <a:r>
              <a:rPr lang="en-US" baseline="0" dirty="0" smtClean="0"/>
              <a:t>transfers data to observers. The </a:t>
            </a:r>
            <a:r>
              <a:rPr lang="en-US" baseline="0" dirty="0" err="1" smtClean="0"/>
              <a:t>Mitaka</a:t>
            </a:r>
            <a:r>
              <a:rPr lang="en-US" baseline="0" dirty="0" smtClean="0"/>
              <a:t> Archive serves Japan and Asia, westward. The Hilo Archive serves the Americas and Europe, eastward. The Southern Crossing gives us the Hilo Archive good bandwidth to Australia.</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3</a:t>
            </a:fld>
            <a:endParaRPr lang="en-US"/>
          </a:p>
        </p:txBody>
      </p:sp>
    </p:spTree>
    <p:extLst>
      <p:ext uri="{BB962C8B-B14F-4D97-AF65-F5344CB8AC3E}">
        <p14:creationId xmlns:p14="http://schemas.microsoft.com/office/powerpoint/2010/main" val="261332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STARS only</a:t>
            </a:r>
            <a:r>
              <a:rPr lang="en-US" baseline="0" dirty="0" smtClean="0"/>
              <a:t> supports Subaru Observers. We are a private archive, and the general public has no privileges. There is no change in STARS 2 for current STARS users, your current password will work fine. Our public archive is SMOKA, which serves observation data to the general public after the observer’s proprietary period. Accounts for SMOKA are available by request.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4</a:t>
            </a:fld>
            <a:endParaRPr lang="en-US"/>
          </a:p>
        </p:txBody>
      </p:sp>
    </p:spTree>
    <p:extLst>
      <p:ext uri="{BB962C8B-B14F-4D97-AF65-F5344CB8AC3E}">
        <p14:creationId xmlns:p14="http://schemas.microsoft.com/office/powerpoint/2010/main" val="211220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a:t>
            </a:r>
            <a:r>
              <a:rPr lang="en-US" baseline="0" dirty="0" smtClean="0"/>
              <a:t> compiled download statistics from 2012. </a:t>
            </a:r>
            <a:r>
              <a:rPr lang="en-US" baseline="0" dirty="0" err="1" smtClean="0"/>
              <a:t>Bny</a:t>
            </a:r>
            <a:r>
              <a:rPr lang="en-US" baseline="0" dirty="0" smtClean="0"/>
              <a:t> archive, STARS users downloaded a small amount more FITS files than MASTARS users, and the combined total was about 85% of the total number of FITS files collected by the telescope. By instrument, we can see great popularity for </a:t>
            </a:r>
            <a:r>
              <a:rPr lang="en-US" baseline="0" dirty="0" err="1" smtClean="0"/>
              <a:t>Suprime</a:t>
            </a:r>
            <a:r>
              <a:rPr lang="en-US" baseline="0" dirty="0" smtClean="0"/>
              <a:t>-Cam files in MASTARS, even though SUP had some hardware trouble this year which reduced </a:t>
            </a:r>
            <a:r>
              <a:rPr lang="en-US" baseline="0" dirty="0" err="1" smtClean="0"/>
              <a:t>Suprime</a:t>
            </a:r>
            <a:r>
              <a:rPr lang="en-US" baseline="0" dirty="0" smtClean="0"/>
              <a:t>-Cams Incoming totals.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5</a:t>
            </a:fld>
            <a:endParaRPr lang="en-US"/>
          </a:p>
        </p:txBody>
      </p:sp>
    </p:spTree>
    <p:extLst>
      <p:ext uri="{BB962C8B-B14F-4D97-AF65-F5344CB8AC3E}">
        <p14:creationId xmlns:p14="http://schemas.microsoft.com/office/powerpoint/2010/main" val="320103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a:t>
            </a:r>
            <a:r>
              <a:rPr lang="en-US" baseline="0" dirty="0" smtClean="0"/>
              <a:t> are three ways to receive data from STARS and MASTARS. 1</a:t>
            </a:r>
            <a:r>
              <a:rPr lang="en-US" baseline="30000" dirty="0" smtClean="0"/>
              <a:t>st</a:t>
            </a:r>
            <a:r>
              <a:rPr lang="en-US" baseline="0" dirty="0" smtClean="0"/>
              <a:t> – Observers FTP from the summit to their laptops and Co-Is. 2</a:t>
            </a:r>
            <a:r>
              <a:rPr lang="en-US" baseline="30000" dirty="0" smtClean="0"/>
              <a:t>nd</a:t>
            </a:r>
            <a:r>
              <a:rPr lang="en-US" baseline="0" dirty="0" smtClean="0"/>
              <a:t> – STARS 2 features </a:t>
            </a:r>
            <a:r>
              <a:rPr lang="en-US" baseline="0" dirty="0" err="1" smtClean="0"/>
              <a:t>NextDay</a:t>
            </a:r>
            <a:r>
              <a:rPr lang="en-US" baseline="0" dirty="0" smtClean="0"/>
              <a:t> Delivery of last night’s observation files through email notification. The PI can choose URLs in the email for download depending on their physical location, or use the email’s attachment - S2Query.tar – which is a python </a:t>
            </a:r>
            <a:r>
              <a:rPr lang="en-US" baseline="0" dirty="0" err="1" smtClean="0"/>
              <a:t>wget</a:t>
            </a:r>
            <a:r>
              <a:rPr lang="en-US" baseline="0" dirty="0" smtClean="0"/>
              <a:t> script including all download URLs and password. Note this email may be </a:t>
            </a:r>
            <a:r>
              <a:rPr lang="en-US" baseline="0" dirty="0" err="1" smtClean="0"/>
              <a:t>forwared</a:t>
            </a:r>
            <a:r>
              <a:rPr lang="en-US" baseline="0" dirty="0" smtClean="0"/>
              <a:t> to your Co-I. 3</a:t>
            </a:r>
            <a:r>
              <a:rPr lang="en-US" baseline="30000" dirty="0" smtClean="0"/>
              <a:t>rd</a:t>
            </a:r>
            <a:r>
              <a:rPr lang="en-US" baseline="0" dirty="0" smtClean="0"/>
              <a:t>, you can use STARS 2 Query – which is only available in Hilo, but observation data may be download from either Hilo or </a:t>
            </a:r>
            <a:r>
              <a:rPr lang="en-US" baseline="0" dirty="0" err="1" smtClean="0"/>
              <a:t>Mitaka</a:t>
            </a:r>
            <a:r>
              <a:rPr lang="en-US" baseline="0" dirty="0" smtClean="0"/>
              <a:t>. Note: we will be upgrading stars.naoj.org to STARS 2 next month in </a:t>
            </a:r>
            <a:r>
              <a:rPr lang="en-US" baseline="0" dirty="0" err="1" smtClean="0"/>
              <a:t>Febraury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6</a:t>
            </a:fld>
            <a:endParaRPr lang="en-US"/>
          </a:p>
        </p:txBody>
      </p:sp>
    </p:spTree>
    <p:extLst>
      <p:ext uri="{BB962C8B-B14F-4D97-AF65-F5344CB8AC3E}">
        <p14:creationId xmlns:p14="http://schemas.microsoft.com/office/powerpoint/2010/main" val="8838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 do not observe</a:t>
            </a:r>
            <a:r>
              <a:rPr lang="en-US" baseline="0" dirty="0" smtClean="0"/>
              <a:t> at the telescope, </a:t>
            </a:r>
            <a:r>
              <a:rPr lang="en-US" dirty="0" smtClean="0"/>
              <a:t>I</a:t>
            </a:r>
            <a:r>
              <a:rPr lang="en-US" baseline="0" dirty="0" smtClean="0"/>
              <a:t> recommend </a:t>
            </a:r>
            <a:r>
              <a:rPr lang="en-US" baseline="0" dirty="0" err="1" smtClean="0"/>
              <a:t>NextDay</a:t>
            </a:r>
            <a:r>
              <a:rPr lang="en-US" baseline="0" dirty="0" smtClean="0"/>
              <a:t> Delivery. Your data is packaged for you in the </a:t>
            </a:r>
            <a:r>
              <a:rPr lang="en-US" baseline="0" dirty="0" err="1" smtClean="0"/>
              <a:t>mornng</a:t>
            </a:r>
            <a:r>
              <a:rPr lang="en-US" baseline="0" dirty="0" smtClean="0"/>
              <a:t>. It notifies the PI at 13:00 HST the next day.  </a:t>
            </a:r>
            <a:r>
              <a:rPr lang="en-US" baseline="0" dirty="0" err="1" smtClean="0"/>
              <a:t>NextDay</a:t>
            </a:r>
            <a:r>
              <a:rPr lang="en-US" baseline="0" dirty="0" smtClean="0"/>
              <a:t> Delivery does not require you to learn any query software, and it gets around the PI having to reveal their STARS login and password. The PI can forward the email to Co-Is. In the email, you choose your closest archive and when you click on the correct link, the frames are displayed for download. I also recommend a download manager like </a:t>
            </a:r>
            <a:r>
              <a:rPr lang="en-US" baseline="0" dirty="0" err="1" smtClean="0"/>
              <a:t>DownThemAll</a:t>
            </a:r>
            <a:r>
              <a:rPr lang="en-US" baseline="0" dirty="0" smtClean="0"/>
              <a:t> for Firefox, for selecting and authenticating many files at the same time and parallel download.</a:t>
            </a:r>
          </a:p>
          <a:p>
            <a:endParaRPr lang="en-US" baseline="0" dirty="0" smtClean="0"/>
          </a:p>
          <a:p>
            <a:r>
              <a:rPr lang="en-US" baseline="0" dirty="0" smtClean="0"/>
              <a:t>If you do use STARS 2 Query, there are Help Files on every page in both English and Japanese, Recipes for basic operations, and tutorial videos.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7</a:t>
            </a:fld>
            <a:endParaRPr lang="en-US"/>
          </a:p>
        </p:txBody>
      </p:sp>
    </p:spTree>
    <p:extLst>
      <p:ext uri="{BB962C8B-B14F-4D97-AF65-F5344CB8AC3E}">
        <p14:creationId xmlns:p14="http://schemas.microsoft.com/office/powerpoint/2010/main" val="296740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20741-C6B4-4D72-8D67-33CF4C7E06AA}" type="slidenum">
              <a:rPr lang="en-US" smtClean="0"/>
              <a:pPr/>
              <a:t>9</a:t>
            </a:fld>
            <a:endParaRPr lang="en-US"/>
          </a:p>
        </p:txBody>
      </p:sp>
    </p:spTree>
    <p:extLst>
      <p:ext uri="{BB962C8B-B14F-4D97-AF65-F5344CB8AC3E}">
        <p14:creationId xmlns:p14="http://schemas.microsoft.com/office/powerpoint/2010/main" val="178918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29" y="1371600"/>
            <a:ext cx="8229600" cy="1828800"/>
          </a:xfrm>
        </p:spPr>
        <p:txBody>
          <a:bodyPr vert="horz" lIns="45384" tIns="0" rIns="45384" bIns="0" anchor="b">
            <a:normAutofit/>
            <a:scene3d>
              <a:camera prst="orthographicFront"/>
              <a:lightRig rig="soft" dir="t">
                <a:rot lat="0" lon="0" rev="17220000"/>
              </a:lightRig>
            </a:scene3d>
            <a:sp3d prstMaterial="softEdge">
              <a:bevelT w="38100" h="38100"/>
            </a:sp3d>
          </a:bodyPr>
          <a:lstStyle>
            <a:lvl1pPr>
              <a:defRPr sz="47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3BA8089-E24C-4E63-83B2-697A720A865C}" type="datetimeFigureOut">
              <a:rPr lang="en-US" smtClean="0"/>
              <a:pPr/>
              <a:t>1/14/2013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8A2DBC-DCE9-4695-96C9-3839F9AFE9E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3841" indent="0" algn="ctr">
              <a:buNone/>
            </a:lvl2pPr>
            <a:lvl3pPr marL="907682" indent="0" algn="ctr">
              <a:buNone/>
            </a:lvl3pPr>
            <a:lvl4pPr marL="1361523" indent="0" algn="ctr">
              <a:buNone/>
            </a:lvl4pPr>
            <a:lvl5pPr marL="1815364" indent="0" algn="ctr">
              <a:buNone/>
            </a:lvl5pPr>
            <a:lvl6pPr marL="2269205" indent="0" algn="ctr">
              <a:buNone/>
            </a:lvl6pPr>
            <a:lvl7pPr marL="2723046" indent="0" algn="ctr">
              <a:buNone/>
            </a:lvl7pPr>
            <a:lvl8pPr marL="3176887" indent="0" algn="ctr">
              <a:buNone/>
            </a:lvl8pPr>
            <a:lvl9pPr marL="3630728" indent="0" algn="ctr">
              <a:buNone/>
            </a:lvl9pPr>
          </a:lstStyle>
          <a:p>
            <a:r>
              <a:rPr kumimoji="0" lang="en-US" smtClean="0"/>
              <a:t>Click to edit Master subtitle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BA8089-E24C-4E63-83B2-697A720A865C}"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2DBC-DCE9-4695-96C9-3839F9AFE9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7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3"/>
          </a:xfrm>
        </p:spPr>
        <p:txBody>
          <a:bodyPr anchor="t"/>
          <a:lstStyle>
            <a:lvl1pPr marL="7261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BA8089-E24C-4E63-83B2-697A720A865C}"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7"/>
            <a:ext cx="762000" cy="365125"/>
          </a:xfrm>
        </p:spPr>
        <p:txBody>
          <a:bodyPr/>
          <a:lstStyle/>
          <a:p>
            <a:fld id="{358A2DBC-DCE9-4695-96C9-3839F9AFE9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BA8089-E24C-4E63-83B2-697A720A865C}"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A2DBC-DCE9-4695-96C9-3839F9AFE9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BA8089-E24C-4E63-83B2-697A720A865C}"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A2DBC-DCE9-4695-96C9-3839F9AFE9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0768" tIns="45384" rIns="90768" bIns="45384"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lIns="90768" tIns="45384" rIns="90768" bIns="4538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7"/>
            <a:ext cx="2133600" cy="365125"/>
          </a:xfrm>
          <a:prstGeom prst="rect">
            <a:avLst/>
          </a:prstGeom>
        </p:spPr>
        <p:txBody>
          <a:bodyPr vert="horz" lIns="90768" tIns="45384" rIns="90768" bIns="45384" anchor="b"/>
          <a:lstStyle>
            <a:lvl1pPr algn="l" eaLnBrk="1" latinLnBrk="0" hangingPunct="1">
              <a:defRPr kumimoji="0" sz="1200">
                <a:solidFill>
                  <a:schemeClr val="tx1">
                    <a:shade val="50000"/>
                  </a:schemeClr>
                </a:solidFill>
              </a:defRPr>
            </a:lvl1pPr>
          </a:lstStyle>
          <a:p>
            <a:fld id="{E3BA8089-E24C-4E63-83B2-697A720A865C}" type="datetimeFigureOut">
              <a:rPr lang="en-US" smtClean="0"/>
              <a:pPr/>
              <a:t>1/14/2013</a:t>
            </a:fld>
            <a:endParaRPr lang="en-US"/>
          </a:p>
        </p:txBody>
      </p:sp>
      <p:sp>
        <p:nvSpPr>
          <p:cNvPr id="3" name="Footer Placeholder 2"/>
          <p:cNvSpPr>
            <a:spLocks noGrp="1"/>
          </p:cNvSpPr>
          <p:nvPr>
            <p:ph type="ftr" sz="quarter" idx="3"/>
          </p:nvPr>
        </p:nvSpPr>
        <p:spPr>
          <a:xfrm>
            <a:off x="3124200" y="6416677"/>
            <a:ext cx="2895600" cy="365125"/>
          </a:xfrm>
          <a:prstGeom prst="rect">
            <a:avLst/>
          </a:prstGeom>
        </p:spPr>
        <p:txBody>
          <a:bodyPr vert="horz" lIns="90768" tIns="45384" rIns="90768" bIns="45384"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7"/>
            <a:ext cx="762000" cy="365125"/>
          </a:xfrm>
          <a:prstGeom prst="rect">
            <a:avLst/>
          </a:prstGeom>
        </p:spPr>
        <p:txBody>
          <a:bodyPr vert="horz" lIns="0" tIns="45384" rIns="0" bIns="45384" anchor="b"/>
          <a:lstStyle>
            <a:lvl1pPr algn="r" eaLnBrk="1" latinLnBrk="0" hangingPunct="1">
              <a:defRPr kumimoji="0" sz="1200">
                <a:solidFill>
                  <a:schemeClr val="tx1">
                    <a:shade val="50000"/>
                  </a:schemeClr>
                </a:solidFill>
              </a:defRPr>
            </a:lvl1pPr>
          </a:lstStyle>
          <a:p>
            <a:fld id="{358A2DBC-DCE9-4695-96C9-3839F9AFE9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4609" indent="-408457"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2298" indent="-281381"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25526" indent="-22692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43369" indent="-181536"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33983" indent="-181536"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51826" indent="-181536"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51516" indent="-181536"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51206" indent="-181536"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50896" indent="-181536"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3841" algn="l" rtl="0" eaLnBrk="1" latinLnBrk="0" hangingPunct="1">
        <a:defRPr kumimoji="0" kern="1200">
          <a:solidFill>
            <a:schemeClr val="tx1"/>
          </a:solidFill>
          <a:latin typeface="+mn-lt"/>
          <a:ea typeface="+mn-ea"/>
          <a:cs typeface="+mn-cs"/>
        </a:defRPr>
      </a:lvl2pPr>
      <a:lvl3pPr marL="907682" algn="l" rtl="0" eaLnBrk="1" latinLnBrk="0" hangingPunct="1">
        <a:defRPr kumimoji="0" kern="1200">
          <a:solidFill>
            <a:schemeClr val="tx1"/>
          </a:solidFill>
          <a:latin typeface="+mn-lt"/>
          <a:ea typeface="+mn-ea"/>
          <a:cs typeface="+mn-cs"/>
        </a:defRPr>
      </a:lvl3pPr>
      <a:lvl4pPr marL="1361523" algn="l" rtl="0" eaLnBrk="1" latinLnBrk="0" hangingPunct="1">
        <a:defRPr kumimoji="0" kern="1200">
          <a:solidFill>
            <a:schemeClr val="tx1"/>
          </a:solidFill>
          <a:latin typeface="+mn-lt"/>
          <a:ea typeface="+mn-ea"/>
          <a:cs typeface="+mn-cs"/>
        </a:defRPr>
      </a:lvl4pPr>
      <a:lvl5pPr marL="1815364" algn="l" rtl="0" eaLnBrk="1" latinLnBrk="0" hangingPunct="1">
        <a:defRPr kumimoji="0" kern="1200">
          <a:solidFill>
            <a:schemeClr val="tx1"/>
          </a:solidFill>
          <a:latin typeface="+mn-lt"/>
          <a:ea typeface="+mn-ea"/>
          <a:cs typeface="+mn-cs"/>
        </a:defRPr>
      </a:lvl5pPr>
      <a:lvl6pPr marL="2269205" algn="l" rtl="0" eaLnBrk="1" latinLnBrk="0" hangingPunct="1">
        <a:defRPr kumimoji="0" kern="1200">
          <a:solidFill>
            <a:schemeClr val="tx1"/>
          </a:solidFill>
          <a:latin typeface="+mn-lt"/>
          <a:ea typeface="+mn-ea"/>
          <a:cs typeface="+mn-cs"/>
        </a:defRPr>
      </a:lvl6pPr>
      <a:lvl7pPr marL="2723046" algn="l" rtl="0" eaLnBrk="1" latinLnBrk="0" hangingPunct="1">
        <a:defRPr kumimoji="0" kern="1200">
          <a:solidFill>
            <a:schemeClr val="tx1"/>
          </a:solidFill>
          <a:latin typeface="+mn-lt"/>
          <a:ea typeface="+mn-ea"/>
          <a:cs typeface="+mn-cs"/>
        </a:defRPr>
      </a:lvl7pPr>
      <a:lvl8pPr marL="3176887" algn="l" rtl="0" eaLnBrk="1" latinLnBrk="0" hangingPunct="1">
        <a:defRPr kumimoji="0" kern="1200">
          <a:solidFill>
            <a:schemeClr val="tx1"/>
          </a:solidFill>
          <a:latin typeface="+mn-lt"/>
          <a:ea typeface="+mn-ea"/>
          <a:cs typeface="+mn-cs"/>
        </a:defRPr>
      </a:lvl8pPr>
      <a:lvl9pPr marL="363072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9.jpeg"/><Relationship Id="rId10" Type="http://schemas.openxmlformats.org/officeDocument/2006/relationships/image" Target="../media/image17.jpeg"/><Relationship Id="rId4" Type="http://schemas.openxmlformats.org/officeDocument/2006/relationships/image" Target="../media/image13.jp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 y="672444"/>
            <a:ext cx="6238431" cy="923330"/>
          </a:xfrm>
          <a:prstGeom prst="rect">
            <a:avLst/>
          </a:prstGeom>
          <a:solidFill>
            <a:schemeClr val="bg1"/>
          </a:solidFill>
        </p:spPr>
        <p:txBody>
          <a:bodyPr wrap="square" rtlCol="0">
            <a:spAutoFit/>
          </a:bodyPr>
          <a:lstStyle/>
          <a:p>
            <a:pPr algn="r"/>
            <a:r>
              <a:rPr lang="en-US" sz="5400" dirty="0" smtClean="0">
                <a:latin typeface="Arial Black" pitchFamily="34" charset="0"/>
              </a:rPr>
              <a:t>STARS 2   </a:t>
            </a:r>
          </a:p>
        </p:txBody>
      </p:sp>
      <p:sp>
        <p:nvSpPr>
          <p:cNvPr id="26" name="TextBox 25"/>
          <p:cNvSpPr txBox="1"/>
          <p:nvPr/>
        </p:nvSpPr>
        <p:spPr>
          <a:xfrm>
            <a:off x="697202" y="5482201"/>
            <a:ext cx="5823004" cy="646331"/>
          </a:xfrm>
          <a:prstGeom prst="rect">
            <a:avLst/>
          </a:prstGeom>
          <a:noFill/>
        </p:spPr>
        <p:txBody>
          <a:bodyPr wrap="none" rtlCol="0">
            <a:spAutoFit/>
          </a:bodyPr>
          <a:lstStyle/>
          <a:p>
            <a:r>
              <a:rPr lang="en-US" dirty="0" smtClean="0">
                <a:solidFill>
                  <a:schemeClr val="bg1"/>
                </a:solidFill>
                <a:latin typeface="Arial Black" pitchFamily="34" charset="0"/>
              </a:rPr>
              <a:t>Tom </a:t>
            </a:r>
            <a:r>
              <a:rPr lang="en-US" dirty="0" err="1" smtClean="0">
                <a:solidFill>
                  <a:schemeClr val="bg1"/>
                </a:solidFill>
                <a:latin typeface="Arial Black" pitchFamily="34" charset="0"/>
              </a:rPr>
              <a:t>Winegar</a:t>
            </a:r>
            <a:r>
              <a:rPr lang="en-US" dirty="0" smtClean="0">
                <a:solidFill>
                  <a:schemeClr val="bg1"/>
                </a:solidFill>
                <a:latin typeface="Arial Black" pitchFamily="34" charset="0"/>
              </a:rPr>
              <a:t> - winegar@naoj.org</a:t>
            </a:r>
          </a:p>
          <a:p>
            <a:r>
              <a:rPr lang="en-US" dirty="0" smtClean="0">
                <a:solidFill>
                  <a:schemeClr val="bg1"/>
                </a:solidFill>
                <a:latin typeface="Arial Black" pitchFamily="34" charset="0"/>
              </a:rPr>
              <a:t>National Astronomical Observatory of Japan</a:t>
            </a:r>
            <a:endParaRPr lang="en-US" dirty="0">
              <a:solidFill>
                <a:schemeClr val="bg1"/>
              </a:solidFill>
              <a:latin typeface="Arial Black" pitchFamily="34" charset="0"/>
            </a:endParaRPr>
          </a:p>
        </p:txBody>
      </p:sp>
      <p:sp>
        <p:nvSpPr>
          <p:cNvPr id="4" name="TextBox 3"/>
          <p:cNvSpPr txBox="1"/>
          <p:nvPr/>
        </p:nvSpPr>
        <p:spPr>
          <a:xfrm>
            <a:off x="1161160" y="2215060"/>
            <a:ext cx="6777561" cy="646331"/>
          </a:xfrm>
          <a:prstGeom prst="rect">
            <a:avLst/>
          </a:prstGeom>
          <a:noFill/>
        </p:spPr>
        <p:txBody>
          <a:bodyPr wrap="none" rtlCol="0">
            <a:spAutoFit/>
          </a:bodyPr>
          <a:lstStyle/>
          <a:p>
            <a:pPr algn="ctr"/>
            <a:r>
              <a:rPr lang="en-US" sz="3600" dirty="0" smtClean="0">
                <a:solidFill>
                  <a:schemeClr val="bg1"/>
                </a:solidFill>
                <a:latin typeface="Arial Black" pitchFamily="34" charset="0"/>
              </a:rPr>
              <a:t>Subaru Telescope Archive</a:t>
            </a:r>
          </a:p>
        </p:txBody>
      </p:sp>
      <p:sp>
        <p:nvSpPr>
          <p:cNvPr id="6" name="TextBox 5"/>
          <p:cNvSpPr txBox="1"/>
          <p:nvPr/>
        </p:nvSpPr>
        <p:spPr>
          <a:xfrm>
            <a:off x="410206" y="3290672"/>
            <a:ext cx="8289421" cy="2308324"/>
          </a:xfrm>
          <a:prstGeom prst="rect">
            <a:avLst/>
          </a:prstGeom>
          <a:noFill/>
        </p:spPr>
        <p:txBody>
          <a:bodyPr wrap="square" rtlCol="0">
            <a:spAutoFit/>
          </a:bodyPr>
          <a:lstStyle/>
          <a:p>
            <a:pPr algn="ctr"/>
            <a:r>
              <a:rPr lang="en-US" sz="2800" dirty="0">
                <a:solidFill>
                  <a:schemeClr val="bg1"/>
                </a:solidFill>
                <a:latin typeface="Arial Black" pitchFamily="34" charset="0"/>
              </a:rPr>
              <a:t>http://</a:t>
            </a:r>
            <a:r>
              <a:rPr lang="en-US" sz="2800" dirty="0" smtClean="0">
                <a:solidFill>
                  <a:schemeClr val="bg1"/>
                </a:solidFill>
                <a:latin typeface="Arial Black" pitchFamily="34" charset="0"/>
              </a:rPr>
              <a:t>stars2.naoj.hawaii.edu</a:t>
            </a:r>
          </a:p>
          <a:p>
            <a:pPr algn="ctr"/>
            <a:r>
              <a:rPr lang="en-US" sz="2000" dirty="0" smtClean="0">
                <a:solidFill>
                  <a:schemeClr val="bg1"/>
                </a:solidFill>
                <a:latin typeface="Arial Black" pitchFamily="34" charset="0"/>
              </a:rPr>
              <a:t>University of Hawaii</a:t>
            </a:r>
            <a:endParaRPr lang="en-US" sz="2000" dirty="0">
              <a:solidFill>
                <a:schemeClr val="bg1"/>
              </a:solidFill>
              <a:latin typeface="Arial Black" pitchFamily="34" charset="0"/>
            </a:endParaRPr>
          </a:p>
          <a:p>
            <a:pPr algn="ctr"/>
            <a:endParaRPr lang="en-US" sz="2400" dirty="0" smtClean="0">
              <a:solidFill>
                <a:schemeClr val="bg1"/>
              </a:solidFill>
              <a:latin typeface="Arial Black" pitchFamily="34" charset="0"/>
            </a:endParaRPr>
          </a:p>
          <a:p>
            <a:pPr algn="ctr"/>
            <a:r>
              <a:rPr lang="en-US" sz="2800" dirty="0" smtClean="0">
                <a:solidFill>
                  <a:schemeClr val="bg1"/>
                </a:solidFill>
                <a:latin typeface="Arial Black" pitchFamily="34" charset="0"/>
              </a:rPr>
              <a:t>http://stars.naoj.org </a:t>
            </a:r>
            <a:r>
              <a:rPr lang="en-US" sz="2000" dirty="0" smtClean="0">
                <a:solidFill>
                  <a:schemeClr val="bg1"/>
                </a:solidFill>
                <a:latin typeface="Arial Black" pitchFamily="34" charset="0"/>
              </a:rPr>
              <a:t>(STARS 1) </a:t>
            </a:r>
          </a:p>
          <a:p>
            <a:pPr algn="ctr"/>
            <a:r>
              <a:rPr lang="en-US" sz="2000" dirty="0" smtClean="0">
                <a:solidFill>
                  <a:schemeClr val="bg1"/>
                </a:solidFill>
                <a:latin typeface="Arial Black" pitchFamily="34" charset="0"/>
              </a:rPr>
              <a:t>ATT</a:t>
            </a:r>
          </a:p>
          <a:p>
            <a:pPr algn="ctr"/>
            <a:r>
              <a:rPr lang="en-US" sz="2400" dirty="0" smtClean="0">
                <a:solidFill>
                  <a:schemeClr val="bg1"/>
                </a:solidFill>
                <a:latin typeface="Arial Black"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690" y="529272"/>
            <a:ext cx="1209675" cy="12096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1" y="289845"/>
            <a:ext cx="6599647" cy="954107"/>
          </a:xfrm>
          <a:prstGeom prst="rect">
            <a:avLst/>
          </a:prstGeom>
          <a:solidFill>
            <a:schemeClr val="bg1"/>
          </a:solidFill>
        </p:spPr>
        <p:txBody>
          <a:bodyPr wrap="square" rtlCol="0">
            <a:spAutoFit/>
          </a:bodyPr>
          <a:lstStyle/>
          <a:p>
            <a:pPr algn="r"/>
            <a:r>
              <a:rPr lang="en-US" sz="3200" dirty="0" smtClean="0">
                <a:latin typeface="Arial Black" pitchFamily="34" charset="0"/>
              </a:rPr>
              <a:t>Observation data </a:t>
            </a:r>
            <a:r>
              <a:rPr lang="en-US" sz="2400" dirty="0" smtClean="0">
                <a:latin typeface="Arial Black" pitchFamily="34" charset="0"/>
              </a:rPr>
              <a:t>stored in </a:t>
            </a:r>
          </a:p>
          <a:p>
            <a:pPr algn="r"/>
            <a:r>
              <a:rPr lang="en-US" sz="2400" dirty="0" err="1" smtClean="0">
                <a:latin typeface="Arial Black" pitchFamily="34" charset="0"/>
              </a:rPr>
              <a:t>Mitaka</a:t>
            </a:r>
            <a:r>
              <a:rPr lang="en-US" sz="2400" dirty="0" smtClean="0">
                <a:latin typeface="Arial Black" pitchFamily="34" charset="0"/>
              </a:rPr>
              <a:t>, Japan &amp; Hilo, </a:t>
            </a:r>
            <a:r>
              <a:rPr lang="en-US" sz="2400" dirty="0">
                <a:latin typeface="Arial Black" pitchFamily="34" charset="0"/>
              </a:rPr>
              <a:t>H</a:t>
            </a:r>
            <a:r>
              <a:rPr lang="en-US" sz="2400" dirty="0" smtClean="0">
                <a:latin typeface="Arial Black" pitchFamily="34" charset="0"/>
              </a:rPr>
              <a:t>awaii</a:t>
            </a:r>
            <a:endParaRPr lang="en-US" sz="2400" dirty="0">
              <a:latin typeface="Arial Blac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26232"/>
            <a:ext cx="1981200" cy="1981200"/>
          </a:xfrm>
          <a:prstGeom prst="rect">
            <a:avLst/>
          </a:prstGeom>
          <a:ln>
            <a:solidFill>
              <a:schemeClr val="bg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235" y="2024195"/>
            <a:ext cx="3024365" cy="1895475"/>
          </a:xfrm>
          <a:prstGeom prst="rect">
            <a:avLst/>
          </a:prstGeom>
          <a:ln>
            <a:solidFill>
              <a:schemeClr val="bg1">
                <a:alpha val="56000"/>
              </a:schemeClr>
            </a:solidFill>
          </a:ln>
        </p:spPr>
      </p:pic>
      <p:sp>
        <p:nvSpPr>
          <p:cNvPr id="5" name="5-Point Star 4"/>
          <p:cNvSpPr/>
          <p:nvPr/>
        </p:nvSpPr>
        <p:spPr>
          <a:xfrm>
            <a:off x="1752600" y="3152140"/>
            <a:ext cx="381000" cy="304800"/>
          </a:xfrm>
          <a:prstGeom prst="star5">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772400" y="3202437"/>
            <a:ext cx="381000" cy="304800"/>
          </a:xfrm>
          <a:prstGeom prst="star5">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6013" y="2948278"/>
            <a:ext cx="1195387" cy="139512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04684" y="2948278"/>
            <a:ext cx="1195387" cy="1395122"/>
          </a:xfrm>
          <a:prstGeom prst="rect">
            <a:avLst/>
          </a:prstGeom>
        </p:spPr>
      </p:pic>
      <p:pic>
        <p:nvPicPr>
          <p:cNvPr id="24" name="Picture 23" descr="NAOJlogo.gif"/>
          <p:cNvPicPr>
            <a:picLocks noChangeAspect="1"/>
          </p:cNvPicPr>
          <p:nvPr/>
        </p:nvPicPr>
        <p:blipFill>
          <a:blip r:embed="rId6"/>
          <a:stretch>
            <a:fillRect/>
          </a:stretch>
        </p:blipFill>
        <p:spPr>
          <a:xfrm>
            <a:off x="3020854" y="1356453"/>
            <a:ext cx="1823748" cy="661766"/>
          </a:xfrm>
          <a:prstGeom prst="rect">
            <a:avLst/>
          </a:prstGeom>
          <a:ln>
            <a:solidFill>
              <a:schemeClr val="bg1"/>
            </a:solidFill>
          </a:ln>
        </p:spPr>
      </p:pic>
      <p:pic>
        <p:nvPicPr>
          <p:cNvPr id="25" name="Picture 2" descr="dome5-"/>
          <p:cNvPicPr>
            <a:picLocks noChangeAspect="1" noChangeArrowheads="1"/>
          </p:cNvPicPr>
          <p:nvPr/>
        </p:nvPicPr>
        <p:blipFill>
          <a:blip r:embed="rId7"/>
          <a:srcRect/>
          <a:stretch>
            <a:fillRect/>
          </a:stretch>
        </p:blipFill>
        <p:spPr bwMode="auto">
          <a:xfrm>
            <a:off x="7111051" y="1665951"/>
            <a:ext cx="889949" cy="924849"/>
          </a:xfrm>
          <a:prstGeom prst="rect">
            <a:avLst/>
          </a:prstGeom>
          <a:noFill/>
          <a:ln w="9525">
            <a:solidFill>
              <a:schemeClr val="bg1"/>
            </a:solidFill>
            <a:miter lim="800000"/>
            <a:headEnd/>
            <a:tailEnd/>
          </a:ln>
        </p:spPr>
      </p:pic>
      <p:pic>
        <p:nvPicPr>
          <p:cNvPr id="26" name="Picture 25" descr="base_facility1.jpg"/>
          <p:cNvPicPr>
            <a:picLocks noChangeAspect="1"/>
          </p:cNvPicPr>
          <p:nvPr/>
        </p:nvPicPr>
        <p:blipFill>
          <a:blip r:embed="rId8"/>
          <a:srcRect l="10063" t="13560" r="9434" b="11864"/>
          <a:stretch>
            <a:fillRect/>
          </a:stretch>
        </p:blipFill>
        <p:spPr>
          <a:xfrm>
            <a:off x="7816079" y="2201461"/>
            <a:ext cx="1219200" cy="838200"/>
          </a:xfrm>
          <a:prstGeom prst="rect">
            <a:avLst/>
          </a:prstGeom>
          <a:ln>
            <a:solidFill>
              <a:schemeClr val="bg1"/>
            </a:solidFill>
          </a:ln>
        </p:spPr>
      </p:pic>
      <p:grpSp>
        <p:nvGrpSpPr>
          <p:cNvPr id="15" name="Group 14"/>
          <p:cNvGrpSpPr/>
          <p:nvPr/>
        </p:nvGrpSpPr>
        <p:grpSpPr>
          <a:xfrm>
            <a:off x="4876113" y="4405444"/>
            <a:ext cx="3016839" cy="1800860"/>
            <a:chOff x="4298361" y="4953000"/>
            <a:chExt cx="3016839" cy="1800860"/>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sp>
        <p:nvSpPr>
          <p:cNvPr id="12" name="TextBox 11"/>
          <p:cNvSpPr txBox="1"/>
          <p:nvPr/>
        </p:nvSpPr>
        <p:spPr>
          <a:xfrm>
            <a:off x="3829234" y="6241886"/>
            <a:ext cx="954107" cy="400110"/>
          </a:xfrm>
          <a:prstGeom prst="rect">
            <a:avLst/>
          </a:prstGeom>
          <a:solidFill>
            <a:schemeClr val="bg1"/>
          </a:solidFill>
        </p:spPr>
        <p:txBody>
          <a:bodyPr wrap="none" rtlCol="0">
            <a:spAutoFit/>
          </a:bodyPr>
          <a:lstStyle/>
          <a:p>
            <a:r>
              <a:rPr lang="en-US" sz="2000" dirty="0">
                <a:latin typeface="Courier New" pitchFamily="49" charset="0"/>
                <a:cs typeface="Courier New" pitchFamily="49" charset="0"/>
              </a:rPr>
              <a:t>0</a:t>
            </a:r>
            <a:r>
              <a:rPr lang="en-US" sz="2000" dirty="0" smtClean="0">
                <a:latin typeface="Courier New" pitchFamily="49" charset="0"/>
                <a:cs typeface="Courier New" pitchFamily="49" charset="0"/>
              </a:rPr>
              <a:t>0:00</a:t>
            </a:r>
            <a:endParaRPr lang="en-US" sz="2000" dirty="0">
              <a:latin typeface="Courier New" pitchFamily="49" charset="0"/>
              <a:cs typeface="Courier New" pitchFamily="49" charset="0"/>
            </a:endParaRPr>
          </a:p>
        </p:txBody>
      </p:sp>
      <p:sp>
        <p:nvSpPr>
          <p:cNvPr id="27" name="TextBox 26"/>
          <p:cNvSpPr txBox="1"/>
          <p:nvPr/>
        </p:nvSpPr>
        <p:spPr>
          <a:xfrm>
            <a:off x="3832589" y="6266074"/>
            <a:ext cx="954107" cy="400110"/>
          </a:xfrm>
          <a:prstGeom prst="rect">
            <a:avLst/>
          </a:prstGeom>
          <a:solidFill>
            <a:schemeClr val="bg1"/>
          </a:solidFill>
        </p:spPr>
        <p:txBody>
          <a:bodyPr wrap="none" rtlCol="0">
            <a:spAutoFit/>
          </a:bodyPr>
          <a:lstStyle/>
          <a:p>
            <a:r>
              <a:rPr lang="en-US" sz="2000" dirty="0" smtClean="0">
                <a:latin typeface="Courier New" pitchFamily="49" charset="0"/>
                <a:cs typeface="Courier New" pitchFamily="49" charset="0"/>
              </a:rPr>
              <a:t>20:00</a:t>
            </a:r>
            <a:endParaRPr lang="en-US" sz="2000" dirty="0">
              <a:latin typeface="Courier New" pitchFamily="49" charset="0"/>
              <a:cs typeface="Courier New" pitchFamily="49" charset="0"/>
            </a:endParaRPr>
          </a:p>
        </p:txBody>
      </p:sp>
      <p:grpSp>
        <p:nvGrpSpPr>
          <p:cNvPr id="28" name="Group 27"/>
          <p:cNvGrpSpPr/>
          <p:nvPr/>
        </p:nvGrpSpPr>
        <p:grpSpPr>
          <a:xfrm>
            <a:off x="2971244" y="4405444"/>
            <a:ext cx="3016839" cy="1800860"/>
            <a:chOff x="4298361" y="4953000"/>
            <a:chExt cx="3016839" cy="1800860"/>
          </a:xfrm>
        </p:grpSpPr>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sp>
        <p:nvSpPr>
          <p:cNvPr id="13" name="TextBox 12"/>
          <p:cNvSpPr txBox="1"/>
          <p:nvPr/>
        </p:nvSpPr>
        <p:spPr>
          <a:xfrm>
            <a:off x="5064363" y="1815928"/>
            <a:ext cx="1028230" cy="369332"/>
          </a:xfrm>
          <a:prstGeom prst="rect">
            <a:avLst/>
          </a:prstGeom>
          <a:solidFill>
            <a:schemeClr val="tx1"/>
          </a:solidFill>
          <a:ln>
            <a:solidFill>
              <a:schemeClr val="bg1"/>
            </a:solidFill>
          </a:ln>
        </p:spPr>
        <p:txBody>
          <a:bodyPr wrap="none" rtlCol="0">
            <a:spAutoFit/>
          </a:bodyPr>
          <a:lstStyle/>
          <a:p>
            <a:r>
              <a:rPr lang="en-US" dirty="0" smtClean="0">
                <a:solidFill>
                  <a:schemeClr val="bg1"/>
                </a:solidFill>
                <a:latin typeface="Arial Black" pitchFamily="34" charset="0"/>
              </a:rPr>
              <a:t>STARS</a:t>
            </a:r>
            <a:endParaRPr lang="en-US" dirty="0">
              <a:solidFill>
                <a:schemeClr val="bg1"/>
              </a:solidFill>
              <a:latin typeface="Arial Black" pitchFamily="34" charset="0"/>
            </a:endParaRPr>
          </a:p>
        </p:txBody>
      </p:sp>
      <p:sp>
        <p:nvSpPr>
          <p:cNvPr id="23" name="TextBox 22"/>
          <p:cNvSpPr txBox="1"/>
          <p:nvPr/>
        </p:nvSpPr>
        <p:spPr>
          <a:xfrm>
            <a:off x="201512" y="1797945"/>
            <a:ext cx="1425775" cy="369332"/>
          </a:xfrm>
          <a:prstGeom prst="rect">
            <a:avLst/>
          </a:prstGeom>
          <a:solidFill>
            <a:schemeClr val="tx1"/>
          </a:solidFill>
          <a:ln>
            <a:solidFill>
              <a:schemeClr val="bg1"/>
            </a:solidFill>
          </a:ln>
        </p:spPr>
        <p:txBody>
          <a:bodyPr wrap="none" rtlCol="0">
            <a:spAutoFit/>
          </a:bodyPr>
          <a:lstStyle/>
          <a:p>
            <a:r>
              <a:rPr lang="en-US" dirty="0" smtClean="0">
                <a:solidFill>
                  <a:schemeClr val="bg1"/>
                </a:solidFill>
                <a:latin typeface="Arial Black" pitchFamily="34" charset="0"/>
              </a:rPr>
              <a:t>MASTARS</a:t>
            </a:r>
            <a:endParaRPr lang="en-US" dirty="0">
              <a:solidFill>
                <a:schemeClr val="bg1"/>
              </a:solidFill>
              <a:latin typeface="Arial Black" pitchFamily="34" charset="0"/>
            </a:endParaRPr>
          </a:p>
        </p:txBody>
      </p:sp>
    </p:spTree>
    <p:extLst>
      <p:ext uri="{BB962C8B-B14F-4D97-AF65-F5344CB8AC3E}">
        <p14:creationId xmlns:p14="http://schemas.microsoft.com/office/powerpoint/2010/main" val="10007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3000"/>
                            </p:stCondLst>
                            <p:childTnLst>
                              <p:par>
                                <p:cTn id="17" presetID="42" presetClass="path" presetSubtype="0" accel="50000" decel="50000" fill="hold" nodeType="afterEffect">
                                  <p:stCondLst>
                                    <p:cond delay="1000"/>
                                  </p:stCondLst>
                                  <p:childTnLst>
                                    <p:animMotion origin="layout" path="M -5.55556E-7 -4.25399E-6 L -0.28871 -0.00393 " pathEditMode="relative" rAng="0" ptsTypes="AA">
                                      <p:cBhvr>
                                        <p:cTn id="18" dur="2000" fill="hold"/>
                                        <p:tgtEl>
                                          <p:spTgt spid="28"/>
                                        </p:tgtEl>
                                        <p:attrNameLst>
                                          <p:attrName>ppt_x</p:attrName>
                                          <p:attrName>ppt_y</p:attrName>
                                        </p:attrNameLst>
                                      </p:cBhvr>
                                      <p:rCtr x="-14444" y="-208"/>
                                    </p:animMotion>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me5-"/>
          <p:cNvPicPr>
            <a:picLocks noChangeAspect="1" noChangeArrowheads="1"/>
          </p:cNvPicPr>
          <p:nvPr/>
        </p:nvPicPr>
        <p:blipFill>
          <a:blip r:embed="rId3"/>
          <a:srcRect/>
          <a:stretch>
            <a:fillRect/>
          </a:stretch>
        </p:blipFill>
        <p:spPr bwMode="auto">
          <a:xfrm>
            <a:off x="9829800" y="533400"/>
            <a:ext cx="1037236" cy="1077912"/>
          </a:xfrm>
          <a:prstGeom prst="rect">
            <a:avLst/>
          </a:prstGeom>
          <a:noFill/>
          <a:ln w="9525">
            <a:solidFill>
              <a:schemeClr val="bg1"/>
            </a:solidFill>
            <a:miter lim="800000"/>
            <a:headEnd/>
            <a:tailEnd/>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90" y="1228724"/>
            <a:ext cx="8192142" cy="4105276"/>
          </a:xfrm>
          <a:prstGeom prst="rect">
            <a:avLst/>
          </a:prstGeom>
        </p:spPr>
      </p:pic>
      <p:pic>
        <p:nvPicPr>
          <p:cNvPr id="6" name="Picture 5" descr="base_facility1.jpg"/>
          <p:cNvPicPr>
            <a:picLocks noChangeAspect="1"/>
          </p:cNvPicPr>
          <p:nvPr/>
        </p:nvPicPr>
        <p:blipFill>
          <a:blip r:embed="rId5"/>
          <a:srcRect l="10063" t="13560" r="9434" b="11864"/>
          <a:stretch>
            <a:fillRect/>
          </a:stretch>
        </p:blipFill>
        <p:spPr>
          <a:xfrm>
            <a:off x="9738818" y="2438400"/>
            <a:ext cx="1219200" cy="838200"/>
          </a:xfrm>
          <a:prstGeom prst="rect">
            <a:avLst/>
          </a:prstGeom>
          <a:ln>
            <a:solidFill>
              <a:schemeClr val="bg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2617572"/>
            <a:ext cx="782688" cy="490538"/>
          </a:xfrm>
          <a:prstGeom prst="rect">
            <a:avLst/>
          </a:prstGeom>
          <a:ln>
            <a:solidFill>
              <a:schemeClr val="bg1">
                <a:alpha val="56000"/>
              </a:schemeClr>
            </a:solid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3764" y="2362200"/>
            <a:ext cx="533400" cy="533400"/>
          </a:xfrm>
          <a:prstGeom prst="rect">
            <a:avLst/>
          </a:prstGeom>
          <a:ln>
            <a:solidFill>
              <a:schemeClr val="bg1"/>
            </a:solidFill>
          </a:ln>
        </p:spPr>
      </p:pic>
      <p:sp>
        <p:nvSpPr>
          <p:cNvPr id="13" name="TextBox 12"/>
          <p:cNvSpPr txBox="1"/>
          <p:nvPr/>
        </p:nvSpPr>
        <p:spPr>
          <a:xfrm>
            <a:off x="-5923" y="271681"/>
            <a:ext cx="6022162" cy="461665"/>
          </a:xfrm>
          <a:prstGeom prst="rect">
            <a:avLst/>
          </a:prstGeom>
          <a:solidFill>
            <a:schemeClr val="bg1"/>
          </a:solidFill>
        </p:spPr>
        <p:txBody>
          <a:bodyPr wrap="square" rtlCol="0">
            <a:spAutoFit/>
          </a:bodyPr>
          <a:lstStyle/>
          <a:p>
            <a:pPr algn="r"/>
            <a:r>
              <a:rPr lang="en-US" sz="2400" dirty="0" smtClean="0">
                <a:latin typeface="Arial Black" pitchFamily="34" charset="0"/>
              </a:rPr>
              <a:t> and provided to astronomers</a:t>
            </a:r>
            <a:endParaRPr lang="en-US" sz="2400" dirty="0">
              <a:latin typeface="Arial Black" pitchFamily="34" charset="0"/>
            </a:endParaRPr>
          </a:p>
        </p:txBody>
      </p:sp>
      <p:sp>
        <p:nvSpPr>
          <p:cNvPr id="14" name="Left Arrow 13"/>
          <p:cNvSpPr/>
          <p:nvPr/>
        </p:nvSpPr>
        <p:spPr>
          <a:xfrm>
            <a:off x="3204673" y="2438400"/>
            <a:ext cx="685800" cy="381000"/>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24490" y="2400300"/>
            <a:ext cx="818510" cy="4191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ight Arrow 18"/>
          <p:cNvSpPr/>
          <p:nvPr/>
        </p:nvSpPr>
        <p:spPr>
          <a:xfrm>
            <a:off x="6629400" y="2400300"/>
            <a:ext cx="1887232" cy="4191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ight Arrow 1"/>
          <p:cNvSpPr/>
          <p:nvPr/>
        </p:nvSpPr>
        <p:spPr>
          <a:xfrm>
            <a:off x="5943600" y="2400300"/>
            <a:ext cx="990600" cy="4191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1277484" y="2429611"/>
            <a:ext cx="543739"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EU</a:t>
            </a:r>
            <a:endParaRPr lang="en-US" dirty="0">
              <a:solidFill>
                <a:schemeClr val="bg1"/>
              </a:solidFill>
              <a:latin typeface="Arial Black" pitchFamily="34" charset="0"/>
            </a:endParaRPr>
          </a:p>
        </p:txBody>
      </p:sp>
      <p:sp>
        <p:nvSpPr>
          <p:cNvPr id="20" name="TextBox 19"/>
          <p:cNvSpPr txBox="1"/>
          <p:nvPr/>
        </p:nvSpPr>
        <p:spPr>
          <a:xfrm>
            <a:off x="5344344" y="3509503"/>
            <a:ext cx="548676"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AU</a:t>
            </a:r>
          </a:p>
        </p:txBody>
      </p:sp>
      <p:sp>
        <p:nvSpPr>
          <p:cNvPr id="21" name="TextBox 20"/>
          <p:cNvSpPr txBox="1"/>
          <p:nvPr/>
        </p:nvSpPr>
        <p:spPr>
          <a:xfrm>
            <a:off x="6167030" y="2032149"/>
            <a:ext cx="543739"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US</a:t>
            </a:r>
            <a:endParaRPr lang="en-US" dirty="0">
              <a:solidFill>
                <a:schemeClr val="bg1"/>
              </a:solidFill>
              <a:latin typeface="Arial Black" pitchFamily="34" charset="0"/>
            </a:endParaRPr>
          </a:p>
        </p:txBody>
      </p:sp>
      <p:sp>
        <p:nvSpPr>
          <p:cNvPr id="22" name="TextBox 21"/>
          <p:cNvSpPr txBox="1"/>
          <p:nvPr/>
        </p:nvSpPr>
        <p:spPr>
          <a:xfrm>
            <a:off x="3200400" y="2002595"/>
            <a:ext cx="736099"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Asia</a:t>
            </a:r>
            <a:endParaRPr lang="en-US" dirty="0">
              <a:solidFill>
                <a:schemeClr val="bg1"/>
              </a:solidFill>
              <a:latin typeface="Arial Black" pitchFamily="34" charset="0"/>
            </a:endParaRPr>
          </a:p>
        </p:txBody>
      </p:sp>
      <p:grpSp>
        <p:nvGrpSpPr>
          <p:cNvPr id="35" name="Group 34"/>
          <p:cNvGrpSpPr/>
          <p:nvPr/>
        </p:nvGrpSpPr>
        <p:grpSpPr>
          <a:xfrm>
            <a:off x="5812776" y="2994990"/>
            <a:ext cx="798974" cy="572744"/>
            <a:chOff x="4298361" y="4953000"/>
            <a:chExt cx="3016839" cy="1800860"/>
          </a:xfrm>
        </p:grpSpPr>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grpSp>
        <p:nvGrpSpPr>
          <p:cNvPr id="39" name="Group 38"/>
          <p:cNvGrpSpPr/>
          <p:nvPr/>
        </p:nvGrpSpPr>
        <p:grpSpPr>
          <a:xfrm>
            <a:off x="3850977" y="3024768"/>
            <a:ext cx="798974" cy="572744"/>
            <a:chOff x="4298361" y="4953000"/>
            <a:chExt cx="3016839" cy="1800860"/>
          </a:xfrm>
        </p:grpSpPr>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cxnSp>
        <p:nvCxnSpPr>
          <p:cNvPr id="7" name="Straight Connector 6"/>
          <p:cNvCxnSpPr/>
          <p:nvPr/>
        </p:nvCxnSpPr>
        <p:spPr>
          <a:xfrm>
            <a:off x="4875309" y="1611312"/>
            <a:ext cx="0" cy="3251245"/>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Left Arrow 17"/>
          <p:cNvSpPr/>
          <p:nvPr/>
        </p:nvSpPr>
        <p:spPr>
          <a:xfrm rot="-2340000">
            <a:off x="4596028" y="3355761"/>
            <a:ext cx="609838" cy="381000"/>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8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2.27567E-6 L -0.06945 0.00116 " pathEditMode="relative" rAng="0" ptsTypes="AA">
                                      <p:cBhvr>
                                        <p:cTn id="6" dur="2000" fill="hold"/>
                                        <p:tgtEl>
                                          <p:spTgt spid="39"/>
                                        </p:tgtEl>
                                        <p:attrNameLst>
                                          <p:attrName>ppt_x</p:attrName>
                                          <p:attrName>ppt_y</p:attrName>
                                        </p:attrNameLst>
                                      </p:cBhvr>
                                      <p:rCtr x="-3472" y="46"/>
                                    </p:animMotion>
                                  </p:childTnLst>
                                </p:cTn>
                              </p:par>
                              <p:par>
                                <p:cTn id="7" presetID="42" presetClass="path" presetSubtype="0" accel="50000" decel="50000" fill="hold" nodeType="withEffect">
                                  <p:stCondLst>
                                    <p:cond delay="0"/>
                                  </p:stCondLst>
                                  <p:childTnLst>
                                    <p:animMotion origin="layout" path="M -2.77778E-7 3.9778E-7 L 0.07552 0.00301 " pathEditMode="relative" rAng="0" ptsTypes="AA">
                                      <p:cBhvr>
                                        <p:cTn id="8" dur="2000" fill="hold"/>
                                        <p:tgtEl>
                                          <p:spTgt spid="35"/>
                                        </p:tgtEl>
                                        <p:attrNameLst>
                                          <p:attrName>ppt_x</p:attrName>
                                          <p:attrName>ppt_y</p:attrName>
                                        </p:attrNameLst>
                                      </p:cBhvr>
                                      <p:rCtr x="3767" y="13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 grpId="0" animBg="1"/>
      <p:bldP spid="20"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5943598" cy="584775"/>
          </a:xfrm>
          <a:prstGeom prst="rect">
            <a:avLst/>
          </a:prstGeom>
          <a:solidFill>
            <a:schemeClr val="bg1"/>
          </a:solidFill>
        </p:spPr>
        <p:txBody>
          <a:bodyPr wrap="square" rtlCol="0">
            <a:spAutoFit/>
          </a:bodyPr>
          <a:lstStyle/>
          <a:p>
            <a:pPr algn="r"/>
            <a:r>
              <a:rPr lang="en-US" sz="3200" dirty="0" smtClean="0">
                <a:latin typeface="Arial Black" pitchFamily="34" charset="0"/>
              </a:rPr>
              <a:t>Who can use STARS?</a:t>
            </a:r>
            <a:endParaRPr lang="en-US" sz="2800" dirty="0">
              <a:latin typeface="Arial Black" pitchFamily="34" charset="0"/>
            </a:endParaRPr>
          </a:p>
        </p:txBody>
      </p:sp>
      <p:sp>
        <p:nvSpPr>
          <p:cNvPr id="3" name="TextBox 2"/>
          <p:cNvSpPr txBox="1"/>
          <p:nvPr/>
        </p:nvSpPr>
        <p:spPr>
          <a:xfrm>
            <a:off x="188008" y="1968200"/>
            <a:ext cx="8571432" cy="584775"/>
          </a:xfrm>
          <a:prstGeom prst="rect">
            <a:avLst/>
          </a:prstGeom>
          <a:noFill/>
        </p:spPr>
        <p:txBody>
          <a:bodyPr wrap="square" rtlCol="0">
            <a:spAutoFit/>
          </a:bodyPr>
          <a:lstStyle/>
          <a:p>
            <a:pPr algn="ctr"/>
            <a:r>
              <a:rPr lang="en-US" sz="2800" dirty="0" smtClean="0">
                <a:solidFill>
                  <a:schemeClr val="bg1"/>
                </a:solidFill>
                <a:latin typeface="Arial Black" pitchFamily="34" charset="0"/>
              </a:rPr>
              <a:t>STARS is a </a:t>
            </a:r>
            <a:r>
              <a:rPr lang="en-US" sz="3200" dirty="0" smtClean="0">
                <a:solidFill>
                  <a:schemeClr val="bg1"/>
                </a:solidFill>
                <a:latin typeface="Arial Black" pitchFamily="34" charset="0"/>
              </a:rPr>
              <a:t>Private Archive</a:t>
            </a:r>
            <a:r>
              <a:rPr lang="en-US" sz="2800" dirty="0" smtClean="0">
                <a:solidFill>
                  <a:schemeClr val="bg1"/>
                </a:solidFill>
                <a:latin typeface="Arial Black" pitchFamily="34" charset="0"/>
              </a:rPr>
              <a:t> for Observers</a:t>
            </a:r>
            <a:endParaRPr lang="en-US" sz="2800" dirty="0">
              <a:solidFill>
                <a:schemeClr val="bg1"/>
              </a:solidFill>
              <a:latin typeface="Arial Black" pitchFamily="34" charset="0"/>
            </a:endParaRPr>
          </a:p>
        </p:txBody>
      </p:sp>
      <p:sp>
        <p:nvSpPr>
          <p:cNvPr id="4" name="TextBox 3"/>
          <p:cNvSpPr txBox="1"/>
          <p:nvPr/>
        </p:nvSpPr>
        <p:spPr>
          <a:xfrm>
            <a:off x="299103" y="4127028"/>
            <a:ext cx="8349242" cy="1446550"/>
          </a:xfrm>
          <a:prstGeom prst="rect">
            <a:avLst/>
          </a:prstGeom>
          <a:noFill/>
        </p:spPr>
        <p:txBody>
          <a:bodyPr wrap="square" rtlCol="0">
            <a:spAutoFit/>
          </a:bodyPr>
          <a:lstStyle/>
          <a:p>
            <a:r>
              <a:rPr lang="en-US" sz="2800" dirty="0" smtClean="0">
                <a:solidFill>
                  <a:schemeClr val="bg1"/>
                </a:solidFill>
                <a:latin typeface="Arial Black" pitchFamily="34" charset="0"/>
              </a:rPr>
              <a:t>SMOKA is our </a:t>
            </a:r>
            <a:r>
              <a:rPr lang="en-US" sz="3200" dirty="0" smtClean="0">
                <a:solidFill>
                  <a:schemeClr val="bg1"/>
                </a:solidFill>
                <a:latin typeface="Arial Black" pitchFamily="34" charset="0"/>
              </a:rPr>
              <a:t>Public Archive</a:t>
            </a:r>
            <a:r>
              <a:rPr lang="en-US" sz="2800" dirty="0" smtClean="0">
                <a:solidFill>
                  <a:schemeClr val="bg1"/>
                </a:solidFill>
                <a:latin typeface="Arial Black" pitchFamily="34" charset="0"/>
              </a:rPr>
              <a:t>:</a:t>
            </a:r>
          </a:p>
          <a:p>
            <a:endParaRPr lang="en-US" sz="2800" dirty="0" smtClean="0">
              <a:solidFill>
                <a:schemeClr val="bg1"/>
              </a:solidFill>
              <a:latin typeface="Arial Black" pitchFamily="34" charset="0"/>
            </a:endParaRPr>
          </a:p>
          <a:p>
            <a:pPr algn="ctr"/>
            <a:r>
              <a:rPr lang="en-US" sz="2800" dirty="0" smtClean="0">
                <a:solidFill>
                  <a:schemeClr val="bg1"/>
                </a:solidFill>
                <a:latin typeface="Arial Black" pitchFamily="34" charset="0"/>
              </a:rPr>
              <a:t>http://smoka.nao.ac.jp</a:t>
            </a:r>
            <a:endParaRPr lang="en-US" sz="2800" dirty="0">
              <a:solidFill>
                <a:schemeClr val="bg1"/>
              </a:solidFill>
              <a:latin typeface="Arial Black" pitchFamily="34" charset="0"/>
            </a:endParaRPr>
          </a:p>
        </p:txBody>
      </p:sp>
      <p:sp>
        <p:nvSpPr>
          <p:cNvPr id="5" name="TextBox 4"/>
          <p:cNvSpPr txBox="1"/>
          <p:nvPr/>
        </p:nvSpPr>
        <p:spPr>
          <a:xfrm>
            <a:off x="2469735" y="2763877"/>
            <a:ext cx="6400800" cy="830997"/>
          </a:xfrm>
          <a:prstGeom prst="rect">
            <a:avLst/>
          </a:prstGeom>
          <a:solidFill>
            <a:schemeClr val="tx1"/>
          </a:solidFill>
          <a:ln>
            <a:solidFill>
              <a:schemeClr val="bg1"/>
            </a:solidFill>
          </a:ln>
          <a:scene3d>
            <a:camera prst="orthographicFront">
              <a:rot lat="0" lon="600000" rev="600000"/>
            </a:camera>
            <a:lightRig rig="threePt" dir="t"/>
          </a:scene3d>
        </p:spPr>
        <p:txBody>
          <a:bodyPr wrap="square" rtlCol="0">
            <a:spAutoFit/>
          </a:bodyPr>
          <a:lstStyle/>
          <a:p>
            <a:pPr algn="ctr"/>
            <a:r>
              <a:rPr lang="en-US" sz="2400" dirty="0" smtClean="0">
                <a:solidFill>
                  <a:schemeClr val="bg1"/>
                </a:solidFill>
                <a:latin typeface="Arial Black" pitchFamily="34" charset="0"/>
              </a:rPr>
              <a:t>No change in STARS 2 ! </a:t>
            </a:r>
          </a:p>
          <a:p>
            <a:pPr algn="ctr"/>
            <a:r>
              <a:rPr lang="en-US" sz="2400" dirty="0" smtClean="0">
                <a:solidFill>
                  <a:schemeClr val="bg1"/>
                </a:solidFill>
                <a:latin typeface="Arial Black" pitchFamily="34" charset="0"/>
              </a:rPr>
              <a:t>Observers use *current* password</a:t>
            </a:r>
          </a:p>
        </p:txBody>
      </p:sp>
      <p:sp>
        <p:nvSpPr>
          <p:cNvPr id="6" name="TextBox 5"/>
          <p:cNvSpPr txBox="1"/>
          <p:nvPr/>
        </p:nvSpPr>
        <p:spPr>
          <a:xfrm>
            <a:off x="2709017" y="5588394"/>
            <a:ext cx="6118790" cy="461665"/>
          </a:xfrm>
          <a:prstGeom prst="rect">
            <a:avLst/>
          </a:prstGeom>
          <a:solidFill>
            <a:schemeClr val="tx1"/>
          </a:solidFill>
          <a:ln>
            <a:solidFill>
              <a:schemeClr val="bg1"/>
            </a:solidFill>
          </a:ln>
          <a:scene3d>
            <a:camera prst="orthographicFront">
              <a:rot lat="0" lon="600000" rev="600000"/>
            </a:camera>
            <a:lightRig rig="threePt" dir="t"/>
          </a:scene3d>
        </p:spPr>
        <p:txBody>
          <a:bodyPr wrap="square" rtlCol="0">
            <a:spAutoFit/>
          </a:bodyPr>
          <a:lstStyle/>
          <a:p>
            <a:pPr algn="ctr"/>
            <a:r>
              <a:rPr lang="en-US" sz="2400" dirty="0" smtClean="0">
                <a:solidFill>
                  <a:schemeClr val="bg1"/>
                </a:solidFill>
                <a:latin typeface="Arial Black" pitchFamily="34" charset="0"/>
              </a:rPr>
              <a:t>Request account from SMOKA !</a:t>
            </a:r>
          </a:p>
        </p:txBody>
      </p:sp>
    </p:spTree>
    <p:extLst>
      <p:ext uri="{BB962C8B-B14F-4D97-AF65-F5344CB8AC3E}">
        <p14:creationId xmlns:p14="http://schemas.microsoft.com/office/powerpoint/2010/main" val="18013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6050421" cy="523220"/>
          </a:xfrm>
          <a:prstGeom prst="rect">
            <a:avLst/>
          </a:prstGeom>
          <a:solidFill>
            <a:schemeClr val="bg1"/>
          </a:solidFill>
        </p:spPr>
        <p:txBody>
          <a:bodyPr wrap="square" rtlCol="0">
            <a:spAutoFit/>
          </a:bodyPr>
          <a:lstStyle/>
          <a:p>
            <a:pPr algn="r"/>
            <a:r>
              <a:rPr lang="en-US" sz="2800" dirty="0" smtClean="0">
                <a:latin typeface="Arial Black" pitchFamily="34" charset="0"/>
              </a:rPr>
              <a:t>How much is downloaded?</a:t>
            </a:r>
            <a:endParaRPr lang="en-US" sz="2800" dirty="0">
              <a:latin typeface="Arial Black" pitchFamily="34" charset="0"/>
            </a:endParaRPr>
          </a:p>
        </p:txBody>
      </p:sp>
      <p:grpSp>
        <p:nvGrpSpPr>
          <p:cNvPr id="8" name="Group 7"/>
          <p:cNvGrpSpPr/>
          <p:nvPr/>
        </p:nvGrpSpPr>
        <p:grpSpPr>
          <a:xfrm>
            <a:off x="734164" y="1156253"/>
            <a:ext cx="7987854" cy="2474842"/>
            <a:chOff x="734164" y="1156253"/>
            <a:chExt cx="7987854" cy="2474842"/>
          </a:xfrm>
        </p:grpSpPr>
        <p:graphicFrame>
          <p:nvGraphicFramePr>
            <p:cNvPr id="3" name="Chart 2"/>
            <p:cNvGraphicFramePr>
              <a:graphicFrameLocks/>
            </p:cNvGraphicFramePr>
            <p:nvPr>
              <p:extLst>
                <p:ext uri="{D42A27DB-BD31-4B8C-83A1-F6EECF244321}">
                  <p14:modId xmlns:p14="http://schemas.microsoft.com/office/powerpoint/2010/main" val="3549445208"/>
                </p:ext>
              </p:extLst>
            </p:nvPr>
          </p:nvGraphicFramePr>
          <p:xfrm>
            <a:off x="734164" y="1156253"/>
            <a:ext cx="4578627" cy="24748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92113" y="2001080"/>
              <a:ext cx="2929905" cy="646331"/>
            </a:xfrm>
            <a:prstGeom prst="rect">
              <a:avLst/>
            </a:prstGeom>
            <a:solidFill>
              <a:schemeClr val="tx1"/>
            </a:solidFill>
            <a:ln>
              <a:solidFill>
                <a:schemeClr val="bg1"/>
              </a:solidFill>
            </a:ln>
          </p:spPr>
          <p:txBody>
            <a:bodyPr wrap="none" rtlCol="0">
              <a:spAutoFit/>
            </a:bodyPr>
            <a:lstStyle/>
            <a:p>
              <a:pPr algn="ctr"/>
              <a:r>
                <a:rPr lang="en-US" dirty="0" smtClean="0">
                  <a:solidFill>
                    <a:schemeClr val="bg1"/>
                  </a:solidFill>
                  <a:latin typeface="Arial Black" pitchFamily="34" charset="0"/>
                </a:rPr>
                <a:t>STARS DL - 12% more</a:t>
              </a:r>
            </a:p>
            <a:p>
              <a:pPr algn="ctr"/>
              <a:r>
                <a:rPr lang="en-US" dirty="0" smtClean="0">
                  <a:solidFill>
                    <a:schemeClr val="bg1"/>
                  </a:solidFill>
                  <a:latin typeface="Arial Black" pitchFamily="34" charset="0"/>
                </a:rPr>
                <a:t># DL/Incoming - 85%</a:t>
              </a:r>
              <a:endParaRPr lang="en-US" dirty="0">
                <a:solidFill>
                  <a:schemeClr val="bg1"/>
                </a:solidFill>
                <a:latin typeface="Arial Black" pitchFamily="34" charset="0"/>
              </a:endParaRPr>
            </a:p>
          </p:txBody>
        </p:sp>
      </p:grpSp>
      <p:grpSp>
        <p:nvGrpSpPr>
          <p:cNvPr id="9" name="Group 8"/>
          <p:cNvGrpSpPr/>
          <p:nvPr/>
        </p:nvGrpSpPr>
        <p:grpSpPr>
          <a:xfrm>
            <a:off x="699529" y="3762582"/>
            <a:ext cx="7945916" cy="2759145"/>
            <a:chOff x="737629" y="3800682"/>
            <a:chExt cx="7945916" cy="2759145"/>
          </a:xfrm>
        </p:grpSpPr>
        <p:graphicFrame>
          <p:nvGraphicFramePr>
            <p:cNvPr id="4" name="Chart 3"/>
            <p:cNvGraphicFramePr>
              <a:graphicFrameLocks/>
            </p:cNvGraphicFramePr>
            <p:nvPr>
              <p:extLst>
                <p:ext uri="{D42A27DB-BD31-4B8C-83A1-F6EECF244321}">
                  <p14:modId xmlns:p14="http://schemas.microsoft.com/office/powerpoint/2010/main" val="2069949143"/>
                </p:ext>
              </p:extLst>
            </p:nvPr>
          </p:nvGraphicFramePr>
          <p:xfrm>
            <a:off x="737629" y="3800682"/>
            <a:ext cx="4575162" cy="275914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830585" y="4631634"/>
              <a:ext cx="2852960" cy="646331"/>
            </a:xfrm>
            <a:prstGeom prst="rect">
              <a:avLst/>
            </a:prstGeom>
            <a:solidFill>
              <a:schemeClr val="tx1"/>
            </a:solidFill>
            <a:ln>
              <a:solidFill>
                <a:schemeClr val="bg1"/>
              </a:solidFill>
            </a:ln>
          </p:spPr>
          <p:txBody>
            <a:bodyPr wrap="square" rtlCol="0">
              <a:spAutoFit/>
            </a:bodyPr>
            <a:lstStyle/>
            <a:p>
              <a:pPr algn="ctr"/>
              <a:r>
                <a:rPr lang="en-US" dirty="0" smtClean="0">
                  <a:solidFill>
                    <a:schemeClr val="bg1"/>
                  </a:solidFill>
                  <a:latin typeface="Arial Black" pitchFamily="34" charset="0"/>
                </a:rPr>
                <a:t>MASTARS DL</a:t>
              </a:r>
            </a:p>
            <a:p>
              <a:pPr algn="ctr"/>
              <a:r>
                <a:rPr lang="en-US" dirty="0" smtClean="0">
                  <a:solidFill>
                    <a:schemeClr val="bg1"/>
                  </a:solidFill>
                  <a:latin typeface="Arial Black" pitchFamily="34" charset="0"/>
                </a:rPr>
                <a:t>SUP was popular!</a:t>
              </a:r>
            </a:p>
          </p:txBody>
        </p:sp>
      </p:grpSp>
      <p:sp>
        <p:nvSpPr>
          <p:cNvPr id="7" name="TextBox 6"/>
          <p:cNvSpPr txBox="1"/>
          <p:nvPr/>
        </p:nvSpPr>
        <p:spPr>
          <a:xfrm>
            <a:off x="6549179" y="318052"/>
            <a:ext cx="1415772" cy="646331"/>
          </a:xfrm>
          <a:prstGeom prst="rect">
            <a:avLst/>
          </a:prstGeom>
          <a:solidFill>
            <a:schemeClr val="bg1"/>
          </a:solidFill>
        </p:spPr>
        <p:txBody>
          <a:bodyPr wrap="none" rtlCol="0">
            <a:spAutoFit/>
          </a:bodyPr>
          <a:lstStyle/>
          <a:p>
            <a:pPr algn="ctr"/>
            <a:r>
              <a:rPr lang="en-US" sz="3600" dirty="0" smtClean="0">
                <a:latin typeface="Arial Black" pitchFamily="34" charset="0"/>
              </a:rPr>
              <a:t>2012</a:t>
            </a:r>
            <a:endParaRPr lang="en-US" sz="3600" dirty="0">
              <a:latin typeface="Arial Black" pitchFamily="34" charset="0"/>
            </a:endParaRPr>
          </a:p>
        </p:txBody>
      </p:sp>
      <p:sp>
        <p:nvSpPr>
          <p:cNvPr id="10" name="Rectangle 9"/>
          <p:cNvSpPr/>
          <p:nvPr/>
        </p:nvSpPr>
        <p:spPr>
          <a:xfrm>
            <a:off x="1633539" y="2576513"/>
            <a:ext cx="347662" cy="747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2.59259E-6 L 0.09844 -0.09861 " pathEditMode="relative" rAng="0" ptsTypes="AA">
                                      <p:cBhvr>
                                        <p:cTn id="6" dur="2000" fill="hold"/>
                                        <p:tgtEl>
                                          <p:spTgt spid="10"/>
                                        </p:tgtEl>
                                        <p:attrNameLst>
                                          <p:attrName>ppt_x</p:attrName>
                                          <p:attrName>ppt_y</p:attrName>
                                        </p:attrNameLst>
                                      </p:cBhvr>
                                      <p:rCtr x="4913" y="-493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04800"/>
            <a:ext cx="6162260" cy="584775"/>
          </a:xfrm>
          <a:prstGeom prst="rect">
            <a:avLst/>
          </a:prstGeom>
          <a:solidFill>
            <a:schemeClr val="bg1"/>
          </a:solidFill>
        </p:spPr>
        <p:txBody>
          <a:bodyPr wrap="square" rtlCol="0">
            <a:spAutoFit/>
          </a:bodyPr>
          <a:lstStyle/>
          <a:p>
            <a:pPr algn="r"/>
            <a:r>
              <a:rPr lang="en-US" sz="3200" dirty="0" smtClean="0">
                <a:latin typeface="Arial Black" pitchFamily="34" charset="0"/>
              </a:rPr>
              <a:t>How to receive data?</a:t>
            </a:r>
            <a:endParaRPr lang="en-US" sz="2800" dirty="0">
              <a:latin typeface="Arial Black" pitchFamily="34" charset="0"/>
            </a:endParaRPr>
          </a:p>
        </p:txBody>
      </p:sp>
      <p:sp>
        <p:nvSpPr>
          <p:cNvPr id="6" name="TextBox 5"/>
          <p:cNvSpPr txBox="1"/>
          <p:nvPr/>
        </p:nvSpPr>
        <p:spPr>
          <a:xfrm>
            <a:off x="1735510" y="1316391"/>
            <a:ext cx="6153223" cy="523220"/>
          </a:xfrm>
          <a:prstGeom prst="rect">
            <a:avLst/>
          </a:prstGeom>
          <a:noFill/>
        </p:spPr>
        <p:txBody>
          <a:bodyPr wrap="none" rtlCol="0">
            <a:spAutoFit/>
          </a:bodyPr>
          <a:lstStyle/>
          <a:p>
            <a:pPr algn="ctr"/>
            <a:r>
              <a:rPr lang="en-US" sz="2800" dirty="0" smtClean="0">
                <a:solidFill>
                  <a:schemeClr val="bg1"/>
                </a:solidFill>
                <a:latin typeface="Arial Black" pitchFamily="34" charset="0"/>
              </a:rPr>
              <a:t>1. Observers FTP from summit</a:t>
            </a:r>
            <a:endParaRPr lang="en-US" sz="2800" dirty="0">
              <a:solidFill>
                <a:schemeClr val="bg1"/>
              </a:solidFill>
              <a:latin typeface="Arial Black"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60" y="1306896"/>
            <a:ext cx="1131504" cy="1131504"/>
          </a:xfrm>
          <a:prstGeom prst="rect">
            <a:avLst/>
          </a:prstGeom>
        </p:spPr>
      </p:pic>
      <p:grpSp>
        <p:nvGrpSpPr>
          <p:cNvPr id="15" name="Group 14"/>
          <p:cNvGrpSpPr/>
          <p:nvPr/>
        </p:nvGrpSpPr>
        <p:grpSpPr>
          <a:xfrm>
            <a:off x="320929" y="2753380"/>
            <a:ext cx="8077870" cy="1437620"/>
            <a:chOff x="320929" y="2753380"/>
            <a:chExt cx="8077870" cy="1437620"/>
          </a:xfrm>
        </p:grpSpPr>
        <p:sp>
          <p:nvSpPr>
            <p:cNvPr id="4" name="TextBox 3"/>
            <p:cNvSpPr txBox="1"/>
            <p:nvPr/>
          </p:nvSpPr>
          <p:spPr>
            <a:xfrm>
              <a:off x="1676400" y="2753380"/>
              <a:ext cx="6589303" cy="523220"/>
            </a:xfrm>
            <a:prstGeom prst="rect">
              <a:avLst/>
            </a:prstGeom>
            <a:noFill/>
          </p:spPr>
          <p:txBody>
            <a:bodyPr wrap="none" rtlCol="0">
              <a:spAutoFit/>
            </a:bodyPr>
            <a:lstStyle/>
            <a:p>
              <a:pPr algn="ctr"/>
              <a:r>
                <a:rPr lang="en-US" sz="2800" dirty="0">
                  <a:solidFill>
                    <a:schemeClr val="bg1"/>
                  </a:solidFill>
                  <a:latin typeface="Arial Black" pitchFamily="34" charset="0"/>
                </a:rPr>
                <a:t>2</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NextDay</a:t>
              </a:r>
              <a:r>
                <a:rPr lang="en-US" sz="2800" dirty="0" smtClean="0">
                  <a:solidFill>
                    <a:schemeClr val="bg1"/>
                  </a:solidFill>
                  <a:latin typeface="Arial Black" pitchFamily="34" charset="0"/>
                </a:rPr>
                <a:t> Delivery – email to PI</a:t>
              </a:r>
            </a:p>
          </p:txBody>
        </p:sp>
        <p:sp>
          <p:nvSpPr>
            <p:cNvPr id="8" name="TextBox 7"/>
            <p:cNvSpPr txBox="1"/>
            <p:nvPr/>
          </p:nvSpPr>
          <p:spPr>
            <a:xfrm>
              <a:off x="2226599" y="3360003"/>
              <a:ext cx="6172200" cy="830997"/>
            </a:xfrm>
            <a:prstGeom prst="rect">
              <a:avLst/>
            </a:prstGeom>
            <a:noFill/>
          </p:spPr>
          <p:txBody>
            <a:bodyPr wrap="square" rtlCol="0">
              <a:spAutoFit/>
            </a:bodyPr>
            <a:lstStyle/>
            <a:p>
              <a:pPr marL="514350" indent="-514350">
                <a:buAutoNum type="alphaLcPeriod"/>
              </a:pPr>
              <a:r>
                <a:rPr lang="en-US" sz="2400" dirty="0" smtClean="0">
                  <a:solidFill>
                    <a:schemeClr val="bg1"/>
                  </a:solidFill>
                  <a:latin typeface="Arial Black" pitchFamily="34" charset="0"/>
                </a:rPr>
                <a:t>choose URL for your location</a:t>
              </a:r>
            </a:p>
            <a:p>
              <a:pPr marL="514350" indent="-514350">
                <a:buAutoNum type="alphaLcPeriod"/>
              </a:pPr>
              <a:r>
                <a:rPr lang="en-US" sz="2400" dirty="0" smtClean="0">
                  <a:solidFill>
                    <a:schemeClr val="bg1"/>
                  </a:solidFill>
                  <a:latin typeface="Arial Black" pitchFamily="34" charset="0"/>
                </a:rPr>
                <a:t>S2Query.tar – </a:t>
              </a:r>
              <a:r>
                <a:rPr lang="en-US" sz="2400" dirty="0" err="1" smtClean="0">
                  <a:solidFill>
                    <a:schemeClr val="bg1"/>
                  </a:solidFill>
                  <a:latin typeface="Arial Black" pitchFamily="34" charset="0"/>
                </a:rPr>
                <a:t>wget</a:t>
              </a:r>
              <a:r>
                <a:rPr lang="en-US" sz="2400" dirty="0" smtClean="0">
                  <a:solidFill>
                    <a:schemeClr val="bg1"/>
                  </a:solidFill>
                  <a:latin typeface="Arial Black" pitchFamily="34" charset="0"/>
                </a:rPr>
                <a:t> python script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29" y="2762530"/>
              <a:ext cx="1199870" cy="1199870"/>
            </a:xfrm>
            <a:prstGeom prst="rect">
              <a:avLst/>
            </a:prstGeom>
          </p:spPr>
        </p:pic>
      </p:grpSp>
      <p:sp>
        <p:nvSpPr>
          <p:cNvPr id="11" name="TextBox 10"/>
          <p:cNvSpPr txBox="1"/>
          <p:nvPr/>
        </p:nvSpPr>
        <p:spPr>
          <a:xfrm>
            <a:off x="2237281" y="1752600"/>
            <a:ext cx="4417684" cy="461665"/>
          </a:xfrm>
          <a:prstGeom prst="rect">
            <a:avLst/>
          </a:prstGeom>
          <a:noFill/>
        </p:spPr>
        <p:txBody>
          <a:bodyPr wrap="none" rtlCol="0">
            <a:spAutoFit/>
          </a:bodyPr>
          <a:lstStyle/>
          <a:p>
            <a:r>
              <a:rPr lang="en-US" sz="2400" dirty="0" smtClean="0">
                <a:solidFill>
                  <a:schemeClr val="bg1"/>
                </a:solidFill>
                <a:latin typeface="Arial Black" pitchFamily="34" charset="0"/>
              </a:rPr>
              <a:t>( put to laptop or offsite )</a:t>
            </a:r>
          </a:p>
        </p:txBody>
      </p:sp>
      <p:sp>
        <p:nvSpPr>
          <p:cNvPr id="17" name="TextBox 16"/>
          <p:cNvSpPr txBox="1"/>
          <p:nvPr/>
        </p:nvSpPr>
        <p:spPr>
          <a:xfrm rot="-1260000">
            <a:off x="4505151" y="2976949"/>
            <a:ext cx="4342004" cy="461665"/>
          </a:xfrm>
          <a:prstGeom prst="rect">
            <a:avLst/>
          </a:prstGeom>
          <a:solidFill>
            <a:schemeClr val="tx1"/>
          </a:solidFill>
          <a:ln>
            <a:solidFill>
              <a:schemeClr val="bg1"/>
            </a:solidFill>
          </a:ln>
        </p:spPr>
        <p:txBody>
          <a:bodyPr wrap="square" rtlCol="0">
            <a:spAutoFit/>
          </a:bodyPr>
          <a:lstStyle/>
          <a:p>
            <a:r>
              <a:rPr lang="en-US" sz="2400" i="1" dirty="0" smtClean="0">
                <a:solidFill>
                  <a:schemeClr val="bg1"/>
                </a:solidFill>
                <a:latin typeface="Arial Black" pitchFamily="34" charset="0"/>
              </a:rPr>
              <a:t>Email forwarded to Co-I</a:t>
            </a:r>
            <a:endParaRPr lang="en-US" sz="2400" i="1" dirty="0">
              <a:solidFill>
                <a:schemeClr val="bg1"/>
              </a:solidFill>
              <a:latin typeface="Arial Black" pitchFamily="34" charset="0"/>
            </a:endParaRPr>
          </a:p>
        </p:txBody>
      </p:sp>
      <p:grpSp>
        <p:nvGrpSpPr>
          <p:cNvPr id="9" name="Group 8"/>
          <p:cNvGrpSpPr/>
          <p:nvPr/>
        </p:nvGrpSpPr>
        <p:grpSpPr>
          <a:xfrm>
            <a:off x="361060" y="4572000"/>
            <a:ext cx="8011864" cy="1830942"/>
            <a:chOff x="361060" y="4572000"/>
            <a:chExt cx="8011864" cy="1830942"/>
          </a:xfrm>
          <a:noFill/>
        </p:grpSpPr>
        <p:grpSp>
          <p:nvGrpSpPr>
            <p:cNvPr id="20" name="Group 19"/>
            <p:cNvGrpSpPr/>
            <p:nvPr/>
          </p:nvGrpSpPr>
          <p:grpSpPr>
            <a:xfrm>
              <a:off x="361060" y="4572000"/>
              <a:ext cx="8011864" cy="1830942"/>
              <a:chOff x="361060" y="4572000"/>
              <a:chExt cx="8011864" cy="1830942"/>
            </a:xfrm>
            <a:grpFill/>
          </p:grpSpPr>
          <p:sp>
            <p:nvSpPr>
              <p:cNvPr id="5" name="TextBox 4"/>
              <p:cNvSpPr txBox="1"/>
              <p:nvPr/>
            </p:nvSpPr>
            <p:spPr>
              <a:xfrm>
                <a:off x="1143000" y="4572000"/>
                <a:ext cx="7229924" cy="523220"/>
              </a:xfrm>
              <a:prstGeom prst="rect">
                <a:avLst/>
              </a:prstGeom>
              <a:grpFill/>
            </p:spPr>
            <p:txBody>
              <a:bodyPr wrap="square" rtlCol="0">
                <a:spAutoFit/>
              </a:bodyPr>
              <a:lstStyle/>
              <a:p>
                <a:pPr algn="ctr"/>
                <a:r>
                  <a:rPr lang="en-US" sz="2800" dirty="0" smtClean="0">
                    <a:solidFill>
                      <a:schemeClr val="bg1"/>
                    </a:solidFill>
                    <a:latin typeface="Arial Black" pitchFamily="34" charset="0"/>
                  </a:rPr>
                  <a:t>3. STARS 2 Query and Download</a:t>
                </a:r>
              </a:p>
            </p:txBody>
          </p:sp>
          <p:sp>
            <p:nvSpPr>
              <p:cNvPr id="12" name="TextBox 11"/>
              <p:cNvSpPr txBox="1"/>
              <p:nvPr/>
            </p:nvSpPr>
            <p:spPr>
              <a:xfrm>
                <a:off x="361060" y="5781675"/>
                <a:ext cx="1209675" cy="338554"/>
              </a:xfrm>
              <a:prstGeom prst="rect">
                <a:avLst/>
              </a:prstGeom>
              <a:grpFill/>
            </p:spPr>
            <p:txBody>
              <a:bodyPr wrap="square" rtlCol="0">
                <a:spAutoFit/>
              </a:bodyPr>
              <a:lstStyle/>
              <a:p>
                <a:pPr algn="ctr"/>
                <a:r>
                  <a:rPr lang="en-US" sz="1600" dirty="0" smtClean="0">
                    <a:latin typeface="Arial Black" pitchFamily="34" charset="0"/>
                  </a:rPr>
                  <a:t>STARS 2 </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60" y="4572000"/>
                <a:ext cx="1209675" cy="1209675"/>
              </a:xfrm>
              <a:prstGeom prst="rect">
                <a:avLst/>
              </a:prstGeom>
              <a:grpFill/>
            </p:spPr>
          </p:pic>
          <p:sp>
            <p:nvSpPr>
              <p:cNvPr id="19" name="TextBox 18"/>
              <p:cNvSpPr txBox="1"/>
              <p:nvPr/>
            </p:nvSpPr>
            <p:spPr>
              <a:xfrm>
                <a:off x="2237281" y="5479612"/>
                <a:ext cx="5212068" cy="923330"/>
              </a:xfrm>
              <a:prstGeom prst="rect">
                <a:avLst/>
              </a:prstGeom>
              <a:grpFill/>
            </p:spPr>
            <p:txBody>
              <a:bodyPr wrap="none" rtlCol="0">
                <a:spAutoFit/>
              </a:bodyPr>
              <a:lstStyle/>
              <a:p>
                <a:r>
                  <a:rPr lang="en-US" dirty="0">
                    <a:solidFill>
                      <a:schemeClr val="bg1"/>
                    </a:solidFill>
                    <a:latin typeface="Arial Black" pitchFamily="34" charset="0"/>
                  </a:rPr>
                  <a:t>STARS 2   </a:t>
                </a:r>
                <a:r>
                  <a:rPr lang="en-US" dirty="0" smtClean="0">
                    <a:solidFill>
                      <a:schemeClr val="bg1"/>
                    </a:solidFill>
                    <a:latin typeface="Arial Black" pitchFamily="34" charset="0"/>
                  </a:rPr>
                  <a:t>http://</a:t>
                </a:r>
                <a:r>
                  <a:rPr lang="en-US" dirty="0">
                    <a:solidFill>
                      <a:schemeClr val="bg1"/>
                    </a:solidFill>
                    <a:latin typeface="Arial Black" pitchFamily="34" charset="0"/>
                  </a:rPr>
                  <a:t>stars2.naoj.hawaii.edu</a:t>
                </a:r>
              </a:p>
              <a:p>
                <a:r>
                  <a:rPr lang="en-US" dirty="0" smtClean="0">
                    <a:solidFill>
                      <a:schemeClr val="bg1"/>
                    </a:solidFill>
                    <a:latin typeface="Arial Black" pitchFamily="34" charset="0"/>
                  </a:rPr>
                  <a:t>STARS 1   http://</a:t>
                </a:r>
                <a:r>
                  <a:rPr lang="en-US" dirty="0">
                    <a:solidFill>
                      <a:schemeClr val="bg1"/>
                    </a:solidFill>
                    <a:latin typeface="Arial Black" pitchFamily="34" charset="0"/>
                  </a:rPr>
                  <a:t>stars.naoj.org</a:t>
                </a:r>
              </a:p>
              <a:p>
                <a:endParaRPr lang="en-US" dirty="0"/>
              </a:p>
            </p:txBody>
          </p:sp>
        </p:grpSp>
        <p:sp>
          <p:nvSpPr>
            <p:cNvPr id="24" name="TextBox 23"/>
            <p:cNvSpPr txBox="1"/>
            <p:nvPr/>
          </p:nvSpPr>
          <p:spPr>
            <a:xfrm>
              <a:off x="3982065" y="5031022"/>
              <a:ext cx="3905706" cy="338554"/>
            </a:xfrm>
            <a:prstGeom prst="rect">
              <a:avLst/>
            </a:prstGeom>
            <a:solidFill>
              <a:schemeClr val="accent3">
                <a:lumMod val="20000"/>
                <a:lumOff val="80000"/>
              </a:schemeClr>
            </a:solidFill>
            <a:ln>
              <a:noFill/>
            </a:ln>
          </p:spPr>
          <p:txBody>
            <a:bodyPr wrap="square" rtlCol="0">
              <a:spAutoFit/>
            </a:bodyPr>
            <a:lstStyle/>
            <a:p>
              <a:r>
                <a:rPr lang="en-US" sz="1600" dirty="0" smtClean="0">
                  <a:solidFill>
                    <a:schemeClr val="bg1"/>
                  </a:solidFill>
                  <a:latin typeface="Arial Black" pitchFamily="34" charset="0"/>
                </a:rPr>
                <a:t>(Hilo)                    (Hilo or </a:t>
              </a:r>
              <a:r>
                <a:rPr lang="en-US" sz="1600" dirty="0" err="1" smtClean="0">
                  <a:solidFill>
                    <a:schemeClr val="bg1"/>
                  </a:solidFill>
                  <a:latin typeface="Arial Black" pitchFamily="34" charset="0"/>
                </a:rPr>
                <a:t>Mitaka</a:t>
              </a:r>
              <a:r>
                <a:rPr lang="en-US" sz="1600" dirty="0" smtClean="0">
                  <a:solidFill>
                    <a:schemeClr val="bg1"/>
                  </a:solidFill>
                  <a:latin typeface="Arial Black" pitchFamily="34" charset="0"/>
                </a:rPr>
                <a:t>)</a:t>
              </a:r>
              <a:endParaRPr lang="en-US" sz="1600" dirty="0">
                <a:solidFill>
                  <a:schemeClr val="bg1"/>
                </a:solidFill>
                <a:latin typeface="Arial Black" pitchFamily="34" charset="0"/>
              </a:endParaRPr>
            </a:p>
          </p:txBody>
        </p:sp>
      </p:grpSp>
      <p:grpSp>
        <p:nvGrpSpPr>
          <p:cNvPr id="23" name="Group 22"/>
          <p:cNvGrpSpPr/>
          <p:nvPr/>
        </p:nvGrpSpPr>
        <p:grpSpPr>
          <a:xfrm>
            <a:off x="2226599" y="5694878"/>
            <a:ext cx="6454996" cy="468358"/>
            <a:chOff x="2158231" y="5443935"/>
            <a:chExt cx="6454996" cy="468358"/>
          </a:xfrm>
        </p:grpSpPr>
        <p:sp>
          <p:nvSpPr>
            <p:cNvPr id="18" name="TextBox 17"/>
            <p:cNvSpPr txBox="1"/>
            <p:nvPr/>
          </p:nvSpPr>
          <p:spPr>
            <a:xfrm rot="20340000">
              <a:off x="6353829" y="5443935"/>
              <a:ext cx="2259398" cy="461665"/>
            </a:xfrm>
            <a:prstGeom prst="rect">
              <a:avLst/>
            </a:prstGeom>
            <a:solidFill>
              <a:schemeClr val="tx1"/>
            </a:solidFill>
            <a:ln>
              <a:solidFill>
                <a:schemeClr val="bg1"/>
              </a:solidFill>
            </a:ln>
          </p:spPr>
          <p:txBody>
            <a:bodyPr wrap="square" rtlCol="0">
              <a:spAutoFit/>
            </a:bodyPr>
            <a:lstStyle/>
            <a:p>
              <a:pPr algn="ctr"/>
              <a:r>
                <a:rPr lang="en-US" sz="2400" i="1" dirty="0" smtClean="0">
                  <a:solidFill>
                    <a:schemeClr val="bg1"/>
                  </a:solidFill>
                  <a:latin typeface="Arial Black" pitchFamily="34" charset="0"/>
                </a:rPr>
                <a:t>Feb 2013 </a:t>
              </a:r>
              <a:endParaRPr lang="en-US" sz="2400" i="1" dirty="0">
                <a:solidFill>
                  <a:schemeClr val="bg1"/>
                </a:solidFill>
                <a:latin typeface="Arial Black" pitchFamily="34" charset="0"/>
              </a:endParaRPr>
            </a:p>
          </p:txBody>
        </p:sp>
        <p:sp>
          <p:nvSpPr>
            <p:cNvPr id="21" name="TextBox 20"/>
            <p:cNvSpPr txBox="1"/>
            <p:nvPr/>
          </p:nvSpPr>
          <p:spPr>
            <a:xfrm>
              <a:off x="2158231" y="5542961"/>
              <a:ext cx="1259063" cy="369332"/>
            </a:xfrm>
            <a:prstGeom prst="rect">
              <a:avLst/>
            </a:prstGeom>
            <a:solidFill>
              <a:schemeClr val="tx1"/>
            </a:solidFill>
          </p:spPr>
          <p:txBody>
            <a:bodyPr wrap="none" rtlCol="0">
              <a:spAutoFit/>
            </a:bodyPr>
            <a:lstStyle/>
            <a:p>
              <a:r>
                <a:rPr lang="en-US" dirty="0" smtClean="0">
                  <a:solidFill>
                    <a:schemeClr val="bg1"/>
                  </a:solidFill>
                  <a:latin typeface="Arial Black" pitchFamily="34" charset="0"/>
                </a:rPr>
                <a:t>STARS 2</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4866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589" y="3324293"/>
            <a:ext cx="2622417" cy="3366389"/>
          </a:xfrm>
          <a:prstGeom prst="rect">
            <a:avLst/>
          </a:prstGeom>
        </p:spPr>
      </p:pic>
      <p:sp>
        <p:nvSpPr>
          <p:cNvPr id="5" name="TextBox 4"/>
          <p:cNvSpPr txBox="1"/>
          <p:nvPr/>
        </p:nvSpPr>
        <p:spPr>
          <a:xfrm>
            <a:off x="2518727" y="1613118"/>
            <a:ext cx="5745056" cy="1569660"/>
          </a:xfrm>
          <a:prstGeom prst="rect">
            <a:avLst/>
          </a:prstGeom>
          <a:noFill/>
        </p:spPr>
        <p:txBody>
          <a:bodyPr wrap="square" rtlCol="0">
            <a:spAutoFit/>
          </a:bodyPr>
          <a:lstStyle/>
          <a:p>
            <a:pPr marL="457200" indent="-457200">
              <a:buAutoNum type="arabicPeriod"/>
            </a:pPr>
            <a:r>
              <a:rPr lang="en-US" sz="2400" dirty="0" smtClean="0">
                <a:solidFill>
                  <a:schemeClr val="bg1"/>
                </a:solidFill>
                <a:latin typeface="Arial Black" pitchFamily="34" charset="0"/>
              </a:rPr>
              <a:t>Last Nights frames prepared for download</a:t>
            </a:r>
          </a:p>
          <a:p>
            <a:endParaRPr lang="en-US" sz="2400" dirty="0" smtClean="0">
              <a:solidFill>
                <a:schemeClr val="bg1"/>
              </a:solidFill>
              <a:latin typeface="Arial Black" pitchFamily="34" charset="0"/>
            </a:endParaRPr>
          </a:p>
          <a:p>
            <a:r>
              <a:rPr lang="en-US" sz="2400" dirty="0" smtClean="0">
                <a:solidFill>
                  <a:schemeClr val="bg1"/>
                </a:solidFill>
                <a:latin typeface="Arial Black" pitchFamily="34" charset="0"/>
              </a:rPr>
              <a:t>2. Email sent to PI @ 13:00 HST </a:t>
            </a:r>
            <a:endParaRPr lang="en-US" sz="2400" dirty="0">
              <a:solidFill>
                <a:schemeClr val="bg1"/>
              </a:solidFill>
              <a:latin typeface="Arial Black" pitchFamily="34" charset="0"/>
            </a:endParaRPr>
          </a:p>
        </p:txBody>
      </p:sp>
      <p:sp>
        <p:nvSpPr>
          <p:cNvPr id="3" name="TextBox 2"/>
          <p:cNvSpPr txBox="1"/>
          <p:nvPr/>
        </p:nvSpPr>
        <p:spPr>
          <a:xfrm>
            <a:off x="1" y="304800"/>
            <a:ext cx="5905143" cy="584775"/>
          </a:xfrm>
          <a:prstGeom prst="rect">
            <a:avLst/>
          </a:prstGeom>
          <a:solidFill>
            <a:schemeClr val="bg1"/>
          </a:solidFill>
        </p:spPr>
        <p:txBody>
          <a:bodyPr wrap="square" rtlCol="0">
            <a:spAutoFit/>
          </a:bodyPr>
          <a:lstStyle/>
          <a:p>
            <a:pPr algn="r"/>
            <a:r>
              <a:rPr lang="en-US" sz="3200" dirty="0" err="1" smtClean="0">
                <a:latin typeface="Arial Black" pitchFamily="34" charset="0"/>
              </a:rPr>
              <a:t>NextDay</a:t>
            </a:r>
            <a:r>
              <a:rPr lang="en-US" sz="3200" dirty="0" smtClean="0">
                <a:latin typeface="Arial Black" pitchFamily="34" charset="0"/>
              </a:rPr>
              <a:t> Delivery email</a:t>
            </a:r>
            <a:endParaRPr lang="en-US" sz="2800" dirty="0">
              <a:latin typeface="Arial Black"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50" y="1619196"/>
            <a:ext cx="1199870" cy="1199870"/>
          </a:xfrm>
          <a:prstGeom prst="rect">
            <a:avLst/>
          </a:prstGeom>
        </p:spPr>
      </p:pic>
      <p:grpSp>
        <p:nvGrpSpPr>
          <p:cNvPr id="25" name="Group 24"/>
          <p:cNvGrpSpPr/>
          <p:nvPr/>
        </p:nvGrpSpPr>
        <p:grpSpPr>
          <a:xfrm>
            <a:off x="2595299" y="125222"/>
            <a:ext cx="5244834" cy="6732778"/>
            <a:chOff x="5203235" y="91038"/>
            <a:chExt cx="5244834" cy="6732778"/>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235" y="91038"/>
              <a:ext cx="5244834" cy="6732778"/>
            </a:xfrm>
            <a:prstGeom prst="rect">
              <a:avLst/>
            </a:prstGeom>
          </p:spPr>
        </p:pic>
        <p:grpSp>
          <p:nvGrpSpPr>
            <p:cNvPr id="20" name="Group 19"/>
            <p:cNvGrpSpPr/>
            <p:nvPr/>
          </p:nvGrpSpPr>
          <p:grpSpPr>
            <a:xfrm>
              <a:off x="6068821" y="3578449"/>
              <a:ext cx="810025" cy="1468146"/>
              <a:chOff x="3111976" y="3586342"/>
              <a:chExt cx="810025" cy="1468146"/>
            </a:xfrm>
            <a:solidFill>
              <a:schemeClr val="accent1">
                <a:lumMod val="40000"/>
                <a:lumOff val="60000"/>
              </a:schemeClr>
            </a:solidFill>
          </p:grpSpPr>
          <p:sp>
            <p:nvSpPr>
              <p:cNvPr id="21" name="Oval 20"/>
              <p:cNvSpPr/>
              <p:nvPr/>
            </p:nvSpPr>
            <p:spPr>
              <a:xfrm>
                <a:off x="3111976" y="3586342"/>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35788" y="4053067"/>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16738" y="4510267"/>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35788" y="4960485"/>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3004" y="2004185"/>
            <a:ext cx="4847306" cy="4126359"/>
          </a:xfrm>
          <a:prstGeom prst="rect">
            <a:avLst/>
          </a:prstGeom>
        </p:spPr>
      </p:pic>
    </p:spTree>
    <p:extLst>
      <p:ext uri="{BB962C8B-B14F-4D97-AF65-F5344CB8AC3E}">
        <p14:creationId xmlns:p14="http://schemas.microsoft.com/office/powerpoint/2010/main" val="24206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7959144" cy="584775"/>
          </a:xfrm>
          <a:prstGeom prst="rect">
            <a:avLst/>
          </a:prstGeom>
          <a:solidFill>
            <a:schemeClr val="bg1"/>
          </a:solidFill>
        </p:spPr>
        <p:txBody>
          <a:bodyPr wrap="square" rtlCol="0">
            <a:spAutoFit/>
          </a:bodyPr>
          <a:lstStyle/>
          <a:p>
            <a:pPr algn="r"/>
            <a:r>
              <a:rPr lang="en-US" sz="3200" dirty="0" smtClean="0">
                <a:latin typeface="Arial Black" pitchFamily="34" charset="0"/>
              </a:rPr>
              <a:t>STN4 STARS </a:t>
            </a:r>
            <a:r>
              <a:rPr lang="en-US" sz="3200" dirty="0" smtClean="0">
                <a:latin typeface="Arial Black" pitchFamily="34" charset="0"/>
              </a:rPr>
              <a:t>T</a:t>
            </a:r>
            <a:r>
              <a:rPr lang="en-US" sz="3200" dirty="0" smtClean="0">
                <a:latin typeface="Arial Black" pitchFamily="34" charset="0"/>
              </a:rPr>
              <a:t>ransition Schedule</a:t>
            </a:r>
            <a:endParaRPr lang="en-US" sz="2800" dirty="0">
              <a:latin typeface="Arial Black" pitchFamily="34" charset="0"/>
            </a:endParaRPr>
          </a:p>
        </p:txBody>
      </p:sp>
      <p:sp>
        <p:nvSpPr>
          <p:cNvPr id="3" name="TextBox 2"/>
          <p:cNvSpPr txBox="1"/>
          <p:nvPr/>
        </p:nvSpPr>
        <p:spPr>
          <a:xfrm>
            <a:off x="1004832" y="1033590"/>
            <a:ext cx="7357014" cy="4832092"/>
          </a:xfrm>
          <a:prstGeom prst="rect">
            <a:avLst/>
          </a:prstGeom>
          <a:noFill/>
        </p:spPr>
        <p:txBody>
          <a:bodyPr wrap="none" rtlCol="0">
            <a:spAutoFit/>
          </a:bodyPr>
          <a:lstStyle/>
          <a:p>
            <a:pPr algn="ctr"/>
            <a:endParaRPr lang="en-US" sz="2800" dirty="0">
              <a:solidFill>
                <a:schemeClr val="bg1"/>
              </a:solidFill>
              <a:latin typeface="Arial Black" pitchFamily="34" charset="0"/>
            </a:endParaRPr>
          </a:p>
          <a:p>
            <a:r>
              <a:rPr lang="en-US" sz="2800" dirty="0" smtClean="0">
                <a:solidFill>
                  <a:schemeClr val="bg1"/>
                </a:solidFill>
                <a:latin typeface="Arial Black" pitchFamily="34" charset="0"/>
              </a:rPr>
              <a:t>MASTARS 1 Query  	ends Feb 4</a:t>
            </a:r>
            <a:endParaRPr lang="en-US" sz="2800" dirty="0">
              <a:solidFill>
                <a:schemeClr val="bg1"/>
              </a:solidFill>
              <a:latin typeface="Arial Black" pitchFamily="34" charset="0"/>
            </a:endParaRPr>
          </a:p>
          <a:p>
            <a:r>
              <a:rPr lang="en-US" sz="2800" dirty="0" smtClean="0">
                <a:solidFill>
                  <a:schemeClr val="bg1"/>
                </a:solidFill>
                <a:latin typeface="Arial Black" pitchFamily="34" charset="0"/>
              </a:rPr>
              <a:t>STARS 1 Query 		ends Feb 28</a:t>
            </a:r>
          </a:p>
          <a:p>
            <a:endParaRPr lang="en-US" sz="2800" dirty="0" smtClean="0">
              <a:solidFill>
                <a:schemeClr val="bg1"/>
              </a:solidFill>
              <a:latin typeface="Arial Black" pitchFamily="34" charset="0"/>
            </a:endParaRPr>
          </a:p>
          <a:p>
            <a:r>
              <a:rPr lang="en-US" sz="2800" dirty="0" smtClean="0">
                <a:solidFill>
                  <a:schemeClr val="bg1"/>
                </a:solidFill>
                <a:latin typeface="Arial Black" pitchFamily="34" charset="0"/>
              </a:rPr>
              <a:t>STARS 2 Query (STN3) 	ends Feb 28</a:t>
            </a:r>
          </a:p>
          <a:p>
            <a:r>
              <a:rPr lang="en-US" sz="2800" dirty="0" smtClean="0">
                <a:solidFill>
                  <a:schemeClr val="bg1"/>
                </a:solidFill>
                <a:latin typeface="Arial Black" pitchFamily="34" charset="0"/>
              </a:rPr>
              <a:t>STARS 2 Query (STN4)	starts </a:t>
            </a:r>
            <a:r>
              <a:rPr lang="en-US" sz="2800" smtClean="0">
                <a:solidFill>
                  <a:schemeClr val="bg1"/>
                </a:solidFill>
                <a:latin typeface="Arial Black" pitchFamily="34" charset="0"/>
              </a:rPr>
              <a:t>Feb 10</a:t>
            </a:r>
          </a:p>
          <a:p>
            <a:endParaRPr lang="en-US" sz="2800" dirty="0" smtClean="0">
              <a:solidFill>
                <a:schemeClr val="bg1"/>
              </a:solidFill>
              <a:latin typeface="Arial Black" pitchFamily="34" charset="0"/>
            </a:endParaRPr>
          </a:p>
          <a:p>
            <a:r>
              <a:rPr lang="en-US" sz="2800" dirty="0" smtClean="0">
                <a:solidFill>
                  <a:schemeClr val="bg1"/>
                </a:solidFill>
                <a:latin typeface="Arial Black" pitchFamily="34" charset="0"/>
              </a:rPr>
              <a:t>MASTARS 2 Download 	running now,</a:t>
            </a:r>
          </a:p>
          <a:p>
            <a:r>
              <a:rPr lang="en-US" sz="2800" dirty="0">
                <a:solidFill>
                  <a:schemeClr val="bg1"/>
                </a:solidFill>
                <a:latin typeface="Arial Black" pitchFamily="34" charset="0"/>
              </a:rPr>
              <a:t>	</a:t>
            </a:r>
            <a:r>
              <a:rPr lang="en-US" sz="2800" dirty="0" smtClean="0">
                <a:solidFill>
                  <a:schemeClr val="bg1"/>
                </a:solidFill>
                <a:latin typeface="Arial Black" pitchFamily="34" charset="0"/>
              </a:rPr>
              <a:t>but please be prepared for </a:t>
            </a:r>
          </a:p>
          <a:p>
            <a:r>
              <a:rPr lang="en-US" sz="2800" dirty="0" smtClean="0">
                <a:solidFill>
                  <a:schemeClr val="bg1"/>
                </a:solidFill>
                <a:latin typeface="Arial Black" pitchFamily="34" charset="0"/>
              </a:rPr>
              <a:t>	intermittent trouble Feb 4-10</a:t>
            </a:r>
          </a:p>
          <a:p>
            <a:pPr marL="514350" indent="-514350">
              <a:buAutoNum type="arabicPeriod"/>
            </a:pPr>
            <a:endParaRPr lang="en-US" sz="2800" dirty="0">
              <a:solidFill>
                <a:schemeClr val="bg1"/>
              </a:solidFill>
              <a:latin typeface="Arial Black" pitchFamily="34" charset="0"/>
            </a:endParaRPr>
          </a:p>
        </p:txBody>
      </p:sp>
    </p:spTree>
    <p:extLst>
      <p:ext uri="{BB962C8B-B14F-4D97-AF65-F5344CB8AC3E}">
        <p14:creationId xmlns:p14="http://schemas.microsoft.com/office/powerpoint/2010/main" val="366556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72444"/>
            <a:ext cx="6238431" cy="923330"/>
          </a:xfrm>
          <a:prstGeom prst="rect">
            <a:avLst/>
          </a:prstGeom>
          <a:solidFill>
            <a:schemeClr val="bg1"/>
          </a:solidFill>
        </p:spPr>
        <p:txBody>
          <a:bodyPr wrap="square" rtlCol="0">
            <a:spAutoFit/>
          </a:bodyPr>
          <a:lstStyle/>
          <a:p>
            <a:pPr algn="r"/>
            <a:r>
              <a:rPr lang="en-US" sz="5400" dirty="0" smtClean="0">
                <a:latin typeface="Arial Black" pitchFamily="34" charset="0"/>
              </a:rPr>
              <a:t>STARS 2   </a:t>
            </a:r>
          </a:p>
        </p:txBody>
      </p:sp>
      <p:sp>
        <p:nvSpPr>
          <p:cNvPr id="3" name="TextBox 2"/>
          <p:cNvSpPr txBox="1"/>
          <p:nvPr/>
        </p:nvSpPr>
        <p:spPr>
          <a:xfrm>
            <a:off x="381000" y="5396741"/>
            <a:ext cx="6453690" cy="769441"/>
          </a:xfrm>
          <a:prstGeom prst="rect">
            <a:avLst/>
          </a:prstGeom>
          <a:noFill/>
        </p:spPr>
        <p:txBody>
          <a:bodyPr wrap="none" rtlCol="0">
            <a:spAutoFit/>
          </a:bodyPr>
          <a:lstStyle/>
          <a:p>
            <a:r>
              <a:rPr lang="en-US" sz="2000" dirty="0" smtClean="0">
                <a:solidFill>
                  <a:schemeClr val="bg1"/>
                </a:solidFill>
                <a:latin typeface="Arial Black" pitchFamily="34" charset="0"/>
              </a:rPr>
              <a:t>Tom </a:t>
            </a:r>
            <a:r>
              <a:rPr lang="en-US" sz="2000" dirty="0" err="1" smtClean="0">
                <a:solidFill>
                  <a:schemeClr val="bg1"/>
                </a:solidFill>
                <a:latin typeface="Arial Black" pitchFamily="34" charset="0"/>
              </a:rPr>
              <a:t>Winegar</a:t>
            </a:r>
            <a:r>
              <a:rPr lang="en-US" sz="2000" dirty="0" smtClean="0">
                <a:solidFill>
                  <a:schemeClr val="bg1"/>
                </a:solidFill>
                <a:latin typeface="Arial Black" pitchFamily="34" charset="0"/>
              </a:rPr>
              <a:t> - </a:t>
            </a:r>
            <a:r>
              <a:rPr lang="en-US" sz="2400" dirty="0" smtClean="0">
                <a:solidFill>
                  <a:schemeClr val="bg1"/>
                </a:solidFill>
                <a:latin typeface="Arial Black" pitchFamily="34" charset="0"/>
              </a:rPr>
              <a:t>winegar@naoj.org</a:t>
            </a:r>
          </a:p>
          <a:p>
            <a:r>
              <a:rPr lang="en-US" sz="2000" dirty="0" smtClean="0">
                <a:solidFill>
                  <a:schemeClr val="bg1"/>
                </a:solidFill>
                <a:latin typeface="Arial Black" pitchFamily="34" charset="0"/>
              </a:rPr>
              <a:t>National Astronomical Observatory of Japan</a:t>
            </a:r>
            <a:endParaRPr lang="en-US" sz="2000" dirty="0">
              <a:solidFill>
                <a:schemeClr val="bg1"/>
              </a:solidFill>
              <a:latin typeface="Arial Black" pitchFamily="34" charset="0"/>
            </a:endParaRPr>
          </a:p>
        </p:txBody>
      </p:sp>
      <p:sp>
        <p:nvSpPr>
          <p:cNvPr id="5" name="TextBox 4"/>
          <p:cNvSpPr txBox="1"/>
          <p:nvPr/>
        </p:nvSpPr>
        <p:spPr>
          <a:xfrm>
            <a:off x="-1" y="2552070"/>
            <a:ext cx="9144000" cy="2123658"/>
          </a:xfrm>
          <a:prstGeom prst="rect">
            <a:avLst/>
          </a:prstGeom>
          <a:noFill/>
        </p:spPr>
        <p:txBody>
          <a:bodyPr wrap="square" rtlCol="0">
            <a:spAutoFit/>
          </a:bodyPr>
          <a:lstStyle/>
          <a:p>
            <a:pPr algn="ctr"/>
            <a:r>
              <a:rPr lang="en-US" sz="2800" dirty="0">
                <a:solidFill>
                  <a:schemeClr val="bg1"/>
                </a:solidFill>
                <a:latin typeface="Arial Black" pitchFamily="34" charset="0"/>
              </a:rPr>
              <a:t>http://</a:t>
            </a:r>
            <a:r>
              <a:rPr lang="en-US" sz="2800" dirty="0" smtClean="0">
                <a:solidFill>
                  <a:schemeClr val="bg1"/>
                </a:solidFill>
                <a:latin typeface="Arial Black" pitchFamily="34" charset="0"/>
              </a:rPr>
              <a:t>stars2.naoj.hawaii.edu</a:t>
            </a:r>
          </a:p>
          <a:p>
            <a:pPr algn="ctr"/>
            <a:r>
              <a:rPr lang="en-US" sz="2400" dirty="0" smtClean="0">
                <a:solidFill>
                  <a:schemeClr val="bg1"/>
                </a:solidFill>
                <a:latin typeface="Arial Black" pitchFamily="34" charset="0"/>
              </a:rPr>
              <a:t>(STARS 2)</a:t>
            </a:r>
            <a:endParaRPr lang="en-US" sz="2400" dirty="0">
              <a:solidFill>
                <a:schemeClr val="bg1"/>
              </a:solidFill>
              <a:latin typeface="Arial Black" pitchFamily="34" charset="0"/>
            </a:endParaRPr>
          </a:p>
          <a:p>
            <a:pPr algn="ctr"/>
            <a:endParaRPr lang="en-US" sz="2800" dirty="0" smtClean="0">
              <a:solidFill>
                <a:schemeClr val="bg1"/>
              </a:solidFill>
              <a:latin typeface="Arial Black" pitchFamily="34" charset="0"/>
            </a:endParaRPr>
          </a:p>
          <a:p>
            <a:pPr algn="ctr"/>
            <a:r>
              <a:rPr lang="en-US" sz="2800" dirty="0" smtClean="0">
                <a:solidFill>
                  <a:schemeClr val="bg1"/>
                </a:solidFill>
                <a:latin typeface="Arial Black" pitchFamily="34" charset="0"/>
              </a:rPr>
              <a:t>http://stars.naoj.org </a:t>
            </a:r>
          </a:p>
          <a:p>
            <a:pPr algn="ctr"/>
            <a:r>
              <a:rPr lang="en-US" sz="2400" dirty="0" smtClean="0">
                <a:solidFill>
                  <a:schemeClr val="bg1"/>
                </a:solidFill>
                <a:latin typeface="Arial Black" pitchFamily="34" charset="0"/>
              </a:rPr>
              <a:t>(STARS 1)</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690" y="529272"/>
            <a:ext cx="1209675" cy="1209675"/>
          </a:xfrm>
          <a:prstGeom prst="rect">
            <a:avLst/>
          </a:prstGeom>
        </p:spPr>
      </p:pic>
      <p:sp>
        <p:nvSpPr>
          <p:cNvPr id="6" name="TextBox 5"/>
          <p:cNvSpPr txBox="1"/>
          <p:nvPr/>
        </p:nvSpPr>
        <p:spPr>
          <a:xfrm>
            <a:off x="3649052" y="4196971"/>
            <a:ext cx="1862982" cy="461665"/>
          </a:xfrm>
          <a:prstGeom prst="rect">
            <a:avLst/>
          </a:prstGeom>
          <a:solidFill>
            <a:schemeClr val="accent3">
              <a:lumMod val="40000"/>
              <a:lumOff val="60000"/>
            </a:schemeClr>
          </a:solidFill>
        </p:spPr>
        <p:txBody>
          <a:bodyPr wrap="square" rtlCol="0">
            <a:spAutoFit/>
          </a:bodyPr>
          <a:lstStyle/>
          <a:p>
            <a:r>
              <a:rPr lang="en-US" sz="2400" dirty="0" smtClean="0">
                <a:solidFill>
                  <a:schemeClr val="bg1"/>
                </a:solidFill>
                <a:latin typeface="Arial Black" pitchFamily="34" charset="0"/>
              </a:rPr>
              <a:t>(STARS 2)</a:t>
            </a:r>
            <a:endParaRPr lang="en-US" sz="2400" dirty="0">
              <a:solidFill>
                <a:schemeClr val="bg1"/>
              </a:solidFill>
              <a:latin typeface="Arial Black" pitchFamily="34" charset="0"/>
            </a:endParaRPr>
          </a:p>
        </p:txBody>
      </p:sp>
    </p:spTree>
    <p:extLst>
      <p:ext uri="{BB962C8B-B14F-4D97-AF65-F5344CB8AC3E}">
        <p14:creationId xmlns:p14="http://schemas.microsoft.com/office/powerpoint/2010/main" val="33521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5595</TotalTime>
  <Words>813</Words>
  <Application>Microsoft Office PowerPoint</Application>
  <PresentationFormat>On-screen Show (4:3)</PresentationFormat>
  <Paragraphs>90</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Winegar</dc:creator>
  <cp:lastModifiedBy>Tom Winegar</cp:lastModifiedBy>
  <cp:revision>155</cp:revision>
  <cp:lastPrinted>2013-01-15T01:02:54Z</cp:lastPrinted>
  <dcterms:created xsi:type="dcterms:W3CDTF">2009-09-16T18:43:31Z</dcterms:created>
  <dcterms:modified xsi:type="dcterms:W3CDTF">2013-01-15T02:44:12Z</dcterms:modified>
</cp:coreProperties>
</file>