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10"/>
  </p:notesMasterIdLst>
  <p:sldIdLst>
    <p:sldId id="256" r:id="rId2"/>
    <p:sldId id="280" r:id="rId3"/>
    <p:sldId id="281" r:id="rId4"/>
    <p:sldId id="282" r:id="rId5"/>
    <p:sldId id="260" r:id="rId6"/>
    <p:sldId id="283" r:id="rId7"/>
    <p:sldId id="276" r:id="rId8"/>
    <p:sldId id="284"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261" autoAdjust="0"/>
  </p:normalViewPr>
  <p:slideViewPr>
    <p:cSldViewPr>
      <p:cViewPr varScale="1">
        <p:scale>
          <a:sx n="84" d="100"/>
          <a:sy n="84" d="100"/>
        </p:scale>
        <p:origin x="-1315"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1FC058-19E9-4102-A679-1FA6249B6535}" type="datetimeFigureOut">
              <a:rPr kumimoji="1" lang="ja-JP" altLang="en-US" smtClean="0"/>
              <a:pPr/>
              <a:t>2013/1/15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012166-DF6B-433D-B7D6-D43FD4AE667F}" type="slidenum">
              <a:rPr kumimoji="1" lang="ja-JP" altLang="en-US" smtClean="0"/>
              <a:pPr/>
              <a:t>‹#›</a:t>
            </a:fld>
            <a:endParaRPr kumimoji="1" lang="ja-JP" altLang="en-US"/>
          </a:p>
        </p:txBody>
      </p:sp>
    </p:spTree>
    <p:extLst>
      <p:ext uri="{BB962C8B-B14F-4D97-AF65-F5344CB8AC3E}">
        <p14:creationId xmlns:p14="http://schemas.microsoft.com/office/powerpoint/2010/main" val="37040111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solidFill>
                  <a:srgbClr val="FFFFFF"/>
                </a:solidFill>
              </a:defRPr>
            </a:lvl1pPr>
            <a:extLst/>
          </a:lstStyle>
          <a:p>
            <a:r>
              <a:rPr kumimoji="1" lang="en-US" altLang="ja-JP" dirty="0" smtClean="0"/>
              <a:t>8/9/2011 – 8/10/2011</a:t>
            </a:r>
            <a:endParaRPr kumimoji="1" lang="ja-JP" altLang="en-US" dirty="0" smtClean="0"/>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r>
              <a:rPr kumimoji="1" lang="ja-JP" altLang="en-US" dirty="0" smtClean="0"/>
              <a:t>光赤外ユーザーズミーティング</a:t>
            </a:r>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kumimoji="1" lang="en-US" altLang="ja-JP" dirty="0" smtClean="0"/>
              <a:t>8/9/2011 – 8/10/2011</a:t>
            </a:r>
            <a:endParaRPr kumimoji="1" lang="ja-JP" altLang="en-US" dirty="0" smtClean="0"/>
          </a:p>
        </p:txBody>
      </p:sp>
      <p:sp>
        <p:nvSpPr>
          <p:cNvPr id="5" name="フッター プレースホルダ 4"/>
          <p:cNvSpPr>
            <a:spLocks noGrp="1"/>
          </p:cNvSpPr>
          <p:nvPr>
            <p:ph type="ftr" sz="quarter" idx="11"/>
          </p:nvPr>
        </p:nvSpPr>
        <p:spPr/>
        <p:txBody>
          <a:bodyPr/>
          <a:lstStyle>
            <a:extLst/>
          </a:lstStyle>
          <a:p>
            <a:r>
              <a:rPr kumimoji="1" lang="ja-JP" altLang="en-US" dirty="0" smtClean="0"/>
              <a:t>光赤外ユーザーズミーティング</a:t>
            </a:r>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kumimoji="1" lang="en-US" altLang="ja-JP" dirty="0" smtClean="0"/>
              <a:t>8/9/2011 – 8/10/2011</a:t>
            </a:r>
            <a:endParaRPr kumimoji="1" lang="ja-JP" altLang="en-US" dirty="0" smtClean="0"/>
          </a:p>
        </p:txBody>
      </p:sp>
      <p:sp>
        <p:nvSpPr>
          <p:cNvPr id="5" name="フッター プレースホルダ 4"/>
          <p:cNvSpPr>
            <a:spLocks noGrp="1"/>
          </p:cNvSpPr>
          <p:nvPr>
            <p:ph type="ftr" sz="quarter" idx="11"/>
          </p:nvPr>
        </p:nvSpPr>
        <p:spPr/>
        <p:txBody>
          <a:bodyPr/>
          <a:lstStyle>
            <a:extLst/>
          </a:lstStyle>
          <a:p>
            <a:r>
              <a:rPr kumimoji="1" lang="ja-JP" altLang="en-US" dirty="0" smtClean="0"/>
              <a:t>光赤外ユーザーズミーティング</a:t>
            </a:r>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extLst/>
          </a:lstStyle>
          <a:p>
            <a:r>
              <a:rPr kumimoji="1" lang="en-US" altLang="ja-JP" dirty="0" smtClean="0"/>
              <a:t>8/9/2011 – 8/10/2011</a:t>
            </a:r>
            <a:endParaRPr kumimoji="1" lang="ja-JP" altLang="en-US" dirty="0" smtClean="0"/>
          </a:p>
        </p:txBody>
      </p:sp>
      <p:sp>
        <p:nvSpPr>
          <p:cNvPr id="5" name="フッター プレースホルダ 4"/>
          <p:cNvSpPr>
            <a:spLocks noGrp="1"/>
          </p:cNvSpPr>
          <p:nvPr>
            <p:ph type="ftr" sz="quarter" idx="11"/>
          </p:nvPr>
        </p:nvSpPr>
        <p:spPr/>
        <p:txBody>
          <a:bodyPr/>
          <a:lstStyle>
            <a:extLst/>
          </a:lstStyle>
          <a:p>
            <a:r>
              <a:rPr kumimoji="1" lang="ja-JP" altLang="en-US" dirty="0" smtClean="0"/>
              <a:t>光赤外ユーザーズミーティング</a:t>
            </a:r>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extLst/>
          </a:lstStyle>
          <a:p>
            <a:r>
              <a:rPr kumimoji="1" lang="en-US" altLang="ja-JP" dirty="0" smtClean="0"/>
              <a:t>8/9/2011 – 8/10/2011</a:t>
            </a:r>
            <a:endParaRPr kumimoji="1" lang="ja-JP" altLang="en-US" dirty="0" smtClean="0"/>
          </a:p>
        </p:txBody>
      </p:sp>
      <p:sp>
        <p:nvSpPr>
          <p:cNvPr id="5" name="フッター プレースホルダ 4"/>
          <p:cNvSpPr>
            <a:spLocks noGrp="1"/>
          </p:cNvSpPr>
          <p:nvPr>
            <p:ph type="ftr" sz="quarter" idx="11"/>
          </p:nvPr>
        </p:nvSpPr>
        <p:spPr/>
        <p:txBody>
          <a:bodyPr/>
          <a:lstStyle>
            <a:extLst/>
          </a:lstStyle>
          <a:p>
            <a:r>
              <a:rPr kumimoji="1" lang="ja-JP" altLang="en-US" dirty="0" smtClean="0"/>
              <a:t>光赤外ユーザーズミーティング</a:t>
            </a:r>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extLst/>
          </a:lstStyle>
          <a:p>
            <a:r>
              <a:rPr kumimoji="1" lang="en-US" altLang="ja-JP" dirty="0" smtClean="0"/>
              <a:t>8/9/2011 – 8/10/2011</a:t>
            </a:r>
            <a:endParaRPr kumimoji="1" lang="ja-JP" altLang="en-US" dirty="0" smtClean="0"/>
          </a:p>
        </p:txBody>
      </p:sp>
      <p:sp>
        <p:nvSpPr>
          <p:cNvPr id="6" name="フッター プレースホルダ 5"/>
          <p:cNvSpPr>
            <a:spLocks noGrp="1"/>
          </p:cNvSpPr>
          <p:nvPr>
            <p:ph type="ftr" sz="quarter" idx="11"/>
          </p:nvPr>
        </p:nvSpPr>
        <p:spPr/>
        <p:txBody>
          <a:bodyPr/>
          <a:lstStyle>
            <a:extLst/>
          </a:lstStyle>
          <a:p>
            <a:r>
              <a:rPr kumimoji="1" lang="ja-JP" altLang="en-US" dirty="0" smtClean="0"/>
              <a:t>光赤外ユーザーズミーティング</a:t>
            </a:r>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r>
              <a:rPr kumimoji="1" lang="en-US" altLang="ja-JP" dirty="0" smtClean="0"/>
              <a:t>8/9/2011 – 8/10/2011</a:t>
            </a:r>
            <a:endParaRPr kumimoji="1" lang="ja-JP" altLang="en-US" dirty="0" smtClean="0"/>
          </a:p>
        </p:txBody>
      </p:sp>
      <p:sp>
        <p:nvSpPr>
          <p:cNvPr id="8" name="フッター プレースホルダ 7"/>
          <p:cNvSpPr>
            <a:spLocks noGrp="1"/>
          </p:cNvSpPr>
          <p:nvPr>
            <p:ph type="ftr" sz="quarter" idx="11"/>
          </p:nvPr>
        </p:nvSpPr>
        <p:spPr/>
        <p:txBody>
          <a:bodyPr/>
          <a:lstStyle>
            <a:extLst/>
          </a:lstStyle>
          <a:p>
            <a:r>
              <a:rPr kumimoji="1" lang="ja-JP" altLang="en-US" dirty="0" smtClean="0"/>
              <a:t>光赤外ユーザーズミーティング</a:t>
            </a:r>
          </a:p>
        </p:txBody>
      </p:sp>
      <p:sp>
        <p:nvSpPr>
          <p:cNvPr id="9" name="スライド番号プレースホルダ 8"/>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extLst/>
          </a:lstStyle>
          <a:p>
            <a:r>
              <a:rPr kumimoji="1" lang="en-US" altLang="ja-JP" dirty="0" smtClean="0"/>
              <a:t>8/9/2011 – 8/10/2011</a:t>
            </a:r>
            <a:endParaRPr kumimoji="1" lang="ja-JP" altLang="en-US" dirty="0" smtClean="0"/>
          </a:p>
        </p:txBody>
      </p:sp>
      <p:sp>
        <p:nvSpPr>
          <p:cNvPr id="4" name="フッター プレースホルダ 3"/>
          <p:cNvSpPr>
            <a:spLocks noGrp="1"/>
          </p:cNvSpPr>
          <p:nvPr>
            <p:ph type="ftr" sz="quarter" idx="11"/>
          </p:nvPr>
        </p:nvSpPr>
        <p:spPr/>
        <p:txBody>
          <a:bodyPr/>
          <a:lstStyle>
            <a:extLst/>
          </a:lstStyle>
          <a:p>
            <a:r>
              <a:rPr kumimoji="1" lang="ja-JP" altLang="en-US" dirty="0" smtClean="0"/>
              <a:t>光赤外ユーザーズミーティング</a:t>
            </a:r>
          </a:p>
        </p:txBody>
      </p:sp>
      <p:sp>
        <p:nvSpPr>
          <p:cNvPr id="5" name="スライド番号プレースホルダ 4"/>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r>
              <a:rPr kumimoji="1" lang="en-US" altLang="ja-JP" dirty="0" smtClean="0"/>
              <a:t>8/9/2011 – 8/10/2011</a:t>
            </a:r>
            <a:endParaRPr kumimoji="1" lang="ja-JP" altLang="en-US" dirty="0" smtClean="0"/>
          </a:p>
        </p:txBody>
      </p:sp>
      <p:sp>
        <p:nvSpPr>
          <p:cNvPr id="3" name="フッター プレースホルダ 2"/>
          <p:cNvSpPr>
            <a:spLocks noGrp="1"/>
          </p:cNvSpPr>
          <p:nvPr>
            <p:ph type="ftr" sz="quarter" idx="11"/>
          </p:nvPr>
        </p:nvSpPr>
        <p:spPr/>
        <p:txBody>
          <a:bodyPr/>
          <a:lstStyle>
            <a:extLst/>
          </a:lstStyle>
          <a:p>
            <a:r>
              <a:rPr kumimoji="1" lang="ja-JP" altLang="en-US" dirty="0" smtClean="0"/>
              <a:t>光赤外ユーザーズミーティング</a:t>
            </a:r>
          </a:p>
        </p:txBody>
      </p:sp>
      <p:sp>
        <p:nvSpPr>
          <p:cNvPr id="4" name="スライド番号プレースホルダ 3"/>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r>
              <a:rPr kumimoji="1" lang="en-US" altLang="ja-JP" dirty="0" smtClean="0"/>
              <a:t>8/9/2011 – 8/10/2011</a:t>
            </a:r>
            <a:endParaRPr kumimoji="1" lang="ja-JP" altLang="en-US" dirty="0" smtClean="0"/>
          </a:p>
        </p:txBody>
      </p:sp>
      <p:sp>
        <p:nvSpPr>
          <p:cNvPr id="6" name="フッター プレースホルダ 5"/>
          <p:cNvSpPr>
            <a:spLocks noGrp="1"/>
          </p:cNvSpPr>
          <p:nvPr>
            <p:ph type="ftr" sz="quarter" idx="11"/>
          </p:nvPr>
        </p:nvSpPr>
        <p:spPr/>
        <p:txBody>
          <a:bodyPr/>
          <a:lstStyle>
            <a:extLst/>
          </a:lstStyle>
          <a:p>
            <a:r>
              <a:rPr kumimoji="1" lang="ja-JP" altLang="en-US" dirty="0" smtClean="0"/>
              <a:t>光赤外ユーザーズミーティング</a:t>
            </a:r>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r>
              <a:rPr kumimoji="1" lang="en-US" altLang="ja-JP" dirty="0" smtClean="0"/>
              <a:t>8/9/2011 – 8/10/2011</a:t>
            </a:r>
            <a:endParaRPr kumimoji="1" lang="ja-JP" altLang="en-US" dirty="0" smtClean="0"/>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kumimoji="1" lang="ja-JP" altLang="en-US" dirty="0" smtClean="0"/>
              <a:t>光赤外ユーザーズミーティング</a:t>
            </a:r>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2D8002D-B5B0-4BAC-B1F6-782DDCCE6D9C}" type="slidenum">
              <a:rPr kumimoji="1" lang="ja-JP" altLang="en-US" smtClean="0"/>
              <a:pPr/>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kumimoji="1" lang="en-US" altLang="ja-JP" dirty="0" smtClean="0"/>
              <a:t>8/9/2011 – 8/10/2011</a:t>
            </a:r>
            <a:endParaRPr kumimoji="1" lang="ja-JP" altLang="en-US" dirty="0"/>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kumimoji="1" lang="ja-JP" altLang="en-US" dirty="0" smtClean="0"/>
              <a:t>光赤外ユーザーズミーティング</a:t>
            </a:r>
            <a:endParaRPr kumimoji="1" lang="ja-JP" altLang="en-US" dirty="0"/>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計算機報告</a:t>
            </a: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dirty="0" smtClean="0"/>
              <a:t>能丸淳一</a:t>
            </a:r>
            <a:r>
              <a:rPr kumimoji="1" lang="en-US" altLang="ja-JP" dirty="0" smtClean="0"/>
              <a:t/>
            </a:r>
            <a:br>
              <a:rPr kumimoji="1" lang="en-US" altLang="ja-JP" dirty="0" smtClean="0"/>
            </a:br>
            <a:r>
              <a:rPr kumimoji="1" lang="ja-JP" altLang="en-US" dirty="0" smtClean="0"/>
              <a:t>国立天文台ハワイ観測所</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現状報告</a:t>
            </a:r>
            <a:endParaRPr kumimoji="1" lang="en-US" altLang="ja-JP" dirty="0" smtClean="0"/>
          </a:p>
          <a:p>
            <a:r>
              <a:rPr lang="ja-JP" altLang="en-US" dirty="0"/>
              <a:t>新システム</a:t>
            </a:r>
            <a:r>
              <a:rPr lang="ja-JP" altLang="en-US" dirty="0" smtClean="0"/>
              <a:t>移行</a:t>
            </a:r>
            <a:endParaRPr lang="en-US" altLang="ja-JP" dirty="0" smtClean="0"/>
          </a:p>
          <a:p>
            <a:r>
              <a:rPr kumimoji="1" lang="ja-JP" altLang="en-US" dirty="0"/>
              <a:t>ユーザへ</a:t>
            </a:r>
            <a:r>
              <a:rPr kumimoji="1" lang="ja-JP" altLang="en-US" dirty="0" smtClean="0"/>
              <a:t>の影響</a:t>
            </a:r>
            <a:endParaRPr kumimoji="1" lang="en-US" altLang="ja-JP" dirty="0" smtClean="0"/>
          </a:p>
          <a:p>
            <a:r>
              <a:rPr lang="ja-JP" altLang="en-US" dirty="0"/>
              <a:t>今後</a:t>
            </a:r>
            <a:r>
              <a:rPr lang="ja-JP" altLang="en-US" dirty="0" smtClean="0"/>
              <a:t>の計算機関連の</a:t>
            </a:r>
            <a:r>
              <a:rPr lang="ja-JP" altLang="en-US" dirty="0"/>
              <a:t>イベント</a:t>
            </a:r>
            <a:endParaRPr kumimoji="1" lang="en-US" altLang="ja-JP" dirty="0" smtClean="0"/>
          </a:p>
          <a:p>
            <a:pPr marL="109728" indent="0">
              <a:buNone/>
            </a:pPr>
            <a:r>
              <a:rPr lang="en-US" altLang="ja-JP" dirty="0" smtClean="0">
                <a:solidFill>
                  <a:srgbClr val="FF0000"/>
                </a:solidFill>
              </a:rPr>
              <a:t>STARS/MASTARS</a:t>
            </a:r>
            <a:r>
              <a:rPr lang="ja-JP" altLang="en-US" dirty="0" smtClean="0">
                <a:solidFill>
                  <a:srgbClr val="FF0000"/>
                </a:solidFill>
              </a:rPr>
              <a:t>については次に</a:t>
            </a:r>
            <a:r>
              <a:rPr lang="en-US" altLang="ja-JP" dirty="0" smtClean="0">
                <a:solidFill>
                  <a:srgbClr val="FF0000"/>
                </a:solidFill>
              </a:rPr>
              <a:t>Tom </a:t>
            </a:r>
            <a:r>
              <a:rPr lang="en-US" altLang="ja-JP" dirty="0" err="1" smtClean="0">
                <a:solidFill>
                  <a:srgbClr val="FF0000"/>
                </a:solidFill>
              </a:rPr>
              <a:t>Winegar</a:t>
            </a:r>
            <a:r>
              <a:rPr lang="ja-JP" altLang="en-US" dirty="0" smtClean="0">
                <a:solidFill>
                  <a:srgbClr val="FF0000"/>
                </a:solidFill>
              </a:rPr>
              <a:t>が報告します。</a:t>
            </a:r>
            <a:endParaRPr kumimoji="1" lang="ja-JP" altLang="en-US" dirty="0">
              <a:solidFill>
                <a:srgbClr val="FF0000"/>
              </a:solidFill>
            </a:endParaRPr>
          </a:p>
        </p:txBody>
      </p:sp>
      <p:sp>
        <p:nvSpPr>
          <p:cNvPr id="3" name="タイトル 2"/>
          <p:cNvSpPr>
            <a:spLocks noGrp="1"/>
          </p:cNvSpPr>
          <p:nvPr>
            <p:ph type="title"/>
          </p:nvPr>
        </p:nvSpPr>
        <p:spPr/>
        <p:txBody>
          <a:bodyPr/>
          <a:lstStyle/>
          <a:p>
            <a:r>
              <a:rPr kumimoji="1" lang="ja-JP" altLang="en-US" dirty="0" smtClean="0"/>
              <a:t>内容</a:t>
            </a:r>
            <a:endParaRPr kumimoji="1" lang="ja-JP" altLang="en-US" dirty="0"/>
          </a:p>
        </p:txBody>
      </p:sp>
    </p:spTree>
    <p:extLst>
      <p:ext uri="{BB962C8B-B14F-4D97-AF65-F5344CB8AC3E}">
        <p14:creationId xmlns:p14="http://schemas.microsoft.com/office/powerpoint/2010/main" val="18409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pPr>
              <a:lnSpc>
                <a:spcPct val="120000"/>
              </a:lnSpc>
              <a:spcBef>
                <a:spcPts val="0"/>
              </a:spcBef>
              <a:spcAft>
                <a:spcPts val="600"/>
              </a:spcAft>
            </a:pPr>
            <a:r>
              <a:rPr lang="ja-JP" altLang="en-US" sz="1900" dirty="0"/>
              <a:t>概して安定に運用した</a:t>
            </a:r>
            <a:r>
              <a:rPr lang="ja-JP" altLang="en-US" sz="1900" dirty="0" smtClean="0"/>
              <a:t>。</a:t>
            </a:r>
            <a:endParaRPr lang="en-US" altLang="ja-JP" sz="1900" dirty="0" smtClean="0"/>
          </a:p>
          <a:p>
            <a:pPr>
              <a:lnSpc>
                <a:spcPct val="120000"/>
              </a:lnSpc>
              <a:spcBef>
                <a:spcPts val="0"/>
              </a:spcBef>
              <a:spcAft>
                <a:spcPts val="600"/>
              </a:spcAft>
            </a:pPr>
            <a:r>
              <a:rPr lang="ja-JP" altLang="en-US" sz="1900" dirty="0"/>
              <a:t>電子メール</a:t>
            </a:r>
            <a:r>
              <a:rPr lang="ja-JP" altLang="en-US" sz="1900" dirty="0" smtClean="0"/>
              <a:t>を</a:t>
            </a:r>
            <a:r>
              <a:rPr lang="en-US" altLang="ja-JP" sz="1900" dirty="0" smtClean="0"/>
              <a:t>Google Apps</a:t>
            </a:r>
            <a:r>
              <a:rPr lang="ja-JP" altLang="en-US" sz="1900" dirty="0" smtClean="0"/>
              <a:t>に移行した。</a:t>
            </a:r>
            <a:endParaRPr lang="en-US" altLang="ja-JP" sz="1900" dirty="0" smtClean="0"/>
          </a:p>
          <a:p>
            <a:pPr>
              <a:lnSpc>
                <a:spcPct val="120000"/>
              </a:lnSpc>
              <a:spcBef>
                <a:spcPts val="0"/>
              </a:spcBef>
              <a:spcAft>
                <a:spcPts val="600"/>
              </a:spcAft>
            </a:pPr>
            <a:r>
              <a:rPr lang="ja-JP" altLang="en-US" sz="1900" dirty="0" smtClean="0"/>
              <a:t>次期システムの調達作業をおこない、ハワイシステムについては富士通が</a:t>
            </a:r>
            <a:r>
              <a:rPr lang="ja-JP" altLang="en-US" sz="1900" dirty="0"/>
              <a:t>落札</a:t>
            </a:r>
            <a:r>
              <a:rPr lang="ja-JP" altLang="en-US" sz="1900" dirty="0" smtClean="0"/>
              <a:t>した。また、</a:t>
            </a:r>
            <a:r>
              <a:rPr lang="en-US" altLang="ja-JP" sz="1900" dirty="0" smtClean="0"/>
              <a:t>MASTARS</a:t>
            </a:r>
            <a:r>
              <a:rPr lang="ja-JP" altLang="en-US" sz="1900" dirty="0" smtClean="0"/>
              <a:t>を含む三鷹システムも富士通が落札した。１０月から設計およびシステムリプレイスの作業を開始した。</a:t>
            </a:r>
            <a:endParaRPr lang="en-US" altLang="ja-JP" sz="1900" dirty="0"/>
          </a:p>
          <a:p>
            <a:pPr>
              <a:lnSpc>
                <a:spcPct val="120000"/>
              </a:lnSpc>
              <a:spcBef>
                <a:spcPts val="0"/>
              </a:spcBef>
              <a:spcAft>
                <a:spcPts val="600"/>
              </a:spcAft>
            </a:pPr>
            <a:r>
              <a:rPr lang="en-US" altLang="ja-JP" sz="1900" dirty="0" smtClean="0"/>
              <a:t>2011</a:t>
            </a:r>
            <a:r>
              <a:rPr lang="ja-JP" altLang="en-US" sz="1900" dirty="0" smtClean="0"/>
              <a:t>年秋から</a:t>
            </a:r>
            <a:r>
              <a:rPr lang="en-US" altLang="ja-JP" sz="1900" dirty="0" smtClean="0"/>
              <a:t>SOSS</a:t>
            </a:r>
            <a:r>
              <a:rPr lang="ja-JP" altLang="en-US" sz="1900" dirty="0" err="1"/>
              <a:t>を停</a:t>
            </a:r>
            <a:r>
              <a:rPr lang="ja-JP" altLang="en-US" sz="1900" dirty="0"/>
              <a:t>止し、全観測を</a:t>
            </a:r>
            <a:r>
              <a:rPr lang="en-US" altLang="ja-JP" sz="1900" dirty="0"/>
              <a:t>Gen2</a:t>
            </a:r>
            <a:r>
              <a:rPr lang="ja-JP" altLang="en-US" sz="1900" dirty="0"/>
              <a:t>から行うようにした。</a:t>
            </a:r>
            <a:endParaRPr lang="en-US" altLang="ja-JP" sz="1900" dirty="0"/>
          </a:p>
          <a:p>
            <a:endParaRPr kumimoji="1" lang="ja-JP" altLang="en-US" dirty="0"/>
          </a:p>
        </p:txBody>
      </p:sp>
      <p:sp>
        <p:nvSpPr>
          <p:cNvPr id="3" name="タイトル 2"/>
          <p:cNvSpPr>
            <a:spLocks noGrp="1"/>
          </p:cNvSpPr>
          <p:nvPr>
            <p:ph type="title"/>
          </p:nvPr>
        </p:nvSpPr>
        <p:spPr/>
        <p:txBody>
          <a:bodyPr/>
          <a:lstStyle/>
          <a:p>
            <a:r>
              <a:rPr lang="en-US" altLang="ja-JP" dirty="0" smtClean="0"/>
              <a:t>2012</a:t>
            </a:r>
            <a:r>
              <a:rPr lang="ja-JP" altLang="en-US" dirty="0"/>
              <a:t>年度</a:t>
            </a:r>
            <a:r>
              <a:rPr lang="ja-JP" altLang="en-US" dirty="0" smtClean="0"/>
              <a:t>のハイライト</a:t>
            </a:r>
            <a:endParaRPr kumimoji="1" lang="ja-JP" altLang="en-US" dirty="0"/>
          </a:p>
        </p:txBody>
      </p:sp>
    </p:spTree>
    <p:extLst>
      <p:ext uri="{BB962C8B-B14F-4D97-AF65-F5344CB8AC3E}">
        <p14:creationId xmlns:p14="http://schemas.microsoft.com/office/powerpoint/2010/main" val="3215401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5116024"/>
          </a:xfrm>
        </p:spPr>
        <p:txBody>
          <a:bodyPr>
            <a:normAutofit fontScale="77500" lnSpcReduction="20000"/>
          </a:bodyPr>
          <a:lstStyle/>
          <a:p>
            <a:pPr>
              <a:lnSpc>
                <a:spcPct val="120000"/>
              </a:lnSpc>
              <a:spcBef>
                <a:spcPts val="0"/>
              </a:spcBef>
              <a:spcAft>
                <a:spcPts val="600"/>
              </a:spcAft>
            </a:pPr>
            <a:r>
              <a:rPr lang="ja-JP" altLang="en-US" dirty="0"/>
              <a:t>三鷹の</a:t>
            </a:r>
            <a:r>
              <a:rPr lang="en-US" altLang="ja-JP" dirty="0" smtClean="0"/>
              <a:t>MASTARS</a:t>
            </a:r>
            <a:r>
              <a:rPr lang="ja-JP" altLang="en-US" dirty="0" err="1" smtClean="0"/>
              <a:t>、</a:t>
            </a:r>
            <a:r>
              <a:rPr lang="ja-JP" altLang="en-US" dirty="0" smtClean="0"/>
              <a:t>三鷹リモート観測システムと</a:t>
            </a:r>
            <a:r>
              <a:rPr lang="ja-JP" altLang="en-US" dirty="0"/>
              <a:t>ハワイの計算機・</a:t>
            </a:r>
            <a:r>
              <a:rPr lang="ja-JP" altLang="en-US" dirty="0" smtClean="0"/>
              <a:t>ネットワークからなるシステム。</a:t>
            </a:r>
            <a:r>
              <a:rPr lang="en-US" altLang="ja-JP" dirty="0" smtClean="0"/>
              <a:t>2013</a:t>
            </a:r>
            <a:r>
              <a:rPr lang="ja-JP" altLang="en-US" dirty="0"/>
              <a:t>年</a:t>
            </a:r>
            <a:r>
              <a:rPr lang="en-US" altLang="ja-JP" dirty="0"/>
              <a:t>3</a:t>
            </a:r>
            <a:r>
              <a:rPr lang="ja-JP" altLang="en-US" dirty="0"/>
              <a:t>月から</a:t>
            </a:r>
            <a:r>
              <a:rPr lang="en-US" altLang="ja-JP" dirty="0"/>
              <a:t>5</a:t>
            </a:r>
            <a:r>
              <a:rPr lang="ja-JP" altLang="en-US" dirty="0"/>
              <a:t>年間のレンタル契約により調達</a:t>
            </a:r>
            <a:r>
              <a:rPr lang="ja-JP" altLang="en-US" dirty="0" smtClean="0"/>
              <a:t>する部分と買い取りにより調達する部分からなる。</a:t>
            </a:r>
            <a:endParaRPr lang="en-US" altLang="ja-JP" dirty="0"/>
          </a:p>
          <a:p>
            <a:pPr>
              <a:lnSpc>
                <a:spcPct val="120000"/>
              </a:lnSpc>
              <a:spcBef>
                <a:spcPts val="0"/>
              </a:spcBef>
              <a:spcAft>
                <a:spcPts val="600"/>
              </a:spcAft>
            </a:pPr>
            <a:r>
              <a:rPr lang="en-US" altLang="ja-JP" dirty="0" smtClean="0"/>
              <a:t>SOSS</a:t>
            </a:r>
            <a:r>
              <a:rPr lang="ja-JP" altLang="en-US" dirty="0" smtClean="0"/>
              <a:t>は含まない。観測制御システムは</a:t>
            </a:r>
            <a:r>
              <a:rPr lang="en-US" altLang="ja-JP" dirty="0" smtClean="0"/>
              <a:t>Gen2</a:t>
            </a:r>
            <a:r>
              <a:rPr lang="ja-JP" altLang="en-US" dirty="0" smtClean="0"/>
              <a:t>に完全移行した。</a:t>
            </a:r>
            <a:endParaRPr lang="en-US" altLang="ja-JP" dirty="0" smtClean="0"/>
          </a:p>
          <a:p>
            <a:pPr>
              <a:lnSpc>
                <a:spcPct val="120000"/>
              </a:lnSpc>
              <a:spcBef>
                <a:spcPts val="0"/>
              </a:spcBef>
              <a:spcAft>
                <a:spcPts val="600"/>
              </a:spcAft>
            </a:pPr>
            <a:r>
              <a:rPr lang="ja-JP" altLang="en-US" dirty="0" smtClean="0"/>
              <a:t>現行の</a:t>
            </a:r>
            <a:r>
              <a:rPr lang="en-US" altLang="ja-JP" dirty="0" smtClean="0"/>
              <a:t>STARS/MASTARS</a:t>
            </a:r>
            <a:r>
              <a:rPr lang="ja-JP" altLang="en-US" dirty="0" smtClean="0"/>
              <a:t>は</a:t>
            </a:r>
            <a:r>
              <a:rPr lang="en-US" altLang="ja-JP" dirty="0" smtClean="0"/>
              <a:t>STARS 2/MASTARS 2</a:t>
            </a:r>
            <a:r>
              <a:rPr lang="ja-JP" altLang="en-US" dirty="0" smtClean="0"/>
              <a:t>に移行する。</a:t>
            </a:r>
            <a:endParaRPr lang="en-US" altLang="ja-JP" dirty="0" smtClean="0"/>
          </a:p>
          <a:p>
            <a:pPr>
              <a:lnSpc>
                <a:spcPct val="120000"/>
              </a:lnSpc>
              <a:spcBef>
                <a:spcPts val="0"/>
              </a:spcBef>
              <a:spcAft>
                <a:spcPts val="600"/>
              </a:spcAft>
            </a:pPr>
            <a:r>
              <a:rPr lang="en-US" altLang="ja-JP" dirty="0" err="1"/>
              <a:t>a</a:t>
            </a:r>
            <a:r>
              <a:rPr lang="en-US" altLang="ja-JP" dirty="0" err="1" smtClean="0"/>
              <a:t>na</a:t>
            </a:r>
            <a:r>
              <a:rPr lang="ja-JP" altLang="en-US" dirty="0"/>
              <a:t>･</a:t>
            </a:r>
            <a:r>
              <a:rPr lang="en-US" altLang="ja-JP" dirty="0" err="1" smtClean="0"/>
              <a:t>hana</a:t>
            </a:r>
            <a:r>
              <a:rPr lang="ja-JP" altLang="en-US" dirty="0" smtClean="0"/>
              <a:t>はレンタルから買い取りによる調達と観測所スタッフによる運用に、</a:t>
            </a:r>
            <a:r>
              <a:rPr lang="en-US" altLang="ja-JP" dirty="0" err="1" smtClean="0"/>
              <a:t>sbana</a:t>
            </a:r>
            <a:r>
              <a:rPr lang="ja-JP" altLang="en-US" dirty="0" smtClean="0"/>
              <a:t>は機器はレンタルとなるが、運用は別</a:t>
            </a:r>
            <a:r>
              <a:rPr lang="ja-JP" altLang="en-US" dirty="0" smtClean="0"/>
              <a:t>契約の運用支援から観測所スタッフによる運用に移行する。</a:t>
            </a:r>
            <a:endParaRPr lang="en-US" altLang="ja-JP" dirty="0" smtClean="0"/>
          </a:p>
          <a:p>
            <a:pPr>
              <a:lnSpc>
                <a:spcPct val="120000"/>
              </a:lnSpc>
              <a:spcBef>
                <a:spcPts val="0"/>
              </a:spcBef>
              <a:spcAft>
                <a:spcPts val="600"/>
              </a:spcAft>
            </a:pPr>
            <a:r>
              <a:rPr lang="en-US" altLang="ja-JP" dirty="0" smtClean="0"/>
              <a:t>HSC</a:t>
            </a:r>
            <a:r>
              <a:rPr lang="ja-JP" altLang="en-US" dirty="0" err="1"/>
              <a:t>への</a:t>
            </a:r>
            <a:r>
              <a:rPr lang="ja-JP" altLang="en-US" dirty="0"/>
              <a:t>対応</a:t>
            </a:r>
            <a:endParaRPr lang="en-US" altLang="ja-JP" dirty="0"/>
          </a:p>
          <a:p>
            <a:pPr lvl="1">
              <a:lnSpc>
                <a:spcPct val="120000"/>
              </a:lnSpc>
              <a:spcBef>
                <a:spcPts val="0"/>
              </a:spcBef>
              <a:spcAft>
                <a:spcPts val="600"/>
              </a:spcAft>
            </a:pPr>
            <a:r>
              <a:rPr lang="en-US" altLang="ja-JP" dirty="0"/>
              <a:t>HSC</a:t>
            </a:r>
            <a:r>
              <a:rPr lang="ja-JP" altLang="en-US" dirty="0"/>
              <a:t>のオンサイト解析サーバ</a:t>
            </a:r>
            <a:r>
              <a:rPr lang="ja-JP" altLang="en-US" dirty="0" smtClean="0"/>
              <a:t>は、</a:t>
            </a:r>
            <a:r>
              <a:rPr lang="ja-JP" altLang="en-US" dirty="0"/>
              <a:t>天文台</a:t>
            </a:r>
            <a:r>
              <a:rPr lang="ja-JP" altLang="en-US" dirty="0" smtClean="0"/>
              <a:t>が</a:t>
            </a:r>
            <a:r>
              <a:rPr lang="ja-JP" altLang="en-US" dirty="0"/>
              <a:t>購入したものを</a:t>
            </a:r>
            <a:r>
              <a:rPr lang="ja-JP" altLang="en-US" dirty="0" smtClean="0"/>
              <a:t>ヒロに設置した。甲南大学が追加のオンサイトサーバを</a:t>
            </a:r>
            <a:r>
              <a:rPr lang="en-US" altLang="ja-JP" dirty="0" smtClean="0"/>
              <a:t>2013</a:t>
            </a:r>
            <a:r>
              <a:rPr lang="ja-JP" altLang="en-US" dirty="0" smtClean="0"/>
              <a:t>年前半に導入する。</a:t>
            </a:r>
            <a:r>
              <a:rPr lang="en-US" altLang="ja-JP" dirty="0" smtClean="0"/>
              <a:t>HSC</a:t>
            </a:r>
            <a:r>
              <a:rPr lang="ja-JP" altLang="en-US" dirty="0"/>
              <a:t>のオフサイト解析サーバは</a:t>
            </a:r>
            <a:r>
              <a:rPr lang="ja-JP" altLang="en-US" dirty="0" smtClean="0"/>
              <a:t>、三鷹のレンタル</a:t>
            </a:r>
            <a:r>
              <a:rPr lang="ja-JP" altLang="en-US" dirty="0" smtClean="0"/>
              <a:t>契約および買い取りで</a:t>
            </a:r>
            <a:r>
              <a:rPr lang="ja-JP" altLang="en-US" dirty="0" smtClean="0"/>
              <a:t>調達する。</a:t>
            </a:r>
            <a:endParaRPr lang="en-US" altLang="ja-JP" dirty="0"/>
          </a:p>
        </p:txBody>
      </p:sp>
      <p:sp>
        <p:nvSpPr>
          <p:cNvPr id="3" name="タイトル 2"/>
          <p:cNvSpPr>
            <a:spLocks noGrp="1"/>
          </p:cNvSpPr>
          <p:nvPr>
            <p:ph type="title"/>
          </p:nvPr>
        </p:nvSpPr>
        <p:spPr/>
        <p:txBody>
          <a:bodyPr/>
          <a:lstStyle/>
          <a:p>
            <a:r>
              <a:rPr kumimoji="1" lang="en-US" altLang="ja-JP" dirty="0" smtClean="0"/>
              <a:t>STN4</a:t>
            </a:r>
            <a:r>
              <a:rPr kumimoji="1" lang="ja-JP" altLang="en-US" dirty="0" smtClean="0"/>
              <a:t>の概要</a:t>
            </a:r>
            <a:endParaRPr kumimoji="1" lang="ja-JP" altLang="en-US" dirty="0"/>
          </a:p>
        </p:txBody>
      </p:sp>
    </p:spTree>
    <p:extLst>
      <p:ext uri="{BB962C8B-B14F-4D97-AF65-F5344CB8AC3E}">
        <p14:creationId xmlns:p14="http://schemas.microsoft.com/office/powerpoint/2010/main" val="588268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新</a:t>
            </a:r>
            <a:r>
              <a:rPr kumimoji="1" lang="ja-JP" altLang="en-US" dirty="0" smtClean="0"/>
              <a:t>システム</a:t>
            </a:r>
            <a:r>
              <a:rPr kumimoji="1" lang="en-US" altLang="ja-JP" dirty="0" smtClean="0"/>
              <a:t>(STN4)</a:t>
            </a:r>
            <a:r>
              <a:rPr kumimoji="1" lang="ja-JP" altLang="en-US" dirty="0" err="1" smtClean="0"/>
              <a:t>への</a:t>
            </a:r>
            <a:r>
              <a:rPr kumimoji="1" lang="ja-JP" altLang="en-US" dirty="0" smtClean="0"/>
              <a:t>移行</a:t>
            </a:r>
            <a:endParaRPr kumimoji="1" lang="ja-JP" altLang="en-US" dirty="0"/>
          </a:p>
        </p:txBody>
      </p:sp>
      <p:sp>
        <p:nvSpPr>
          <p:cNvPr id="3" name="コンテンツ プレースホルダ 2"/>
          <p:cNvSpPr>
            <a:spLocks noGrp="1"/>
          </p:cNvSpPr>
          <p:nvPr>
            <p:ph idx="1"/>
          </p:nvPr>
        </p:nvSpPr>
        <p:spPr/>
        <p:txBody>
          <a:bodyPr>
            <a:normAutofit/>
          </a:bodyPr>
          <a:lstStyle/>
          <a:p>
            <a:pPr>
              <a:lnSpc>
                <a:spcPct val="120000"/>
              </a:lnSpc>
              <a:spcBef>
                <a:spcPts val="0"/>
              </a:spcBef>
              <a:spcAft>
                <a:spcPts val="600"/>
              </a:spcAft>
            </a:pPr>
            <a:r>
              <a:rPr lang="ja-JP" altLang="en-US" sz="1900" dirty="0" smtClean="0"/>
              <a:t>三鷹の</a:t>
            </a:r>
            <a:r>
              <a:rPr lang="en-US" altLang="ja-JP" sz="1900" dirty="0" smtClean="0"/>
              <a:t>MASTARS</a:t>
            </a:r>
            <a:r>
              <a:rPr lang="ja-JP" altLang="en-US" sz="1900" dirty="0" err="1" smtClean="0"/>
              <a:t>、</a:t>
            </a:r>
            <a:r>
              <a:rPr lang="ja-JP" altLang="en-US" sz="1900" dirty="0" smtClean="0"/>
              <a:t>三鷹リモートの解析計算機とハワイの計算機・ネットワークを</a:t>
            </a:r>
            <a:r>
              <a:rPr lang="en-US" altLang="ja-JP" sz="1900" dirty="0" smtClean="0"/>
              <a:t>2013</a:t>
            </a:r>
            <a:r>
              <a:rPr lang="ja-JP" altLang="en-US" sz="1900" dirty="0" smtClean="0"/>
              <a:t>年</a:t>
            </a:r>
            <a:r>
              <a:rPr lang="en-US" altLang="ja-JP" sz="1900" dirty="0" smtClean="0"/>
              <a:t>3</a:t>
            </a:r>
            <a:r>
              <a:rPr lang="ja-JP" altLang="en-US" sz="1900" dirty="0" smtClean="0"/>
              <a:t>月から</a:t>
            </a:r>
            <a:r>
              <a:rPr lang="en-US" altLang="ja-JP" sz="1900" dirty="0" smtClean="0"/>
              <a:t>5</a:t>
            </a:r>
            <a:r>
              <a:rPr lang="ja-JP" altLang="en-US" sz="1900" dirty="0" smtClean="0"/>
              <a:t>年間のレンタル契約により調達する。</a:t>
            </a:r>
            <a:endParaRPr lang="en-US" altLang="ja-JP" sz="1900" dirty="0" smtClean="0"/>
          </a:p>
          <a:p>
            <a:pPr>
              <a:lnSpc>
                <a:spcPct val="120000"/>
              </a:lnSpc>
              <a:spcBef>
                <a:spcPts val="0"/>
              </a:spcBef>
              <a:spcAft>
                <a:spcPts val="600"/>
              </a:spcAft>
            </a:pPr>
            <a:r>
              <a:rPr lang="en-US" altLang="ja-JP" sz="1900" dirty="0" smtClean="0"/>
              <a:t>10</a:t>
            </a:r>
            <a:r>
              <a:rPr lang="ja-JP" altLang="en-US" sz="1900" dirty="0" smtClean="0"/>
              <a:t>月に開札が行われ、ハワイ・三鷹の両システムを富士通が落札した。</a:t>
            </a:r>
            <a:endParaRPr lang="en-US" altLang="ja-JP" sz="1900" dirty="0" smtClean="0"/>
          </a:p>
          <a:p>
            <a:pPr>
              <a:lnSpc>
                <a:spcPct val="120000"/>
              </a:lnSpc>
              <a:spcBef>
                <a:spcPts val="0"/>
              </a:spcBef>
              <a:spcAft>
                <a:spcPts val="600"/>
              </a:spcAft>
            </a:pPr>
            <a:r>
              <a:rPr lang="en-US" altLang="ja-JP" sz="1900" dirty="0" smtClean="0"/>
              <a:t>10</a:t>
            </a:r>
            <a:r>
              <a:rPr lang="ja-JP" altLang="en-US" sz="1900" dirty="0" smtClean="0"/>
              <a:t>月から新システムの設計を開始し、新システム</a:t>
            </a:r>
            <a:r>
              <a:rPr lang="ja-JP" altLang="en-US" sz="1900" dirty="0"/>
              <a:t>への</a:t>
            </a:r>
            <a:r>
              <a:rPr lang="ja-JP" altLang="en-US" sz="1900" dirty="0" smtClean="0"/>
              <a:t>移行を</a:t>
            </a:r>
            <a:r>
              <a:rPr lang="en-US" altLang="ja-JP" sz="1900" dirty="0" smtClean="0"/>
              <a:t>2013</a:t>
            </a:r>
            <a:r>
              <a:rPr lang="ja-JP" altLang="en-US" sz="1900" dirty="0"/>
              <a:t>年</a:t>
            </a:r>
            <a:r>
              <a:rPr lang="en-US" altLang="ja-JP" sz="1900" dirty="0"/>
              <a:t>2</a:t>
            </a:r>
            <a:r>
              <a:rPr lang="ja-JP" altLang="en-US" sz="1900" dirty="0" smtClean="0"/>
              <a:t>月に完了させる。</a:t>
            </a:r>
            <a:endParaRPr lang="en-US" altLang="ja-JP" sz="1900" dirty="0"/>
          </a:p>
          <a:p>
            <a:pPr>
              <a:lnSpc>
                <a:spcPct val="120000"/>
              </a:lnSpc>
              <a:spcBef>
                <a:spcPts val="0"/>
              </a:spcBef>
              <a:spcAft>
                <a:spcPts val="600"/>
              </a:spcAft>
            </a:pPr>
            <a:r>
              <a:rPr lang="ja-JP" altLang="en-US" sz="1900" dirty="0"/>
              <a:t>新システムの運用を</a:t>
            </a:r>
            <a:r>
              <a:rPr lang="en-US" altLang="ja-JP" sz="1900" dirty="0"/>
              <a:t>2013</a:t>
            </a:r>
            <a:r>
              <a:rPr lang="ja-JP" altLang="en-US" sz="1900" dirty="0"/>
              <a:t>年</a:t>
            </a:r>
            <a:r>
              <a:rPr lang="en-US" altLang="ja-JP" sz="1900" dirty="0"/>
              <a:t>3</a:t>
            </a:r>
            <a:r>
              <a:rPr lang="ja-JP" altLang="en-US" sz="1900" dirty="0"/>
              <a:t>月に開始する</a:t>
            </a:r>
            <a:r>
              <a:rPr lang="ja-JP" altLang="en-US" sz="1900" dirty="0" smtClean="0"/>
              <a:t>。</a:t>
            </a:r>
            <a:endParaRPr lang="en-US" altLang="ja-JP" sz="1900" dirty="0" smtClean="0"/>
          </a:p>
          <a:p>
            <a:pPr>
              <a:lnSpc>
                <a:spcPct val="120000"/>
              </a:lnSpc>
              <a:spcBef>
                <a:spcPts val="0"/>
              </a:spcBef>
              <a:spcAft>
                <a:spcPts val="600"/>
              </a:spcAft>
            </a:pPr>
            <a:r>
              <a:rPr lang="ja-JP" altLang="en-US" sz="1900" dirty="0" smtClean="0"/>
              <a:t>調達の日程が前回よりも</a:t>
            </a:r>
            <a:r>
              <a:rPr lang="en-US" altLang="ja-JP" sz="1900" dirty="0" smtClean="0"/>
              <a:t>1</a:t>
            </a:r>
            <a:r>
              <a:rPr lang="ja-JP" altLang="en-US" sz="1900" dirty="0" smtClean="0"/>
              <a:t>ヶ月ほど遅かった（落札から運用開始までの時間が</a:t>
            </a:r>
            <a:r>
              <a:rPr lang="en-US" altLang="ja-JP" sz="1900" dirty="0" smtClean="0"/>
              <a:t>1</a:t>
            </a:r>
            <a:r>
              <a:rPr lang="ja-JP" altLang="en-US" sz="1900" dirty="0" smtClean="0"/>
              <a:t>ヶ月ほど短い）ので、現状の設定をできるだけ踏襲してハードウエアの入れ替えを優先する。</a:t>
            </a:r>
            <a:endParaRPr lang="en-US" altLang="ja-JP" sz="1900" dirty="0" smtClean="0"/>
          </a:p>
          <a:p>
            <a:pPr>
              <a:lnSpc>
                <a:spcPct val="120000"/>
              </a:lnSpc>
              <a:spcBef>
                <a:spcPts val="0"/>
              </a:spcBef>
              <a:spcAft>
                <a:spcPts val="600"/>
              </a:spcAft>
            </a:pPr>
            <a:r>
              <a:rPr lang="ja-JP" altLang="en-US" sz="1900" dirty="0"/>
              <a:t>設定</a:t>
            </a:r>
            <a:r>
              <a:rPr lang="ja-JP" altLang="en-US" sz="1900" dirty="0" smtClean="0"/>
              <a:t>の</a:t>
            </a:r>
            <a:r>
              <a:rPr lang="ja-JP" altLang="en-US" sz="1900" dirty="0"/>
              <a:t>変更</a:t>
            </a:r>
            <a:r>
              <a:rPr lang="ja-JP" altLang="en-US" sz="1900" dirty="0" smtClean="0"/>
              <a:t>は移行後におこなう（保護が必要なネットワークのセキュリティ強化、ネットワーク接続の管理強化など）。</a:t>
            </a:r>
            <a:endParaRPr lang="en-US" altLang="ja-JP" sz="1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endParaRPr kumimoji="1" lang="ja-JP" altLang="en-US"/>
          </a:p>
        </p:txBody>
      </p:sp>
      <p:pic>
        <p:nvPicPr>
          <p:cNvPr id="1026" name="Picture 2" descr="C:\Users\noumaru\Documents\Digital Camera\2013\20130110_STN4Computers\rac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5" y="-12452"/>
            <a:ext cx="9160603" cy="6870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2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4863996"/>
          </a:xfrm>
        </p:spPr>
        <p:txBody>
          <a:bodyPr>
            <a:normAutofit fontScale="85000" lnSpcReduction="20000"/>
          </a:bodyPr>
          <a:lstStyle/>
          <a:p>
            <a:pPr>
              <a:spcBef>
                <a:spcPts val="0"/>
              </a:spcBef>
              <a:spcAft>
                <a:spcPts val="600"/>
              </a:spcAft>
            </a:pPr>
            <a:r>
              <a:rPr lang="en-US" altLang="ja-JP" sz="1900" dirty="0" err="1" smtClean="0"/>
              <a:t>ana</a:t>
            </a:r>
            <a:r>
              <a:rPr lang="en-US" altLang="ja-JP" sz="1900" dirty="0" smtClean="0"/>
              <a:t>/</a:t>
            </a:r>
            <a:r>
              <a:rPr lang="en-US" altLang="ja-JP" sz="1900" dirty="0" err="1" smtClean="0"/>
              <a:t>hana</a:t>
            </a:r>
            <a:r>
              <a:rPr lang="ja-JP" altLang="en-US" sz="1900" dirty="0" smtClean="0"/>
              <a:t>の交換</a:t>
            </a:r>
            <a:endParaRPr lang="en-US" altLang="ja-JP" sz="1900" dirty="0" smtClean="0"/>
          </a:p>
          <a:p>
            <a:pPr lvl="1">
              <a:spcBef>
                <a:spcPts val="0"/>
              </a:spcBef>
              <a:spcAft>
                <a:spcPts val="600"/>
              </a:spcAft>
            </a:pPr>
            <a:r>
              <a:rPr lang="ja-JP" altLang="en-US" sz="1500" dirty="0" smtClean="0"/>
              <a:t>現在の</a:t>
            </a:r>
            <a:r>
              <a:rPr lang="en-US" altLang="ja-JP" sz="1500" dirty="0" err="1" smtClean="0"/>
              <a:t>ana</a:t>
            </a:r>
            <a:r>
              <a:rPr lang="en-US" altLang="ja-JP" sz="1500" dirty="0" smtClean="0"/>
              <a:t>/</a:t>
            </a:r>
            <a:r>
              <a:rPr lang="en-US" altLang="ja-JP" sz="1500" dirty="0" err="1" smtClean="0"/>
              <a:t>hana</a:t>
            </a:r>
            <a:r>
              <a:rPr lang="ja-JP" altLang="en-US" sz="1500" dirty="0" smtClean="0"/>
              <a:t>は</a:t>
            </a:r>
            <a:r>
              <a:rPr lang="en-US" altLang="ja-JP" sz="1500" dirty="0" smtClean="0"/>
              <a:t>2013</a:t>
            </a:r>
            <a:r>
              <a:rPr lang="ja-JP" altLang="en-US" sz="1500" dirty="0"/>
              <a:t>年</a:t>
            </a:r>
            <a:r>
              <a:rPr lang="en-US" altLang="ja-JP" sz="1500" dirty="0"/>
              <a:t>2</a:t>
            </a:r>
            <a:r>
              <a:rPr lang="ja-JP" altLang="en-US" sz="1500" dirty="0" smtClean="0"/>
              <a:t>月末に運用停止。新</a:t>
            </a:r>
            <a:r>
              <a:rPr lang="en-US" altLang="ja-JP" sz="1500" dirty="0" err="1" smtClean="0"/>
              <a:t>ana</a:t>
            </a:r>
            <a:r>
              <a:rPr lang="en-US" altLang="ja-JP" sz="1500" dirty="0" smtClean="0"/>
              <a:t>/</a:t>
            </a:r>
            <a:r>
              <a:rPr lang="en-US" altLang="ja-JP" sz="1500" dirty="0" err="1" smtClean="0"/>
              <a:t>hana</a:t>
            </a:r>
            <a:r>
              <a:rPr lang="ja-JP" altLang="en-US" sz="1500" dirty="0" smtClean="0"/>
              <a:t>は</a:t>
            </a:r>
            <a:r>
              <a:rPr lang="en-US" altLang="ja-JP" sz="1500" dirty="0" smtClean="0"/>
              <a:t>2013</a:t>
            </a:r>
            <a:r>
              <a:rPr lang="ja-JP" altLang="en-US" sz="1500" dirty="0" smtClean="0"/>
              <a:t>年</a:t>
            </a:r>
            <a:r>
              <a:rPr lang="en-US" altLang="ja-JP" sz="1500" dirty="0"/>
              <a:t>2</a:t>
            </a:r>
            <a:r>
              <a:rPr lang="ja-JP" altLang="en-US" sz="1500" dirty="0"/>
              <a:t>月末まで</a:t>
            </a:r>
            <a:r>
              <a:rPr lang="ja-JP" altLang="en-US" sz="1500" dirty="0" smtClean="0"/>
              <a:t>に設置、運用開始。現在新</a:t>
            </a:r>
            <a:r>
              <a:rPr lang="en-US" altLang="ja-JP" sz="1500" dirty="0" err="1" smtClean="0"/>
              <a:t>ana</a:t>
            </a:r>
            <a:r>
              <a:rPr lang="en-US" altLang="ja-JP" sz="1500" dirty="0" smtClean="0"/>
              <a:t>/</a:t>
            </a:r>
            <a:r>
              <a:rPr lang="en-US" altLang="ja-JP" sz="1500" dirty="0" err="1" smtClean="0"/>
              <a:t>hana</a:t>
            </a:r>
            <a:r>
              <a:rPr lang="ja-JP" altLang="en-US" sz="1500" dirty="0" smtClean="0"/>
              <a:t>は観測装置毎のプログラムの設定中。現在の</a:t>
            </a:r>
            <a:r>
              <a:rPr lang="en-US" altLang="ja-JP" sz="1500" dirty="0" err="1" smtClean="0"/>
              <a:t>ana</a:t>
            </a:r>
            <a:r>
              <a:rPr lang="en-US" altLang="ja-JP" sz="1500" dirty="0" smtClean="0"/>
              <a:t>/</a:t>
            </a:r>
            <a:r>
              <a:rPr lang="en-US" altLang="ja-JP" sz="1500" dirty="0" err="1" smtClean="0"/>
              <a:t>hana</a:t>
            </a:r>
            <a:r>
              <a:rPr lang="ja-JP" altLang="en-US" sz="1500" dirty="0" smtClean="0"/>
              <a:t>は</a:t>
            </a:r>
            <a:r>
              <a:rPr lang="en-US" altLang="ja-JP" sz="1500" dirty="0" smtClean="0"/>
              <a:t>Solaris</a:t>
            </a:r>
            <a:r>
              <a:rPr lang="ja-JP" altLang="en-US" sz="1500" dirty="0" err="1" smtClean="0"/>
              <a:t>。</a:t>
            </a:r>
            <a:r>
              <a:rPr lang="ja-JP" altLang="en-US" sz="1500" dirty="0" smtClean="0"/>
              <a:t>新</a:t>
            </a:r>
            <a:r>
              <a:rPr lang="en-US" altLang="ja-JP" sz="1500" dirty="0" err="1" smtClean="0"/>
              <a:t>ana</a:t>
            </a:r>
            <a:r>
              <a:rPr lang="en-US" altLang="ja-JP" sz="1500" dirty="0" smtClean="0"/>
              <a:t>/</a:t>
            </a:r>
            <a:r>
              <a:rPr lang="en-US" altLang="ja-JP" sz="1500" dirty="0" err="1" smtClean="0"/>
              <a:t>hana</a:t>
            </a:r>
            <a:r>
              <a:rPr lang="ja-JP" altLang="en-US" sz="1500" dirty="0" smtClean="0"/>
              <a:t>は</a:t>
            </a:r>
            <a:r>
              <a:rPr lang="en-US" altLang="ja-JP" sz="1500" dirty="0" smtClean="0"/>
              <a:t>RHEL6</a:t>
            </a:r>
            <a:r>
              <a:rPr lang="ja-JP" altLang="en-US" sz="1500" dirty="0" err="1" smtClean="0"/>
              <a:t>。</a:t>
            </a:r>
            <a:endParaRPr lang="en-US" altLang="ja-JP" sz="1500" dirty="0" smtClean="0"/>
          </a:p>
          <a:p>
            <a:pPr lvl="1">
              <a:spcBef>
                <a:spcPts val="0"/>
              </a:spcBef>
              <a:spcAft>
                <a:spcPts val="600"/>
              </a:spcAft>
            </a:pPr>
            <a:r>
              <a:rPr lang="ja-JP" altLang="en-US" sz="1500" dirty="0"/>
              <a:t>リモート計算機</a:t>
            </a:r>
            <a:r>
              <a:rPr lang="ja-JP" altLang="en-US" sz="1500" dirty="0" smtClean="0"/>
              <a:t>は</a:t>
            </a:r>
            <a:r>
              <a:rPr lang="en-US" altLang="ja-JP" sz="1500" dirty="0" smtClean="0"/>
              <a:t>Gen2</a:t>
            </a:r>
            <a:r>
              <a:rPr lang="ja-JP" altLang="en-US" sz="1500" dirty="0" smtClean="0"/>
              <a:t>に移行済み。</a:t>
            </a:r>
            <a:endParaRPr lang="en-US" altLang="ja-JP" sz="1500" dirty="0" smtClean="0"/>
          </a:p>
          <a:p>
            <a:pPr>
              <a:spcBef>
                <a:spcPts val="0"/>
              </a:spcBef>
              <a:spcAft>
                <a:spcPts val="600"/>
              </a:spcAft>
            </a:pPr>
            <a:r>
              <a:rPr lang="en-US" altLang="ja-JP" sz="1900" dirty="0" err="1" smtClean="0"/>
              <a:t>sbana</a:t>
            </a:r>
            <a:r>
              <a:rPr lang="ja-JP" altLang="en-US" sz="1900" dirty="0" smtClean="0"/>
              <a:t>の</a:t>
            </a:r>
            <a:r>
              <a:rPr lang="ja-JP" altLang="en-US" sz="1900" dirty="0"/>
              <a:t>交換</a:t>
            </a:r>
            <a:endParaRPr lang="en-US" altLang="ja-JP" sz="1900" dirty="0"/>
          </a:p>
          <a:p>
            <a:pPr lvl="1">
              <a:spcBef>
                <a:spcPts val="0"/>
              </a:spcBef>
              <a:spcAft>
                <a:spcPts val="600"/>
              </a:spcAft>
            </a:pPr>
            <a:r>
              <a:rPr lang="ja-JP" altLang="en-US" sz="1500" dirty="0" smtClean="0"/>
              <a:t>新</a:t>
            </a:r>
            <a:r>
              <a:rPr lang="en-US" altLang="ja-JP" sz="1500" dirty="0" err="1" smtClean="0"/>
              <a:t>sbana</a:t>
            </a:r>
            <a:r>
              <a:rPr lang="ja-JP" altLang="en-US" sz="1500" dirty="0" smtClean="0"/>
              <a:t>の設定・設置を</a:t>
            </a:r>
            <a:r>
              <a:rPr lang="en-US" altLang="ja-JP" sz="1500" dirty="0" smtClean="0"/>
              <a:t>2013</a:t>
            </a:r>
            <a:r>
              <a:rPr lang="ja-JP" altLang="en-US" sz="1500" dirty="0" smtClean="0"/>
              <a:t>年</a:t>
            </a:r>
            <a:r>
              <a:rPr lang="en-US" altLang="ja-JP" sz="1500" dirty="0" smtClean="0"/>
              <a:t>2</a:t>
            </a:r>
            <a:r>
              <a:rPr lang="ja-JP" altLang="en-US" sz="1500" dirty="0" smtClean="0"/>
              <a:t>月末までに完了する。</a:t>
            </a:r>
            <a:r>
              <a:rPr lang="en-US" altLang="ja-JP" sz="1500" dirty="0" smtClean="0"/>
              <a:t>3</a:t>
            </a:r>
            <a:r>
              <a:rPr lang="ja-JP" altLang="en-US" sz="1500" dirty="0" smtClean="0"/>
              <a:t>月以降現在の</a:t>
            </a:r>
            <a:r>
              <a:rPr lang="en-US" altLang="ja-JP" sz="1500" dirty="0" err="1" smtClean="0"/>
              <a:t>sbana</a:t>
            </a:r>
            <a:r>
              <a:rPr lang="ja-JP" altLang="en-US" sz="1500" dirty="0" smtClean="0"/>
              <a:t>との互換性を確認しながら新</a:t>
            </a:r>
            <a:r>
              <a:rPr lang="en-US" altLang="ja-JP" sz="1500" dirty="0" err="1" smtClean="0"/>
              <a:t>sbana</a:t>
            </a:r>
            <a:r>
              <a:rPr lang="ja-JP" altLang="en-US" sz="1500" dirty="0" smtClean="0"/>
              <a:t>の運用をおこなう。現在の</a:t>
            </a:r>
            <a:r>
              <a:rPr lang="en-US" altLang="ja-JP" sz="1500" dirty="0" err="1" smtClean="0"/>
              <a:t>sbana</a:t>
            </a:r>
            <a:r>
              <a:rPr lang="ja-JP" altLang="en-US" sz="1500" dirty="0" smtClean="0"/>
              <a:t>は天文台所有なので、運用停止の期限はない。現在の</a:t>
            </a:r>
            <a:r>
              <a:rPr lang="en-US" altLang="ja-JP" sz="1500" dirty="0" err="1" smtClean="0"/>
              <a:t>sbana</a:t>
            </a:r>
            <a:r>
              <a:rPr lang="ja-JP" altLang="en-US" sz="1500" dirty="0" smtClean="0"/>
              <a:t>は</a:t>
            </a:r>
            <a:r>
              <a:rPr lang="en-US" altLang="ja-JP" sz="1500" dirty="0"/>
              <a:t>Solaris</a:t>
            </a:r>
            <a:r>
              <a:rPr lang="ja-JP" altLang="en-US" sz="1500" dirty="0" err="1"/>
              <a:t>。</a:t>
            </a:r>
            <a:r>
              <a:rPr lang="ja-JP" altLang="en-US" sz="1500" dirty="0" smtClean="0"/>
              <a:t>新</a:t>
            </a:r>
            <a:r>
              <a:rPr lang="en-US" altLang="ja-JP" sz="1500" dirty="0" err="1" smtClean="0"/>
              <a:t>sbana</a:t>
            </a:r>
            <a:r>
              <a:rPr lang="ja-JP" altLang="en-US" sz="1500" dirty="0" smtClean="0"/>
              <a:t>は</a:t>
            </a:r>
            <a:r>
              <a:rPr lang="en-US" altLang="ja-JP" sz="1500" dirty="0"/>
              <a:t>RHEL6</a:t>
            </a:r>
            <a:r>
              <a:rPr lang="ja-JP" altLang="en-US" sz="1500" dirty="0" err="1" smtClean="0"/>
              <a:t>。</a:t>
            </a:r>
            <a:endParaRPr lang="en-US" altLang="ja-JP" sz="1500" dirty="0" smtClean="0"/>
          </a:p>
          <a:p>
            <a:pPr lvl="1">
              <a:spcBef>
                <a:spcPts val="0"/>
              </a:spcBef>
              <a:spcAft>
                <a:spcPts val="600"/>
              </a:spcAft>
            </a:pPr>
            <a:r>
              <a:rPr lang="ja-JP" altLang="en-US" sz="1500" dirty="0"/>
              <a:t>リモート計算機は</a:t>
            </a:r>
            <a:r>
              <a:rPr lang="en-US" altLang="ja-JP" sz="1500" dirty="0"/>
              <a:t>Gen2</a:t>
            </a:r>
            <a:r>
              <a:rPr lang="ja-JP" altLang="en-US" sz="1500" dirty="0"/>
              <a:t>に移行済み</a:t>
            </a:r>
            <a:r>
              <a:rPr lang="ja-JP" altLang="en-US" sz="1500" dirty="0" smtClean="0"/>
              <a:t>。</a:t>
            </a:r>
            <a:endParaRPr lang="en-US" altLang="ja-JP" sz="1500" dirty="0"/>
          </a:p>
          <a:p>
            <a:pPr>
              <a:spcBef>
                <a:spcPts val="0"/>
              </a:spcBef>
              <a:spcAft>
                <a:spcPts val="600"/>
              </a:spcAft>
            </a:pPr>
            <a:r>
              <a:rPr lang="en-US" altLang="ja-JP" sz="1900" dirty="0" err="1" smtClean="0"/>
              <a:t>ana</a:t>
            </a:r>
            <a:r>
              <a:rPr lang="en-US" altLang="ja-JP" sz="1900" dirty="0" smtClean="0"/>
              <a:t>/</a:t>
            </a:r>
            <a:r>
              <a:rPr lang="en-US" altLang="ja-JP" sz="1900" dirty="0" err="1" smtClean="0"/>
              <a:t>hana</a:t>
            </a:r>
            <a:r>
              <a:rPr lang="en-US" altLang="ja-JP" sz="1900" dirty="0" smtClean="0"/>
              <a:t>/</a:t>
            </a:r>
            <a:r>
              <a:rPr lang="en-US" altLang="ja-JP" sz="1900" dirty="0" err="1" smtClean="0"/>
              <a:t>sbana</a:t>
            </a:r>
            <a:r>
              <a:rPr lang="ja-JP" altLang="en-US" sz="1900" dirty="0" smtClean="0"/>
              <a:t>に残されたユーザデータについて</a:t>
            </a:r>
            <a:endParaRPr lang="en-US" altLang="ja-JP" sz="1900" dirty="0" smtClean="0"/>
          </a:p>
          <a:p>
            <a:pPr lvl="1">
              <a:spcBef>
                <a:spcPts val="0"/>
              </a:spcBef>
              <a:spcAft>
                <a:spcPts val="600"/>
              </a:spcAft>
            </a:pPr>
            <a:r>
              <a:rPr lang="ja-JP" altLang="en-US" sz="1500" dirty="0"/>
              <a:t>新システムに</a:t>
            </a:r>
            <a:r>
              <a:rPr lang="ja-JP" altLang="en-US" sz="1500" dirty="0" smtClean="0"/>
              <a:t>は</a:t>
            </a:r>
            <a:r>
              <a:rPr lang="ja-JP" altLang="en-US" sz="1500" dirty="0"/>
              <a:t>移行</a:t>
            </a:r>
            <a:r>
              <a:rPr lang="ja-JP" altLang="en-US" sz="1500" dirty="0" smtClean="0"/>
              <a:t>しない。ユーザデータは</a:t>
            </a:r>
            <a:r>
              <a:rPr lang="en-US" altLang="ja-JP" sz="1500" dirty="0" err="1" smtClean="0"/>
              <a:t>Tarball</a:t>
            </a:r>
            <a:r>
              <a:rPr lang="ja-JP" altLang="en-US" sz="1500" dirty="0" smtClean="0"/>
              <a:t>化して希望するユーザに渡す予定。</a:t>
            </a:r>
            <a:endParaRPr lang="en-US" altLang="ja-JP" sz="1500" dirty="0" smtClean="0"/>
          </a:p>
          <a:p>
            <a:pPr>
              <a:spcBef>
                <a:spcPts val="0"/>
              </a:spcBef>
              <a:spcAft>
                <a:spcPts val="600"/>
              </a:spcAft>
            </a:pPr>
            <a:r>
              <a:rPr lang="ja-JP" altLang="en-US" sz="1900" dirty="0" smtClean="0"/>
              <a:t>ネットワーク機器の切り替えに伴うネットワークの切断</a:t>
            </a:r>
            <a:endParaRPr lang="en-US" altLang="ja-JP" sz="1900" dirty="0" smtClean="0"/>
          </a:p>
          <a:p>
            <a:pPr lvl="1">
              <a:spcBef>
                <a:spcPts val="0"/>
              </a:spcBef>
              <a:spcAft>
                <a:spcPts val="600"/>
              </a:spcAft>
            </a:pPr>
            <a:r>
              <a:rPr lang="ja-JP" altLang="en-US" sz="1500" dirty="0" smtClean="0"/>
              <a:t>山頂とハレポハクのすばるオフィスの</a:t>
            </a:r>
            <a:r>
              <a:rPr lang="ja-JP" altLang="en-US" sz="1500" dirty="0"/>
              <a:t>ネットワーク</a:t>
            </a:r>
            <a:r>
              <a:rPr lang="ja-JP" altLang="en-US" sz="1500" dirty="0" smtClean="0"/>
              <a:t>は</a:t>
            </a:r>
            <a:r>
              <a:rPr lang="en-US" altLang="ja-JP" sz="1500" dirty="0" smtClean="0"/>
              <a:t>1</a:t>
            </a:r>
            <a:r>
              <a:rPr lang="ja-JP" altLang="en-US" sz="1500" dirty="0" smtClean="0"/>
              <a:t>月</a:t>
            </a:r>
            <a:r>
              <a:rPr lang="en-US" altLang="ja-JP" sz="1500" dirty="0" smtClean="0"/>
              <a:t>29</a:t>
            </a:r>
            <a:r>
              <a:rPr lang="ja-JP" altLang="en-US" sz="1500" dirty="0" smtClean="0"/>
              <a:t>日</a:t>
            </a:r>
            <a:r>
              <a:rPr lang="en-US" altLang="ja-JP" sz="1500" dirty="0" smtClean="0"/>
              <a:t>(HST)</a:t>
            </a:r>
            <a:r>
              <a:rPr lang="ja-JP" altLang="en-US" sz="1500" dirty="0" smtClean="0"/>
              <a:t>の昼間のみ切れる予定。夜の観測には影響のないようにしたい。</a:t>
            </a:r>
            <a:endParaRPr lang="en-US" altLang="ja-JP" sz="1500" dirty="0"/>
          </a:p>
          <a:p>
            <a:pPr lvl="1">
              <a:spcBef>
                <a:spcPts val="0"/>
              </a:spcBef>
              <a:spcAft>
                <a:spcPts val="600"/>
              </a:spcAft>
            </a:pPr>
            <a:r>
              <a:rPr lang="ja-JP" altLang="en-US" sz="1500" dirty="0" smtClean="0"/>
              <a:t>山麓のネットワークは</a:t>
            </a:r>
            <a:r>
              <a:rPr lang="en-US" altLang="ja-JP" sz="1500" dirty="0" smtClean="0"/>
              <a:t>1</a:t>
            </a:r>
            <a:r>
              <a:rPr lang="ja-JP" altLang="en-US" sz="1500" dirty="0" smtClean="0"/>
              <a:t>月</a:t>
            </a:r>
            <a:r>
              <a:rPr lang="en-US" altLang="ja-JP" sz="1500" dirty="0" smtClean="0"/>
              <a:t>19</a:t>
            </a:r>
            <a:r>
              <a:rPr lang="ja-JP" altLang="en-US" sz="1500" dirty="0" smtClean="0"/>
              <a:t>日と</a:t>
            </a:r>
            <a:r>
              <a:rPr lang="en-US" altLang="ja-JP" sz="1500" dirty="0" smtClean="0"/>
              <a:t>21-25</a:t>
            </a:r>
            <a:r>
              <a:rPr lang="ja-JP" altLang="en-US" sz="1500" dirty="0" smtClean="0"/>
              <a:t>日</a:t>
            </a:r>
            <a:r>
              <a:rPr lang="en-US" altLang="ja-JP" sz="1500" dirty="0" smtClean="0"/>
              <a:t>(HST)</a:t>
            </a:r>
            <a:r>
              <a:rPr lang="ja-JP" altLang="en-US" sz="1500" dirty="0" smtClean="0"/>
              <a:t>に段階的に切り替える。夜の観測への影響はないようにしたい。</a:t>
            </a:r>
            <a:endParaRPr lang="en-US" altLang="ja-JP" sz="1500" dirty="0" smtClean="0"/>
          </a:p>
          <a:p>
            <a:pPr lvl="1">
              <a:spcBef>
                <a:spcPts val="0"/>
              </a:spcBef>
              <a:spcAft>
                <a:spcPts val="600"/>
              </a:spcAft>
            </a:pPr>
            <a:r>
              <a:rPr lang="ja-JP" altLang="en-US" sz="1500" dirty="0"/>
              <a:t>三鷹</a:t>
            </a:r>
            <a:r>
              <a:rPr lang="ja-JP" altLang="en-US" sz="1500" dirty="0" smtClean="0"/>
              <a:t>のネットワーク作業にともない、</a:t>
            </a:r>
            <a:r>
              <a:rPr lang="en-US" altLang="ja-JP" sz="1500" dirty="0" smtClean="0"/>
              <a:t>2</a:t>
            </a:r>
            <a:r>
              <a:rPr lang="ja-JP" altLang="en-US" sz="1500" dirty="0" smtClean="0"/>
              <a:t>月</a:t>
            </a:r>
            <a:r>
              <a:rPr lang="en-US" altLang="ja-JP" sz="1500" dirty="0" smtClean="0"/>
              <a:t>3</a:t>
            </a:r>
            <a:r>
              <a:rPr lang="ja-JP" altLang="en-US" sz="1500" dirty="0" smtClean="0"/>
              <a:t>日（</a:t>
            </a:r>
            <a:r>
              <a:rPr lang="en-US" altLang="ja-JP" sz="1500" dirty="0" smtClean="0"/>
              <a:t>JST)</a:t>
            </a:r>
            <a:r>
              <a:rPr lang="ja-JP" altLang="en-US" sz="1500" dirty="0" smtClean="0"/>
              <a:t>にヒロ－三鷹回線が使えません。</a:t>
            </a:r>
            <a:r>
              <a:rPr lang="en-US" altLang="ja-JP" sz="1500" dirty="0" smtClean="0"/>
              <a:t>2</a:t>
            </a:r>
            <a:r>
              <a:rPr lang="ja-JP" altLang="en-US" sz="1500" dirty="0" smtClean="0"/>
              <a:t>月</a:t>
            </a:r>
            <a:r>
              <a:rPr lang="en-US" altLang="ja-JP" sz="1500" dirty="0" smtClean="0"/>
              <a:t>9</a:t>
            </a:r>
            <a:r>
              <a:rPr lang="ja-JP" altLang="en-US" sz="1500" dirty="0" smtClean="0"/>
              <a:t>－</a:t>
            </a:r>
            <a:r>
              <a:rPr lang="en-US" altLang="ja-JP" sz="1500" dirty="0" smtClean="0"/>
              <a:t>10</a:t>
            </a:r>
            <a:r>
              <a:rPr lang="ja-JP" altLang="en-US" sz="1500" dirty="0" smtClean="0"/>
              <a:t>日（</a:t>
            </a:r>
            <a:r>
              <a:rPr lang="en-US" altLang="ja-JP" sz="1500" dirty="0" smtClean="0"/>
              <a:t>JST)</a:t>
            </a:r>
            <a:r>
              <a:rPr lang="ja-JP" altLang="en-US" sz="1500" dirty="0" err="1" smtClean="0"/>
              <a:t>には</a:t>
            </a:r>
            <a:r>
              <a:rPr lang="ja-JP" altLang="en-US" sz="1500" dirty="0" smtClean="0"/>
              <a:t>すばる棟のネットワークが停止予定。</a:t>
            </a:r>
            <a:endParaRPr lang="en-US" altLang="ja-JP" sz="1500" dirty="0" smtClean="0"/>
          </a:p>
          <a:p>
            <a:pPr>
              <a:spcBef>
                <a:spcPts val="0"/>
              </a:spcBef>
              <a:spcAft>
                <a:spcPts val="600"/>
              </a:spcAft>
            </a:pPr>
            <a:r>
              <a:rPr lang="en-US" altLang="ja-JP" sz="1900" dirty="0" smtClean="0"/>
              <a:t>STARS/MASTARS</a:t>
            </a:r>
            <a:r>
              <a:rPr lang="ja-JP" altLang="en-US" sz="1900" dirty="0" smtClean="0"/>
              <a:t>の移行について</a:t>
            </a:r>
            <a:endParaRPr lang="en-US" altLang="ja-JP" sz="1900" dirty="0" smtClean="0"/>
          </a:p>
          <a:p>
            <a:pPr lvl="1">
              <a:spcBef>
                <a:spcPts val="0"/>
              </a:spcBef>
              <a:spcAft>
                <a:spcPts val="600"/>
              </a:spcAft>
            </a:pPr>
            <a:r>
              <a:rPr lang="en-US" altLang="ja-JP" sz="1500" dirty="0"/>
              <a:t>Tom </a:t>
            </a:r>
            <a:r>
              <a:rPr lang="en-US" altLang="ja-JP" sz="1500" dirty="0" err="1" smtClean="0"/>
              <a:t>Winegar</a:t>
            </a:r>
            <a:r>
              <a:rPr lang="ja-JP" altLang="en-US" sz="1500" dirty="0"/>
              <a:t>が</a:t>
            </a:r>
            <a:r>
              <a:rPr lang="ja-JP" altLang="en-US" sz="1500" dirty="0" smtClean="0"/>
              <a:t>報告</a:t>
            </a:r>
            <a:endParaRPr lang="en-US" altLang="ja-JP" sz="1500" dirty="0"/>
          </a:p>
          <a:p>
            <a:pPr>
              <a:spcBef>
                <a:spcPts val="0"/>
              </a:spcBef>
              <a:spcAft>
                <a:spcPts val="600"/>
              </a:spcAft>
              <a:buNone/>
            </a:pPr>
            <a:endParaRPr lang="ja-JP" altLang="en-US" sz="1900" dirty="0"/>
          </a:p>
        </p:txBody>
      </p:sp>
      <p:sp>
        <p:nvSpPr>
          <p:cNvPr id="3" name="タイトル 2"/>
          <p:cNvSpPr>
            <a:spLocks noGrp="1"/>
          </p:cNvSpPr>
          <p:nvPr>
            <p:ph type="title"/>
          </p:nvPr>
        </p:nvSpPr>
        <p:spPr/>
        <p:txBody>
          <a:bodyPr/>
          <a:lstStyle/>
          <a:p>
            <a:r>
              <a:rPr kumimoji="1" lang="ja-JP" altLang="en-US" dirty="0" smtClean="0"/>
              <a:t>観測</a:t>
            </a:r>
            <a:r>
              <a:rPr lang="ja-JP" altLang="en-US" dirty="0" smtClean="0"/>
              <a:t>者</a:t>
            </a:r>
            <a:r>
              <a:rPr kumimoji="1" lang="ja-JP" altLang="en-US" dirty="0" smtClean="0"/>
              <a:t>への影響</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77500" lnSpcReduction="20000"/>
          </a:bodyPr>
          <a:lstStyle/>
          <a:p>
            <a:r>
              <a:rPr lang="ja-JP" altLang="en-US" dirty="0"/>
              <a:t>セキュリティ強化</a:t>
            </a:r>
          </a:p>
          <a:p>
            <a:pPr lvl="1"/>
            <a:r>
              <a:rPr lang="ja-JP" altLang="en-US" dirty="0" smtClean="0"/>
              <a:t>保護が必要なネットワーク</a:t>
            </a:r>
            <a:endParaRPr lang="en-US" altLang="ja-JP" dirty="0" smtClean="0"/>
          </a:p>
          <a:p>
            <a:pPr lvl="1"/>
            <a:r>
              <a:rPr lang="ja-JP" altLang="en-US" dirty="0" smtClean="0"/>
              <a:t>ネットワークにクライアントを接続する際にユーザを同定するための仕組みの導入</a:t>
            </a:r>
            <a:endParaRPr lang="en-US" altLang="ja-JP" dirty="0" smtClean="0"/>
          </a:p>
          <a:p>
            <a:r>
              <a:rPr lang="en-US" altLang="ja-JP" dirty="0" smtClean="0"/>
              <a:t>2014</a:t>
            </a:r>
            <a:r>
              <a:rPr kumimoji="1" lang="ja-JP" altLang="en-US" dirty="0" smtClean="0"/>
              <a:t>年にヒロー三鷹専用回線の契約が切れる</a:t>
            </a:r>
            <a:endParaRPr kumimoji="1" lang="en-US" altLang="ja-JP" dirty="0" smtClean="0"/>
          </a:p>
          <a:p>
            <a:pPr lvl="1"/>
            <a:r>
              <a:rPr lang="ja-JP" altLang="en-US" dirty="0"/>
              <a:t>更新する</a:t>
            </a:r>
            <a:r>
              <a:rPr lang="ja-JP" altLang="en-US" dirty="0" smtClean="0"/>
              <a:t>か？</a:t>
            </a:r>
            <a:endParaRPr lang="en-US" altLang="ja-JP" dirty="0" smtClean="0"/>
          </a:p>
          <a:p>
            <a:pPr lvl="1"/>
            <a:r>
              <a:rPr kumimoji="1" lang="ja-JP" altLang="en-US" dirty="0" smtClean="0"/>
              <a:t>インターネット経由</a:t>
            </a:r>
            <a:r>
              <a:rPr kumimoji="1" lang="en-US" altLang="ja-JP" dirty="0" smtClean="0"/>
              <a:t>+VPN</a:t>
            </a:r>
            <a:r>
              <a:rPr kumimoji="1" lang="ja-JP" altLang="en-US" dirty="0" smtClean="0"/>
              <a:t>に移行するか？</a:t>
            </a:r>
            <a:endParaRPr kumimoji="1" lang="en-US" altLang="ja-JP" dirty="0" smtClean="0"/>
          </a:p>
          <a:p>
            <a:r>
              <a:rPr lang="en-US" altLang="ja-JP" dirty="0" smtClean="0"/>
              <a:t>STARS/MASTARS</a:t>
            </a:r>
            <a:r>
              <a:rPr lang="ja-JP" altLang="en-US" dirty="0" smtClean="0"/>
              <a:t>の</a:t>
            </a:r>
            <a:r>
              <a:rPr lang="en-US" altLang="ja-JP" dirty="0" smtClean="0"/>
              <a:t>HSC/</a:t>
            </a:r>
            <a:r>
              <a:rPr lang="ja-JP" altLang="en-US" dirty="0" smtClean="0"/>
              <a:t>サービス・キュー観測への対応</a:t>
            </a:r>
            <a:endParaRPr lang="en-US" altLang="ja-JP" dirty="0" smtClean="0"/>
          </a:p>
          <a:p>
            <a:pPr lvl="1"/>
            <a:r>
              <a:rPr kumimoji="1" lang="ja-JP" altLang="en-US" dirty="0"/>
              <a:t>正確</a:t>
            </a:r>
            <a:r>
              <a:rPr kumimoji="1" lang="ja-JP" altLang="en-US" dirty="0" smtClean="0"/>
              <a:t>なデータ</a:t>
            </a:r>
            <a:r>
              <a:rPr lang="ja-JP" altLang="en-US" dirty="0" smtClean="0"/>
              <a:t>の提供</a:t>
            </a:r>
            <a:endParaRPr lang="en-US" altLang="ja-JP" dirty="0" smtClean="0"/>
          </a:p>
          <a:p>
            <a:pPr lvl="1"/>
            <a:r>
              <a:rPr kumimoji="1" lang="ja-JP" altLang="en-US" dirty="0" smtClean="0"/>
              <a:t>データの品質管理</a:t>
            </a:r>
            <a:endParaRPr kumimoji="1" lang="en-US" altLang="ja-JP" dirty="0" smtClean="0"/>
          </a:p>
          <a:p>
            <a:pPr lvl="1"/>
            <a:r>
              <a:rPr lang="ja-JP" altLang="en-US" dirty="0"/>
              <a:t>オンサイトサーバに</a:t>
            </a:r>
            <a:r>
              <a:rPr lang="ja-JP" altLang="en-US" dirty="0" smtClean="0"/>
              <a:t>よる一次処理済みデータの提供</a:t>
            </a:r>
            <a:endParaRPr lang="en-US" altLang="ja-JP" dirty="0" smtClean="0"/>
          </a:p>
          <a:p>
            <a:pPr lvl="1"/>
            <a:r>
              <a:rPr kumimoji="1" lang="ja-JP" altLang="en-US" dirty="0" smtClean="0"/>
              <a:t>気象データやオペレータログなど周辺データの提供</a:t>
            </a:r>
            <a:endParaRPr kumimoji="1" lang="en-US" altLang="ja-JP" dirty="0" smtClean="0"/>
          </a:p>
          <a:p>
            <a:r>
              <a:rPr lang="ja-JP" altLang="en-US" dirty="0" smtClean="0"/>
              <a:t>ユーザにとって使いやすいソフトウエア</a:t>
            </a:r>
            <a:endParaRPr lang="en-US" altLang="ja-JP" dirty="0" smtClean="0"/>
          </a:p>
          <a:p>
            <a:pPr lvl="1"/>
            <a:r>
              <a:rPr kumimoji="1" lang="ja-JP" altLang="en-US" dirty="0"/>
              <a:t>プロポーザル管理システム</a:t>
            </a:r>
            <a:r>
              <a:rPr kumimoji="1" lang="ja-JP" altLang="en-US" dirty="0" smtClean="0"/>
              <a:t>から</a:t>
            </a:r>
            <a:r>
              <a:rPr kumimoji="1" lang="en-US" altLang="ja-JP" dirty="0" smtClean="0"/>
              <a:t>STARS</a:t>
            </a:r>
            <a:r>
              <a:rPr kumimoji="1" lang="ja-JP" altLang="en-US" dirty="0" smtClean="0"/>
              <a:t>まで、観測者が利用する計算機システムのユーザ管理の一元化と、個人ページによるステータスの可視化</a:t>
            </a:r>
            <a:endParaRPr kumimoji="1" lang="en-US" altLang="ja-JP" dirty="0" smtClean="0"/>
          </a:p>
          <a:p>
            <a:r>
              <a:rPr lang="en-US" altLang="ja-JP" dirty="0" smtClean="0"/>
              <a:t>STN5</a:t>
            </a:r>
            <a:r>
              <a:rPr lang="ja-JP" altLang="en-US" dirty="0" smtClean="0"/>
              <a:t>の設計・調達指針の検討</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今後の計算機関連のイベント</a:t>
            </a:r>
            <a:endParaRPr kumimoji="1" lang="ja-JP" altLang="en-US" dirty="0"/>
          </a:p>
        </p:txBody>
      </p:sp>
    </p:spTree>
    <p:extLst>
      <p:ext uri="{BB962C8B-B14F-4D97-AF65-F5344CB8AC3E}">
        <p14:creationId xmlns:p14="http://schemas.microsoft.com/office/powerpoint/2010/main" val="9297338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1712</TotalTime>
  <Words>847</Words>
  <Application>Microsoft Office PowerPoint</Application>
  <PresentationFormat>画面に合わせる (4:3)</PresentationFormat>
  <Paragraphs>57</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ビジネス</vt:lpstr>
      <vt:lpstr>計算機報告</vt:lpstr>
      <vt:lpstr>内容</vt:lpstr>
      <vt:lpstr>2012年度のハイライト</vt:lpstr>
      <vt:lpstr>STN4の概要</vt:lpstr>
      <vt:lpstr>新システム(STN4)への移行</vt:lpstr>
      <vt:lpstr>PowerPoint プレゼンテーション</vt:lpstr>
      <vt:lpstr>観測者への影響</vt:lpstr>
      <vt:lpstr>今後の計算機関連のイベント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すばるのMASTARS、三鷹リモート、共同利用計算機について</dc:title>
  <dc:creator>noumaru</dc:creator>
  <cp:lastModifiedBy>Junichi Noumaru</cp:lastModifiedBy>
  <cp:revision>67</cp:revision>
  <dcterms:created xsi:type="dcterms:W3CDTF">2011-08-03T00:28:38Z</dcterms:created>
  <dcterms:modified xsi:type="dcterms:W3CDTF">2013-01-15T03:39:26Z</dcterms:modified>
</cp:coreProperties>
</file>