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399" r:id="rId3"/>
    <p:sldId id="263" r:id="rId4"/>
    <p:sldId id="266" r:id="rId5"/>
    <p:sldId id="393" r:id="rId6"/>
    <p:sldId id="401" r:id="rId7"/>
    <p:sldId id="269" r:id="rId8"/>
    <p:sldId id="270" r:id="rId9"/>
    <p:sldId id="271" r:id="rId10"/>
    <p:sldId id="272" r:id="rId11"/>
    <p:sldId id="405" r:id="rId12"/>
    <p:sldId id="376" r:id="rId13"/>
    <p:sldId id="257" r:id="rId14"/>
    <p:sldId id="286" r:id="rId15"/>
    <p:sldId id="402" r:id="rId16"/>
    <p:sldId id="288" r:id="rId17"/>
    <p:sldId id="289" r:id="rId18"/>
    <p:sldId id="291" r:id="rId19"/>
    <p:sldId id="292" r:id="rId20"/>
    <p:sldId id="293" r:id="rId21"/>
    <p:sldId id="406" r:id="rId22"/>
    <p:sldId id="294" r:id="rId23"/>
    <p:sldId id="369" r:id="rId24"/>
    <p:sldId id="338" r:id="rId2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5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akami\Local%20Settings\Temp\subaru_openuse_current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r>
              <a:rPr lang="ja-JP" altLang="en-US" sz="2800" dirty="0"/>
              <a:t>装置別　査読論文</a:t>
            </a:r>
            <a:r>
              <a:rPr lang="ja-JP" altLang="en-US" sz="2800" dirty="0" smtClean="0"/>
              <a:t>出版数</a:t>
            </a:r>
            <a:endParaRPr lang="en-US" altLang="ja-JP" sz="2800" dirty="0" smtClean="0"/>
          </a:p>
          <a:p>
            <a:pPr>
              <a:defRPr sz="1800" b="1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r>
              <a:rPr lang="en-US" altLang="ja-JP" sz="2000" dirty="0" smtClean="0"/>
              <a:t>Publications from each instrument</a:t>
            </a:r>
            <a:endParaRPr lang="ja-JP" altLang="en-US" sz="2000" dirty="0"/>
          </a:p>
        </c:rich>
      </c:tx>
      <c:layout>
        <c:manualLayout>
          <c:xMode val="edge"/>
          <c:yMode val="edge"/>
          <c:x val="0.19061084348930085"/>
          <c:y val="0.11579791348716871"/>
        </c:manualLayout>
      </c:layout>
      <c:spPr>
        <a:noFill/>
        <a:ln w="25400">
          <a:noFill/>
        </a:ln>
      </c:spPr>
    </c:title>
    <c:view3D>
      <c:rotX val="41"/>
      <c:hPercent val="100"/>
      <c:rotY val="45"/>
      <c:depthPercent val="100"/>
      <c:perspective val="30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1824677050178786E-2"/>
          <c:y val="7.5247524752475314E-2"/>
          <c:w val="0.86002708600929034"/>
          <c:h val="0.81062620612618863"/>
        </c:manualLayout>
      </c:layout>
      <c:bar3DChart>
        <c:barDir val="col"/>
        <c:grouping val="standard"/>
        <c:ser>
          <c:idx val="1"/>
          <c:order val="0"/>
          <c:tx>
            <c:strRef>
              <c:f>'31.装置別査読論文数'!$C$2</c:f>
              <c:strCache>
                <c:ptCount val="1"/>
                <c:pt idx="0">
                  <c:v>CISCO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'31.装置別査読論文数'!$A$3:$A$12</c:f>
              <c:strCache>
                <c:ptCount val="10"/>
                <c:pt idx="0">
                  <c:v>Y2000</c:v>
                </c:pt>
                <c:pt idx="1">
                  <c:v>Y2001</c:v>
                </c:pt>
                <c:pt idx="2">
                  <c:v>Y2002</c:v>
                </c:pt>
                <c:pt idx="3">
                  <c:v>Y2003</c:v>
                </c:pt>
                <c:pt idx="4">
                  <c:v>Y2004</c:v>
                </c:pt>
                <c:pt idx="5">
                  <c:v>Y2005</c:v>
                </c:pt>
                <c:pt idx="6">
                  <c:v>Y2006</c:v>
                </c:pt>
                <c:pt idx="7">
                  <c:v>Y2007</c:v>
                </c:pt>
                <c:pt idx="8">
                  <c:v>Y2008</c:v>
                </c:pt>
                <c:pt idx="9">
                  <c:v>Y2009</c:v>
                </c:pt>
              </c:strCache>
            </c:strRef>
          </c:cat>
          <c:val>
            <c:numRef>
              <c:f>'31.装置別査読論文数'!$C$3:$C$12</c:f>
              <c:numCache>
                <c:formatCode>General</c:formatCode>
                <c:ptCount val="10"/>
                <c:pt idx="0">
                  <c:v>13</c:v>
                </c:pt>
                <c:pt idx="1">
                  <c:v>12</c:v>
                </c:pt>
                <c:pt idx="2">
                  <c:v>5</c:v>
                </c:pt>
                <c:pt idx="3">
                  <c:v>1</c:v>
                </c:pt>
                <c:pt idx="4">
                  <c:v>5</c:v>
                </c:pt>
                <c:pt idx="5">
                  <c:v>2</c:v>
                </c:pt>
                <c:pt idx="6">
                  <c:v>8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ser>
          <c:idx val="2"/>
          <c:order val="1"/>
          <c:tx>
            <c:strRef>
              <c:f>'31.装置別査読論文数'!$D$2</c:f>
              <c:strCache>
                <c:ptCount val="1"/>
                <c:pt idx="0">
                  <c:v>OHS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'31.装置別査読論文数'!$A$3:$A$12</c:f>
              <c:strCache>
                <c:ptCount val="10"/>
                <c:pt idx="0">
                  <c:v>Y2000</c:v>
                </c:pt>
                <c:pt idx="1">
                  <c:v>Y2001</c:v>
                </c:pt>
                <c:pt idx="2">
                  <c:v>Y2002</c:v>
                </c:pt>
                <c:pt idx="3">
                  <c:v>Y2003</c:v>
                </c:pt>
                <c:pt idx="4">
                  <c:v>Y2004</c:v>
                </c:pt>
                <c:pt idx="5">
                  <c:v>Y2005</c:v>
                </c:pt>
                <c:pt idx="6">
                  <c:v>Y2006</c:v>
                </c:pt>
                <c:pt idx="7">
                  <c:v>Y2007</c:v>
                </c:pt>
                <c:pt idx="8">
                  <c:v>Y2008</c:v>
                </c:pt>
                <c:pt idx="9">
                  <c:v>Y2009</c:v>
                </c:pt>
              </c:strCache>
            </c:strRef>
          </c:cat>
          <c:val>
            <c:numRef>
              <c:f>'31.装置別査読論文数'!$D$3:$D$12</c:f>
              <c:numCache>
                <c:formatCode>General</c:formatCode>
                <c:ptCount val="10"/>
                <c:pt idx="1">
                  <c:v>1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5">
                  <c:v>3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3"/>
          <c:order val="2"/>
          <c:tx>
            <c:strRef>
              <c:f>'31.装置別査読論文数'!$E$2</c:f>
              <c:strCache>
                <c:ptCount val="1"/>
                <c:pt idx="0">
                  <c:v>IRCS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'31.装置別査読論文数'!$A$3:$A$12</c:f>
              <c:strCache>
                <c:ptCount val="10"/>
                <c:pt idx="0">
                  <c:v>Y2000</c:v>
                </c:pt>
                <c:pt idx="1">
                  <c:v>Y2001</c:v>
                </c:pt>
                <c:pt idx="2">
                  <c:v>Y2002</c:v>
                </c:pt>
                <c:pt idx="3">
                  <c:v>Y2003</c:v>
                </c:pt>
                <c:pt idx="4">
                  <c:v>Y2004</c:v>
                </c:pt>
                <c:pt idx="5">
                  <c:v>Y2005</c:v>
                </c:pt>
                <c:pt idx="6">
                  <c:v>Y2006</c:v>
                </c:pt>
                <c:pt idx="7">
                  <c:v>Y2007</c:v>
                </c:pt>
                <c:pt idx="8">
                  <c:v>Y2008</c:v>
                </c:pt>
                <c:pt idx="9">
                  <c:v>Y2009</c:v>
                </c:pt>
              </c:strCache>
            </c:strRef>
          </c:cat>
          <c:val>
            <c:numRef>
              <c:f>'31.装置別査読論文数'!$E$3:$E$12</c:f>
              <c:numCache>
                <c:formatCode>General</c:formatCode>
                <c:ptCount val="10"/>
                <c:pt idx="1">
                  <c:v>2</c:v>
                </c:pt>
                <c:pt idx="2">
                  <c:v>11</c:v>
                </c:pt>
                <c:pt idx="3">
                  <c:v>10</c:v>
                </c:pt>
                <c:pt idx="4">
                  <c:v>8</c:v>
                </c:pt>
                <c:pt idx="5">
                  <c:v>11</c:v>
                </c:pt>
                <c:pt idx="6">
                  <c:v>12</c:v>
                </c:pt>
                <c:pt idx="7">
                  <c:v>6</c:v>
                </c:pt>
                <c:pt idx="8">
                  <c:v>8</c:v>
                </c:pt>
                <c:pt idx="9">
                  <c:v>5</c:v>
                </c:pt>
              </c:numCache>
            </c:numRef>
          </c:val>
        </c:ser>
        <c:ser>
          <c:idx val="4"/>
          <c:order val="3"/>
          <c:tx>
            <c:strRef>
              <c:f>'31.装置別査読論文数'!$F$2</c:f>
              <c:strCache>
                <c:ptCount val="1"/>
                <c:pt idx="0">
                  <c:v>HDS</c:v>
                </c:pt>
              </c:strCache>
            </c:strRef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'31.装置別査読論文数'!$A$3:$A$12</c:f>
              <c:strCache>
                <c:ptCount val="10"/>
                <c:pt idx="0">
                  <c:v>Y2000</c:v>
                </c:pt>
                <c:pt idx="1">
                  <c:v>Y2001</c:v>
                </c:pt>
                <c:pt idx="2">
                  <c:v>Y2002</c:v>
                </c:pt>
                <c:pt idx="3">
                  <c:v>Y2003</c:v>
                </c:pt>
                <c:pt idx="4">
                  <c:v>Y2004</c:v>
                </c:pt>
                <c:pt idx="5">
                  <c:v>Y2005</c:v>
                </c:pt>
                <c:pt idx="6">
                  <c:v>Y2006</c:v>
                </c:pt>
                <c:pt idx="7">
                  <c:v>Y2007</c:v>
                </c:pt>
                <c:pt idx="8">
                  <c:v>Y2008</c:v>
                </c:pt>
                <c:pt idx="9">
                  <c:v>Y2009</c:v>
                </c:pt>
              </c:strCache>
            </c:strRef>
          </c:cat>
          <c:val>
            <c:numRef>
              <c:f>'31.装置別査読論文数'!$F$3:$F$12</c:f>
              <c:numCache>
                <c:formatCode>General</c:formatCode>
                <c:ptCount val="10"/>
                <c:pt idx="1">
                  <c:v>2</c:v>
                </c:pt>
                <c:pt idx="2">
                  <c:v>12</c:v>
                </c:pt>
                <c:pt idx="3">
                  <c:v>5</c:v>
                </c:pt>
                <c:pt idx="4">
                  <c:v>8</c:v>
                </c:pt>
                <c:pt idx="5">
                  <c:v>8</c:v>
                </c:pt>
                <c:pt idx="6">
                  <c:v>13</c:v>
                </c:pt>
                <c:pt idx="7">
                  <c:v>10</c:v>
                </c:pt>
                <c:pt idx="8">
                  <c:v>9</c:v>
                </c:pt>
                <c:pt idx="9">
                  <c:v>18</c:v>
                </c:pt>
              </c:numCache>
            </c:numRef>
          </c:val>
        </c:ser>
        <c:ser>
          <c:idx val="5"/>
          <c:order val="4"/>
          <c:tx>
            <c:strRef>
              <c:f>'31.装置別査読論文数'!$G$2</c:f>
              <c:strCache>
                <c:ptCount val="1"/>
                <c:pt idx="0">
                  <c:v>FOCAS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'31.装置別査読論文数'!$A$3:$A$12</c:f>
              <c:strCache>
                <c:ptCount val="10"/>
                <c:pt idx="0">
                  <c:v>Y2000</c:v>
                </c:pt>
                <c:pt idx="1">
                  <c:v>Y2001</c:v>
                </c:pt>
                <c:pt idx="2">
                  <c:v>Y2002</c:v>
                </c:pt>
                <c:pt idx="3">
                  <c:v>Y2003</c:v>
                </c:pt>
                <c:pt idx="4">
                  <c:v>Y2004</c:v>
                </c:pt>
                <c:pt idx="5">
                  <c:v>Y2005</c:v>
                </c:pt>
                <c:pt idx="6">
                  <c:v>Y2006</c:v>
                </c:pt>
                <c:pt idx="7">
                  <c:v>Y2007</c:v>
                </c:pt>
                <c:pt idx="8">
                  <c:v>Y2008</c:v>
                </c:pt>
                <c:pt idx="9">
                  <c:v>Y2009</c:v>
                </c:pt>
              </c:strCache>
            </c:strRef>
          </c:cat>
          <c:val>
            <c:numRef>
              <c:f>'31.装置別査読論文数'!$G$3:$G$12</c:f>
              <c:numCache>
                <c:formatCode>General</c:formatCode>
                <c:ptCount val="10"/>
                <c:pt idx="1">
                  <c:v>1</c:v>
                </c:pt>
                <c:pt idx="2">
                  <c:v>8</c:v>
                </c:pt>
                <c:pt idx="3">
                  <c:v>8</c:v>
                </c:pt>
                <c:pt idx="4">
                  <c:v>11</c:v>
                </c:pt>
                <c:pt idx="5">
                  <c:v>9</c:v>
                </c:pt>
                <c:pt idx="6">
                  <c:v>11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</c:numCache>
            </c:numRef>
          </c:val>
        </c:ser>
        <c:ser>
          <c:idx val="6"/>
          <c:order val="5"/>
          <c:tx>
            <c:strRef>
              <c:f>'31.装置別査読論文数'!$H$2</c:f>
              <c:strCache>
                <c:ptCount val="1"/>
                <c:pt idx="0">
                  <c:v>COMICS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'31.装置別査読論文数'!$A$3:$A$12</c:f>
              <c:strCache>
                <c:ptCount val="10"/>
                <c:pt idx="0">
                  <c:v>Y2000</c:v>
                </c:pt>
                <c:pt idx="1">
                  <c:v>Y2001</c:v>
                </c:pt>
                <c:pt idx="2">
                  <c:v>Y2002</c:v>
                </c:pt>
                <c:pt idx="3">
                  <c:v>Y2003</c:v>
                </c:pt>
                <c:pt idx="4">
                  <c:v>Y2004</c:v>
                </c:pt>
                <c:pt idx="5">
                  <c:v>Y2005</c:v>
                </c:pt>
                <c:pt idx="6">
                  <c:v>Y2006</c:v>
                </c:pt>
                <c:pt idx="7">
                  <c:v>Y2007</c:v>
                </c:pt>
                <c:pt idx="8">
                  <c:v>Y2008</c:v>
                </c:pt>
                <c:pt idx="9">
                  <c:v>Y2009</c:v>
                </c:pt>
              </c:strCache>
            </c:strRef>
          </c:cat>
          <c:val>
            <c:numRef>
              <c:f>'31.装置別査読論文数'!$H$3:$H$12</c:f>
              <c:numCache>
                <c:formatCode>General</c:formatCode>
                <c:ptCount val="10"/>
                <c:pt idx="3">
                  <c:v>2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6</c:v>
                </c:pt>
              </c:numCache>
            </c:numRef>
          </c:val>
        </c:ser>
        <c:ser>
          <c:idx val="7"/>
          <c:order val="6"/>
          <c:tx>
            <c:strRef>
              <c:f>'31.装置別査読論文数'!$I$2</c:f>
              <c:strCache>
                <c:ptCount val="1"/>
                <c:pt idx="0">
                  <c:v>CIAO</c:v>
                </c:pt>
              </c:strCache>
            </c:strRef>
          </c:tx>
          <c:spPr>
            <a:solidFill>
              <a:srgbClr val="CCCC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'31.装置別査読論文数'!$A$3:$A$12</c:f>
              <c:strCache>
                <c:ptCount val="10"/>
                <c:pt idx="0">
                  <c:v>Y2000</c:v>
                </c:pt>
                <c:pt idx="1">
                  <c:v>Y2001</c:v>
                </c:pt>
                <c:pt idx="2">
                  <c:v>Y2002</c:v>
                </c:pt>
                <c:pt idx="3">
                  <c:v>Y2003</c:v>
                </c:pt>
                <c:pt idx="4">
                  <c:v>Y2004</c:v>
                </c:pt>
                <c:pt idx="5">
                  <c:v>Y2005</c:v>
                </c:pt>
                <c:pt idx="6">
                  <c:v>Y2006</c:v>
                </c:pt>
                <c:pt idx="7">
                  <c:v>Y2007</c:v>
                </c:pt>
                <c:pt idx="8">
                  <c:v>Y2008</c:v>
                </c:pt>
                <c:pt idx="9">
                  <c:v>Y2009</c:v>
                </c:pt>
              </c:strCache>
            </c:strRef>
          </c:cat>
          <c:val>
            <c:numRef>
              <c:f>'31.装置別査読論文数'!$I$3:$I$12</c:f>
              <c:numCache>
                <c:formatCode>General</c:formatCode>
                <c:ptCount val="10"/>
                <c:pt idx="0">
                  <c:v>1</c:v>
                </c:pt>
                <c:pt idx="2">
                  <c:v>4</c:v>
                </c:pt>
                <c:pt idx="3">
                  <c:v>2</c:v>
                </c:pt>
                <c:pt idx="4">
                  <c:v>3</c:v>
                </c:pt>
                <c:pt idx="5">
                  <c:v>5</c:v>
                </c:pt>
                <c:pt idx="6">
                  <c:v>4</c:v>
                </c:pt>
                <c:pt idx="7">
                  <c:v>6</c:v>
                </c:pt>
                <c:pt idx="8">
                  <c:v>12</c:v>
                </c:pt>
                <c:pt idx="9">
                  <c:v>8</c:v>
                </c:pt>
              </c:numCache>
            </c:numRef>
          </c:val>
        </c:ser>
        <c:ser>
          <c:idx val="8"/>
          <c:order val="7"/>
          <c:tx>
            <c:strRef>
              <c:f>'31.装置別査読論文数'!$J$2</c:f>
              <c:strCache>
                <c:ptCount val="1"/>
                <c:pt idx="0">
                  <c:v>MOIRCS</c:v>
                </c:pt>
              </c:strCache>
            </c:strRef>
          </c:tx>
          <c:spPr>
            <a:solidFill>
              <a:srgbClr val="00008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'31.装置別査読論文数'!$A$3:$A$12</c:f>
              <c:strCache>
                <c:ptCount val="10"/>
                <c:pt idx="0">
                  <c:v>Y2000</c:v>
                </c:pt>
                <c:pt idx="1">
                  <c:v>Y2001</c:v>
                </c:pt>
                <c:pt idx="2">
                  <c:v>Y2002</c:v>
                </c:pt>
                <c:pt idx="3">
                  <c:v>Y2003</c:v>
                </c:pt>
                <c:pt idx="4">
                  <c:v>Y2004</c:v>
                </c:pt>
                <c:pt idx="5">
                  <c:v>Y2005</c:v>
                </c:pt>
                <c:pt idx="6">
                  <c:v>Y2006</c:v>
                </c:pt>
                <c:pt idx="7">
                  <c:v>Y2007</c:v>
                </c:pt>
                <c:pt idx="8">
                  <c:v>Y2008</c:v>
                </c:pt>
                <c:pt idx="9">
                  <c:v>Y2009</c:v>
                </c:pt>
              </c:strCache>
            </c:strRef>
          </c:cat>
          <c:val>
            <c:numRef>
              <c:f>'31.装置別査読論文数'!$J$3:$J$12</c:f>
              <c:numCache>
                <c:formatCode>General</c:formatCode>
                <c:ptCount val="10"/>
                <c:pt idx="6">
                  <c:v>1</c:v>
                </c:pt>
                <c:pt idx="7">
                  <c:v>2</c:v>
                </c:pt>
                <c:pt idx="8">
                  <c:v>4</c:v>
                </c:pt>
                <c:pt idx="9">
                  <c:v>15</c:v>
                </c:pt>
              </c:numCache>
            </c:numRef>
          </c:val>
        </c:ser>
        <c:ser>
          <c:idx val="9"/>
          <c:order val="8"/>
          <c:tx>
            <c:strRef>
              <c:f>'31.装置別査読論文数'!$K$2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rgbClr val="FF00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'31.装置別査読論文数'!$A$3:$A$12</c:f>
              <c:strCache>
                <c:ptCount val="10"/>
                <c:pt idx="0">
                  <c:v>Y2000</c:v>
                </c:pt>
                <c:pt idx="1">
                  <c:v>Y2001</c:v>
                </c:pt>
                <c:pt idx="2">
                  <c:v>Y2002</c:v>
                </c:pt>
                <c:pt idx="3">
                  <c:v>Y2003</c:v>
                </c:pt>
                <c:pt idx="4">
                  <c:v>Y2004</c:v>
                </c:pt>
                <c:pt idx="5">
                  <c:v>Y2005</c:v>
                </c:pt>
                <c:pt idx="6">
                  <c:v>Y2006</c:v>
                </c:pt>
                <c:pt idx="7">
                  <c:v>Y2007</c:v>
                </c:pt>
                <c:pt idx="8">
                  <c:v>Y2008</c:v>
                </c:pt>
                <c:pt idx="9">
                  <c:v>Y2009</c:v>
                </c:pt>
              </c:strCache>
            </c:strRef>
          </c:cat>
          <c:val>
            <c:numRef>
              <c:f>'31.装置別査読論文数'!$K$3:$K$12</c:f>
              <c:numCache>
                <c:formatCode>General</c:formatCode>
                <c:ptCount val="10"/>
                <c:pt idx="1">
                  <c:v>1</c:v>
                </c:pt>
                <c:pt idx="4">
                  <c:v>3</c:v>
                </c:pt>
                <c:pt idx="5">
                  <c:v>2</c:v>
                </c:pt>
                <c:pt idx="6">
                  <c:v>5</c:v>
                </c:pt>
                <c:pt idx="7">
                  <c:v>1</c:v>
                </c:pt>
                <c:pt idx="8">
                  <c:v>0</c:v>
                </c:pt>
                <c:pt idx="9">
                  <c:v>4</c:v>
                </c:pt>
              </c:numCache>
            </c:numRef>
          </c:val>
        </c:ser>
        <c:ser>
          <c:idx val="0"/>
          <c:order val="9"/>
          <c:tx>
            <c:strRef>
              <c:f>'31.装置別査読論文数'!$B$2</c:f>
              <c:strCache>
                <c:ptCount val="1"/>
                <c:pt idx="0">
                  <c:v>S-Cam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'31.装置別査読論文数'!$A$3:$A$12</c:f>
              <c:strCache>
                <c:ptCount val="10"/>
                <c:pt idx="0">
                  <c:v>Y2000</c:v>
                </c:pt>
                <c:pt idx="1">
                  <c:v>Y2001</c:v>
                </c:pt>
                <c:pt idx="2">
                  <c:v>Y2002</c:v>
                </c:pt>
                <c:pt idx="3">
                  <c:v>Y2003</c:v>
                </c:pt>
                <c:pt idx="4">
                  <c:v>Y2004</c:v>
                </c:pt>
                <c:pt idx="5">
                  <c:v>Y2005</c:v>
                </c:pt>
                <c:pt idx="6">
                  <c:v>Y2006</c:v>
                </c:pt>
                <c:pt idx="7">
                  <c:v>Y2007</c:v>
                </c:pt>
                <c:pt idx="8">
                  <c:v>Y2008</c:v>
                </c:pt>
                <c:pt idx="9">
                  <c:v>Y2009</c:v>
                </c:pt>
              </c:strCache>
            </c:strRef>
          </c:cat>
          <c:val>
            <c:numRef>
              <c:f>'31.装置別査読論文数'!$B$3:$B$12</c:f>
              <c:numCache>
                <c:formatCode>General</c:formatCode>
                <c:ptCount val="10"/>
                <c:pt idx="0">
                  <c:v>3</c:v>
                </c:pt>
                <c:pt idx="1">
                  <c:v>4</c:v>
                </c:pt>
                <c:pt idx="2">
                  <c:v>9</c:v>
                </c:pt>
                <c:pt idx="3">
                  <c:v>20</c:v>
                </c:pt>
                <c:pt idx="4">
                  <c:v>19</c:v>
                </c:pt>
                <c:pt idx="5">
                  <c:v>21</c:v>
                </c:pt>
                <c:pt idx="6">
                  <c:v>23</c:v>
                </c:pt>
                <c:pt idx="7">
                  <c:v>56</c:v>
                </c:pt>
                <c:pt idx="8">
                  <c:v>42</c:v>
                </c:pt>
                <c:pt idx="9">
                  <c:v>41</c:v>
                </c:pt>
              </c:numCache>
            </c:numRef>
          </c:val>
        </c:ser>
        <c:shape val="box"/>
        <c:axId val="239676800"/>
        <c:axId val="239773184"/>
        <c:axId val="274937152"/>
      </c:bar3DChart>
      <c:catAx>
        <c:axId val="239676800"/>
        <c:scaling>
          <c:orientation val="minMax"/>
        </c:scaling>
        <c:axPos val="b"/>
        <c:numFmt formatCode="General" sourceLinked="1"/>
        <c:majorTickMark val="in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525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239773184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239773184"/>
        <c:scaling>
          <c:orientation val="minMax"/>
        </c:scaling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15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239676800"/>
        <c:crosses val="max"/>
        <c:crossBetween val="between"/>
      </c:valAx>
      <c:serAx>
        <c:axId val="274937152"/>
        <c:scaling>
          <c:orientation val="minMax"/>
        </c:scaling>
        <c:delete val="1"/>
        <c:axPos val="b"/>
        <c:tickLblPos val="none"/>
        <c:crossAx val="239773184"/>
        <c:crosses val="autoZero"/>
      </c:serAx>
      <c:spPr>
        <a:solidFill>
          <a:schemeClr val="bg2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975" b="0" i="0" u="none" strike="noStrike" baseline="0">
          <a:solidFill>
            <a:srgbClr val="000000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plotArea>
      <c:layout/>
      <c:pieChart>
        <c:varyColors val="1"/>
        <c:ser>
          <c:idx val="0"/>
          <c:order val="0"/>
          <c:val>
            <c:numRef>
              <c:f>Sheet1!$B$1:$B$5</c:f>
              <c:numCache>
                <c:formatCode>General</c:formatCode>
                <c:ptCount val="5"/>
                <c:pt idx="0">
                  <c:v>250</c:v>
                </c:pt>
                <c:pt idx="1">
                  <c:v>0</c:v>
                </c:pt>
                <c:pt idx="2">
                  <c:v>52</c:v>
                </c:pt>
                <c:pt idx="3">
                  <c:v>54</c:v>
                </c:pt>
                <c:pt idx="4">
                  <c:v>9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plotArea>
      <c:layout>
        <c:manualLayout>
          <c:layoutTarget val="inner"/>
          <c:xMode val="edge"/>
          <c:yMode val="edge"/>
          <c:x val="0.15293538813147867"/>
          <c:y val="1.4109543384068441E-2"/>
          <c:w val="0.6773321482798208"/>
          <c:h val="0.94826500759174903"/>
        </c:manualLayout>
      </c:layout>
      <c:pieChart>
        <c:varyColors val="1"/>
        <c:ser>
          <c:idx val="0"/>
          <c:order val="0"/>
          <c:val>
            <c:numRef>
              <c:f>Sheet1!$A$1:$A$5</c:f>
              <c:numCache>
                <c:formatCode>General</c:formatCode>
                <c:ptCount val="5"/>
                <c:pt idx="0">
                  <c:v>174</c:v>
                </c:pt>
                <c:pt idx="1">
                  <c:v>88</c:v>
                </c:pt>
                <c:pt idx="2">
                  <c:v>40</c:v>
                </c:pt>
                <c:pt idx="3">
                  <c:v>54</c:v>
                </c:pt>
                <c:pt idx="4">
                  <c:v>9</c:v>
                </c:pt>
              </c:numCache>
            </c:numRef>
          </c:val>
        </c:ser>
        <c:firstSliceAng val="0"/>
      </c:pieChart>
    </c:plotArea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0.51429</cdr:x>
      <cdr:y>0.34667</cdr:y>
    </cdr:from>
    <cdr:to>
      <cdr:x>0.72381</cdr:x>
      <cdr:y>0.56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3888432" y="1872208"/>
          <a:ext cx="1584148" cy="1152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ja-JP" sz="3200" b="1" dirty="0" smtClean="0">
              <a:solidFill>
                <a:srgbClr val="FF0000"/>
              </a:solidFill>
            </a:rPr>
            <a:t>FY2010</a:t>
          </a:r>
        </a:p>
        <a:p xmlns:a="http://schemas.openxmlformats.org/drawingml/2006/main">
          <a:r>
            <a:rPr lang="en-US" altLang="ja-JP" sz="2000" b="1" dirty="0" smtClean="0">
              <a:solidFill>
                <a:schemeClr val="bg1"/>
              </a:solidFill>
            </a:rPr>
            <a:t>Common Use 174</a:t>
          </a:r>
          <a:endParaRPr lang="ja-JP" altLang="en-US" sz="2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0.24762</cdr:x>
      <cdr:y>0.62667</cdr:y>
    </cdr:from>
    <cdr:to>
      <cdr:x>0.45715</cdr:x>
      <cdr:y>0.72</cdr:y>
    </cdr:to>
    <cdr:sp macro="" textlink="">
      <cdr:nvSpPr>
        <cdr:cNvPr id="3" name="テキスト ボックス 1"/>
        <cdr:cNvSpPr txBox="1"/>
      </cdr:nvSpPr>
      <cdr:spPr>
        <a:xfrm xmlns:a="http://schemas.openxmlformats.org/drawingml/2006/main">
          <a:off x="1872208" y="3384376"/>
          <a:ext cx="1584223" cy="504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altLang="ja-JP" sz="2000" b="1" dirty="0" smtClean="0">
              <a:solidFill>
                <a:schemeClr val="bg1"/>
              </a:solidFill>
            </a:rPr>
            <a:t>Telescope Modification</a:t>
          </a:r>
        </a:p>
        <a:p xmlns:a="http://schemas.openxmlformats.org/drawingml/2006/main">
          <a:pPr algn="ctr"/>
          <a:r>
            <a:rPr lang="en-US" altLang="ja-JP" sz="2000" b="1" dirty="0" smtClean="0">
              <a:solidFill>
                <a:schemeClr val="bg1"/>
              </a:solidFill>
            </a:rPr>
            <a:t>Coating 88</a:t>
          </a:r>
          <a:endParaRPr lang="ja-JP" altLang="en-US" sz="2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0.17143</cdr:x>
      <cdr:y>0.4</cdr:y>
    </cdr:from>
    <cdr:to>
      <cdr:x>0.38095</cdr:x>
      <cdr:y>0.49333</cdr:y>
    </cdr:to>
    <cdr:sp macro="" textlink="">
      <cdr:nvSpPr>
        <cdr:cNvPr id="4" name="テキスト ボックス 1"/>
        <cdr:cNvSpPr txBox="1"/>
      </cdr:nvSpPr>
      <cdr:spPr>
        <a:xfrm xmlns:a="http://schemas.openxmlformats.org/drawingml/2006/main">
          <a:off x="1296144" y="2160240"/>
          <a:ext cx="158417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altLang="ja-JP" sz="2000" b="1" dirty="0" smtClean="0">
              <a:solidFill>
                <a:schemeClr val="bg1"/>
              </a:solidFill>
            </a:rPr>
            <a:t>Univ. Hawaii</a:t>
          </a:r>
        </a:p>
        <a:p xmlns:a="http://schemas.openxmlformats.org/drawingml/2006/main">
          <a:pPr algn="ctr"/>
          <a:r>
            <a:rPr lang="en-US" altLang="ja-JP" sz="2000" b="1" dirty="0" smtClean="0">
              <a:solidFill>
                <a:schemeClr val="bg1"/>
              </a:solidFill>
            </a:rPr>
            <a:t>40</a:t>
          </a:r>
          <a:endParaRPr lang="ja-JP" altLang="en-US" sz="2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0.22857</cdr:x>
      <cdr:y>0.2</cdr:y>
    </cdr:from>
    <cdr:to>
      <cdr:x>0.43809</cdr:x>
      <cdr:y>0.29333</cdr:y>
    </cdr:to>
    <cdr:sp macro="" textlink="">
      <cdr:nvSpPr>
        <cdr:cNvPr id="5" name="テキスト ボックス 1"/>
        <cdr:cNvSpPr txBox="1"/>
      </cdr:nvSpPr>
      <cdr:spPr>
        <a:xfrm xmlns:a="http://schemas.openxmlformats.org/drawingml/2006/main">
          <a:off x="1728192" y="1080120"/>
          <a:ext cx="1584147" cy="504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altLang="ja-JP" sz="2000" b="1" dirty="0" smtClean="0">
              <a:solidFill>
                <a:sysClr val="window" lastClr="FFFFFF"/>
              </a:solidFill>
            </a:rPr>
            <a:t>Engineering</a:t>
          </a:r>
        </a:p>
        <a:p xmlns:a="http://schemas.openxmlformats.org/drawingml/2006/main">
          <a:pPr algn="ctr"/>
          <a:r>
            <a:rPr lang="en-US" altLang="ja-JP" sz="2000" b="1" dirty="0" smtClean="0">
              <a:solidFill>
                <a:sysClr val="window" lastClr="FFFFFF"/>
              </a:solidFill>
            </a:rPr>
            <a:t>54</a:t>
          </a:r>
          <a:endParaRPr lang="ja-JP" altLang="en-US" sz="2000" b="1" dirty="0">
            <a:solidFill>
              <a:sysClr val="window" lastClr="FFFFFF"/>
            </a:solidFill>
          </a:endParaRPr>
        </a:p>
      </cdr:txBody>
    </cdr:sp>
  </cdr:relSizeAnchor>
  <cdr:relSizeAnchor xmlns:cdr="http://schemas.openxmlformats.org/drawingml/2006/chartDrawing">
    <cdr:from>
      <cdr:x>0.4</cdr:x>
      <cdr:y>0.02667</cdr:y>
    </cdr:from>
    <cdr:to>
      <cdr:x>0.53333</cdr:x>
      <cdr:y>0.28</cdr:y>
    </cdr:to>
    <cdr:sp macro="" textlink="">
      <cdr:nvSpPr>
        <cdr:cNvPr id="6" name="テキスト ボックス 1"/>
        <cdr:cNvSpPr txBox="1"/>
      </cdr:nvSpPr>
      <cdr:spPr>
        <a:xfrm xmlns:a="http://schemas.openxmlformats.org/drawingml/2006/main">
          <a:off x="3024336" y="144016"/>
          <a:ext cx="1008087" cy="13681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altLang="ja-JP" sz="2000" b="1" dirty="0" smtClean="0">
              <a:solidFill>
                <a:sysClr val="window" lastClr="FFFFFF"/>
              </a:solidFill>
            </a:rPr>
            <a:t>Other </a:t>
          </a:r>
          <a:endParaRPr lang="ja-JP" altLang="en-US" sz="2000" b="1" dirty="0">
            <a:solidFill>
              <a:sysClr val="window" lastClr="FFFFFF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13E74-A49C-4B3E-95DF-6F5F2990894D}" type="datetimeFigureOut">
              <a:rPr kumimoji="1" lang="ja-JP" altLang="en-US" smtClean="0"/>
              <a:pPr/>
              <a:t>2011/1/17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B3D9D-3BED-4A2D-993D-12118532F22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BD321F-B127-405A-A910-3F03C30530C0}" type="slidenum">
              <a:rPr lang="en-US" altLang="ja-JP" smtClean="0"/>
              <a:pPr/>
              <a:t>1</a:t>
            </a:fld>
            <a:endParaRPr lang="en-US" altLang="ja-JP" dirty="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 smtClean="0"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069FBB-336F-43FF-93E8-6F144ADC1DF2}" type="slidenum">
              <a:rPr lang="ja-JP" altLang="en-US" smtClean="0"/>
              <a:pPr/>
              <a:t>8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636BD0-7131-49BE-81DB-B9C0D739D601}" type="slidenum">
              <a:rPr lang="ja-JP" altLang="en-US" smtClean="0"/>
              <a:pPr/>
              <a:t>9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41" tIns="45221" rIns="90441" bIns="45221" anchor="b"/>
          <a:lstStyle/>
          <a:p>
            <a:pPr algn="r"/>
            <a:fld id="{72C325CE-9AA2-467E-9478-F4E030483F73}" type="slidenum">
              <a:rPr lang="ja-JP" altLang="en-US" sz="1200">
                <a:latin typeface="Calibri" charset="0"/>
                <a:ea typeface="ヒラギノ角ゴ Pro W3" charset="-128"/>
              </a:rPr>
              <a:pPr algn="r"/>
              <a:t>23</a:t>
            </a:fld>
            <a:endParaRPr lang="en-US" altLang="ja-JP" sz="1200">
              <a:latin typeface="Calibri" charset="0"/>
              <a:ea typeface="ヒラギノ角ゴ Pro W3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5800"/>
            <a:ext cx="4575175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lIns="91219" tIns="45609" rIns="91219" bIns="45609"/>
          <a:lstStyle/>
          <a:p>
            <a:pPr eaLnBrk="1" hangingPunct="1">
              <a:spcBef>
                <a:spcPct val="0"/>
              </a:spcBef>
            </a:pPr>
            <a:endParaRPr lang="en-US" altLang="ja-JP" smtClean="0">
              <a:latin typeface="Osaka" charset="-128"/>
              <a:ea typeface="Osaka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8999-500D-431C-9995-DA20FF8F1371}" type="datetimeFigureOut">
              <a:rPr kumimoji="1" lang="ja-JP" altLang="en-US" smtClean="0"/>
              <a:pPr/>
              <a:t>2011/1/17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4550-8E5E-416A-9F12-B32D48338F3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8999-500D-431C-9995-DA20FF8F1371}" type="datetimeFigureOut">
              <a:rPr kumimoji="1" lang="ja-JP" altLang="en-US" smtClean="0"/>
              <a:pPr/>
              <a:t>2011/1/17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4550-8E5E-416A-9F12-B32D48338F3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8999-500D-431C-9995-DA20FF8F1371}" type="datetimeFigureOut">
              <a:rPr kumimoji="1" lang="ja-JP" altLang="en-US" smtClean="0"/>
              <a:pPr/>
              <a:t>2011/1/17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4550-8E5E-416A-9F12-B32D48338F3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8999-500D-431C-9995-DA20FF8F1371}" type="datetimeFigureOut">
              <a:rPr kumimoji="1" lang="ja-JP" altLang="en-US" smtClean="0"/>
              <a:pPr/>
              <a:t>2011/1/17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4550-8E5E-416A-9F12-B32D48338F3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8999-500D-431C-9995-DA20FF8F1371}" type="datetimeFigureOut">
              <a:rPr kumimoji="1" lang="ja-JP" altLang="en-US" smtClean="0"/>
              <a:pPr/>
              <a:t>2011/1/17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4550-8E5E-416A-9F12-B32D48338F3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8999-500D-431C-9995-DA20FF8F1371}" type="datetimeFigureOut">
              <a:rPr kumimoji="1" lang="ja-JP" altLang="en-US" smtClean="0"/>
              <a:pPr/>
              <a:t>2011/1/17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4550-8E5E-416A-9F12-B32D48338F3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8999-500D-431C-9995-DA20FF8F1371}" type="datetimeFigureOut">
              <a:rPr kumimoji="1" lang="ja-JP" altLang="en-US" smtClean="0"/>
              <a:pPr/>
              <a:t>2011/1/17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4550-8E5E-416A-9F12-B32D48338F3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8999-500D-431C-9995-DA20FF8F1371}" type="datetimeFigureOut">
              <a:rPr kumimoji="1" lang="ja-JP" altLang="en-US" smtClean="0"/>
              <a:pPr/>
              <a:t>2011/1/17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4550-8E5E-416A-9F12-B32D48338F3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8999-500D-431C-9995-DA20FF8F1371}" type="datetimeFigureOut">
              <a:rPr kumimoji="1" lang="ja-JP" altLang="en-US" smtClean="0"/>
              <a:pPr/>
              <a:t>2011/1/17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4550-8E5E-416A-9F12-B32D48338F3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8999-500D-431C-9995-DA20FF8F1371}" type="datetimeFigureOut">
              <a:rPr kumimoji="1" lang="ja-JP" altLang="en-US" smtClean="0"/>
              <a:pPr/>
              <a:t>2011/1/17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4550-8E5E-416A-9F12-B32D48338F3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8999-500D-431C-9995-DA20FF8F1371}" type="datetimeFigureOut">
              <a:rPr kumimoji="1" lang="ja-JP" altLang="en-US" smtClean="0"/>
              <a:pPr/>
              <a:t>2011/1/17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4550-8E5E-416A-9F12-B32D48338F3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28999-500D-431C-9995-DA20FF8F1371}" type="datetimeFigureOut">
              <a:rPr kumimoji="1" lang="ja-JP" altLang="en-US" smtClean="0"/>
              <a:pPr/>
              <a:t>2011/1/17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44550-8E5E-416A-9F12-B32D48338F3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oj.org/Pressrelease/2010/08/19/fig2.jpg" TargetMode="External"/><Relationship Id="rId13" Type="http://schemas.openxmlformats.org/officeDocument/2006/relationships/image" Target="../media/image11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image" Target="../media/image10.jpeg"/><Relationship Id="rId17" Type="http://schemas.openxmlformats.org/officeDocument/2006/relationships/image" Target="../media/image14.jpeg"/><Relationship Id="rId2" Type="http://schemas.openxmlformats.org/officeDocument/2006/relationships/hyperlink" Target="http://www.naoj.org/Pressrelease/2010/01/15/fig2.jpg" TargetMode="External"/><Relationship Id="rId16" Type="http://schemas.openxmlformats.org/officeDocument/2006/relationships/hyperlink" Target="http://www.naoj.org/Pressrelease/2010/03/18/fig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aoj.org/Pressrelease/2010/11/09/figure1.jpg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5" Type="http://schemas.openxmlformats.org/officeDocument/2006/relationships/image" Target="../media/image13.jpeg"/><Relationship Id="rId10" Type="http://schemas.openxmlformats.org/officeDocument/2006/relationships/hyperlink" Target="http://www.naoj.org/Pressrelease/2010/07/20/fig2.jpg" TargetMode="External"/><Relationship Id="rId4" Type="http://schemas.openxmlformats.org/officeDocument/2006/relationships/hyperlink" Target="http://www.naoj.org/Pressrelease/2010/12/20/figure4.jpg" TargetMode="External"/><Relationship Id="rId9" Type="http://schemas.openxmlformats.org/officeDocument/2006/relationships/image" Target="../media/image8.jpeg"/><Relationship Id="rId1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図 9" descr="新ロゴ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420" y="158750"/>
            <a:ext cx="2088173" cy="20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12ADC7-793F-4F50-90DE-61163A90B02D}" type="slidenum">
              <a:rPr lang="en-US" altLang="ja-JP" smtClean="0"/>
              <a:pPr/>
              <a:t>1</a:t>
            </a:fld>
            <a:endParaRPr lang="en-US" altLang="ja-JP" dirty="0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20574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ja-JP" sz="4800" dirty="0" smtClean="0">
                <a:latin typeface="ＭＳ Ｐゴシック" charset="-128"/>
                <a:ea typeface="ＭＳ Ｐゴシック" charset="-128"/>
              </a:rPr>
              <a:t>Subaru Users Meeting 2010</a:t>
            </a:r>
            <a:endParaRPr lang="ja-JP" altLang="en-US" dirty="0" smtClean="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4016" y="4191000"/>
            <a:ext cx="6435969" cy="2286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Aft>
                <a:spcPct val="30000"/>
              </a:spcAft>
            </a:pPr>
            <a:r>
              <a:rPr lang="en-US" altLang="ja-JP" sz="3600" dirty="0" smtClean="0">
                <a:solidFill>
                  <a:schemeClr val="tx1"/>
                </a:solidFill>
                <a:ea typeface="ＭＳ ゴシック" charset="-128"/>
              </a:rPr>
              <a:t>Hideki Takami</a:t>
            </a:r>
          </a:p>
          <a:p>
            <a:pPr eaLnBrk="1" hangingPunct="1"/>
            <a:r>
              <a:rPr lang="en-US" altLang="ja-JP" sz="3600" dirty="0" smtClean="0">
                <a:solidFill>
                  <a:schemeClr val="tx1"/>
                </a:solidFill>
                <a:ea typeface="ＭＳ ゴシック" charset="-128"/>
              </a:rPr>
              <a:t>2011/1/19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ctrTitle" idx="4294967295"/>
          </p:nvPr>
        </p:nvSpPr>
        <p:spPr>
          <a:xfrm>
            <a:off x="685800" y="2130426"/>
            <a:ext cx="7772400" cy="1895475"/>
          </a:xfrm>
        </p:spPr>
        <p:txBody>
          <a:bodyPr lIns="123444" tIns="0" rIns="148133" bIns="0"/>
          <a:lstStyle/>
          <a:p>
            <a:pPr defTabSz="822325"/>
            <a:r>
              <a:rPr lang="ja-JP" altLang="en-US" sz="4800" dirty="0" smtClean="0">
                <a:ea typeface="ＭＳ Ｐゴシック" charset="-128"/>
              </a:rPr>
              <a:t>科学的成果</a:t>
            </a:r>
            <a:r>
              <a:rPr lang="en-US" altLang="ja-JP" sz="6000" dirty="0" smtClean="0">
                <a:ea typeface="ＭＳ Ｐゴシック" charset="-128"/>
              </a:rPr>
              <a:t/>
            </a:r>
            <a:br>
              <a:rPr lang="en-US" altLang="ja-JP" sz="6000" dirty="0" smtClean="0">
                <a:ea typeface="ＭＳ Ｐゴシック" charset="-128"/>
              </a:rPr>
            </a:br>
            <a:r>
              <a:rPr lang="en-US" altLang="ja-JP" dirty="0" smtClean="0">
                <a:ea typeface="ＭＳ Ｐゴシック" charset="-128"/>
              </a:rPr>
              <a:t>Science Achievement 2010</a:t>
            </a:r>
            <a:endParaRPr lang="ja-JP" altLang="en-US" dirty="0" smtClean="0">
              <a:ea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1" descr="figure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2008"/>
            <a:ext cx="7029400" cy="7029400"/>
          </a:xfrm>
          <a:prstGeom prst="rect">
            <a:avLst/>
          </a:prstGeom>
          <a:noFill/>
        </p:spPr>
      </p:pic>
      <p:pic>
        <p:nvPicPr>
          <p:cNvPr id="1026" name="2" descr="figur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876256" cy="6876256"/>
          </a:xfrm>
          <a:prstGeom prst="rect">
            <a:avLst/>
          </a:prstGeom>
          <a:noFill/>
        </p:spPr>
      </p:pic>
      <p:pic>
        <p:nvPicPr>
          <p:cNvPr id="1028" name="3" descr="figur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5408" y="0"/>
            <a:ext cx="5328592" cy="12484759"/>
          </a:xfrm>
          <a:prstGeom prst="rect">
            <a:avLst/>
          </a:prstGeom>
          <a:noFill/>
        </p:spPr>
      </p:pic>
      <p:pic>
        <p:nvPicPr>
          <p:cNvPr id="1030" name="4" descr="figure2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828600" y="44624"/>
            <a:ext cx="5688632" cy="5119770"/>
          </a:xfrm>
          <a:prstGeom prst="rect">
            <a:avLst/>
          </a:prstGeom>
          <a:noFill/>
        </p:spPr>
      </p:pic>
      <p:pic>
        <p:nvPicPr>
          <p:cNvPr id="1032" name="5" descr="figure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3548672"/>
            <a:ext cx="9168954" cy="3048680"/>
          </a:xfrm>
          <a:prstGeom prst="rect">
            <a:avLst/>
          </a:prstGeom>
          <a:noFill/>
        </p:spPr>
      </p:pic>
      <p:pic>
        <p:nvPicPr>
          <p:cNvPr id="6" name="6" descr="C:\DOCUME~1\iwata\LOCALS~1\Temp\VMwareDnD\58cd84e3\2818_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71801" y="-1"/>
            <a:ext cx="6372200" cy="4459549"/>
          </a:xfrm>
          <a:prstGeom prst="rect">
            <a:avLst/>
          </a:prstGeom>
          <a:noFill/>
        </p:spPr>
      </p:pic>
      <p:pic>
        <p:nvPicPr>
          <p:cNvPr id="7" name="7" descr="DarkMatter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5868144" cy="586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8" descr="SNspectrum"/>
          <p:cNvPicPr>
            <a:picLocks noChangeAspect="1" noChangeArrowheads="1"/>
          </p:cNvPicPr>
          <p:nvPr/>
        </p:nvPicPr>
        <p:blipFill>
          <a:blip r:embed="rId14" cstate="print">
            <a:lum bright="-6000" contrast="-6000"/>
          </a:blip>
          <a:srcRect/>
          <a:stretch>
            <a:fillRect/>
          </a:stretch>
        </p:blipFill>
        <p:spPr bwMode="auto">
          <a:xfrm>
            <a:off x="2483768" y="2172244"/>
            <a:ext cx="6667400" cy="4685758"/>
          </a:xfrm>
          <a:prstGeom prst="rect">
            <a:avLst/>
          </a:prstGeom>
          <a:noFill/>
        </p:spPr>
      </p:pic>
      <p:pic>
        <p:nvPicPr>
          <p:cNvPr id="1034" name="9" descr="imag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6096000" cy="6096001"/>
          </a:xfrm>
          <a:prstGeom prst="rect">
            <a:avLst/>
          </a:prstGeom>
          <a:noFill/>
        </p:spPr>
      </p:pic>
      <p:pic>
        <p:nvPicPr>
          <p:cNvPr id="1036" name="10" descr="figure1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049520" y="1"/>
            <a:ext cx="70944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 rot="-5400000">
            <a:off x="-1936810" y="3156357"/>
            <a:ext cx="4621213" cy="8206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altLang="ja-JP" sz="2400" dirty="0" smtClean="0"/>
              <a:t>Publication per telescope</a:t>
            </a:r>
          </a:p>
          <a:p>
            <a:endParaRPr lang="ja-JP" altLang="en-US" sz="1000" dirty="0"/>
          </a:p>
        </p:txBody>
      </p:sp>
      <p:sp>
        <p:nvSpPr>
          <p:cNvPr id="6" name="テキスト ボックス 9"/>
          <p:cNvSpPr txBox="1">
            <a:spLocks noChangeArrowheads="1"/>
          </p:cNvSpPr>
          <p:nvPr/>
        </p:nvSpPr>
        <p:spPr bwMode="auto">
          <a:xfrm>
            <a:off x="2627784" y="6135687"/>
            <a:ext cx="38136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Year from the operation start</a:t>
            </a:r>
            <a:endParaRPr lang="ja-JP" altLang="en-US" sz="2400" dirty="0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601216" y="197768"/>
            <a:ext cx="8229600" cy="1143000"/>
          </a:xfrm>
        </p:spPr>
        <p:txBody>
          <a:bodyPr/>
          <a:lstStyle/>
          <a:p>
            <a:r>
              <a:rPr lang="ja-JP" altLang="en-US" dirty="0" smtClean="0">
                <a:ea typeface="ＭＳ Ｐゴシック" charset="-128"/>
              </a:rPr>
              <a:t>論文出版統計</a:t>
            </a:r>
            <a:r>
              <a:rPr lang="en-US" altLang="ja-JP" dirty="0" smtClean="0">
                <a:ea typeface="ＭＳ Ｐゴシック" charset="-128"/>
              </a:rPr>
              <a:t/>
            </a:r>
            <a:br>
              <a:rPr lang="en-US" altLang="ja-JP" dirty="0" smtClean="0">
                <a:ea typeface="ＭＳ Ｐゴシック" charset="-128"/>
              </a:rPr>
            </a:br>
            <a:r>
              <a:rPr lang="en-US" altLang="ja-JP" dirty="0" smtClean="0">
                <a:ea typeface="ＭＳ Ｐゴシック" charset="-128"/>
              </a:rPr>
              <a:t>Publication Statistics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244" y="1021928"/>
            <a:ext cx="7391400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0982" y="1021928"/>
            <a:ext cx="3533626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13"/>
          <p:cNvGrpSpPr/>
          <p:nvPr/>
        </p:nvGrpSpPr>
        <p:grpSpPr>
          <a:xfrm>
            <a:off x="-2124744" y="-720080"/>
            <a:ext cx="12817424" cy="8397552"/>
            <a:chOff x="-2124744" y="-720080"/>
            <a:chExt cx="12817424" cy="8397552"/>
          </a:xfrm>
        </p:grpSpPr>
        <p:graphicFrame>
          <p:nvGraphicFramePr>
            <p:cNvPr id="2" name="Chart 1"/>
            <p:cNvGraphicFramePr>
              <a:graphicFrameLocks/>
            </p:cNvGraphicFramePr>
            <p:nvPr/>
          </p:nvGraphicFramePr>
          <p:xfrm>
            <a:off x="-2124744" y="-720080"/>
            <a:ext cx="12817424" cy="83975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テキスト ボックス 2"/>
            <p:cNvSpPr txBox="1"/>
            <p:nvPr/>
          </p:nvSpPr>
          <p:spPr>
            <a:xfrm>
              <a:off x="4716600" y="4669199"/>
              <a:ext cx="4454040" cy="2144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kumimoji="1" lang="ja-JP" altLang="en-US" dirty="0" smtClean="0"/>
                <a:t>　　　　　　　　　　　　　　　　</a:t>
              </a:r>
              <a:r>
                <a:rPr kumimoji="1" lang="en-US" altLang="ja-JP" dirty="0" err="1" smtClean="0"/>
                <a:t>Suprime</a:t>
              </a:r>
              <a:r>
                <a:rPr kumimoji="1" lang="en-US" altLang="ja-JP" dirty="0" smtClean="0"/>
                <a:t>-Cam(Opt)</a:t>
              </a:r>
            </a:p>
            <a:p>
              <a:pPr>
                <a:lnSpc>
                  <a:spcPts val="1600"/>
                </a:lnSpc>
              </a:pPr>
              <a:r>
                <a:rPr lang="ja-JP" altLang="en-US" dirty="0" smtClean="0"/>
                <a:t>　　　　　　　　　　　　　　</a:t>
              </a:r>
              <a:r>
                <a:rPr lang="en-US" altLang="ja-JP" dirty="0" smtClean="0"/>
                <a:t>Others</a:t>
              </a:r>
            </a:p>
            <a:p>
              <a:pPr>
                <a:lnSpc>
                  <a:spcPts val="1600"/>
                </a:lnSpc>
              </a:pPr>
              <a:r>
                <a:rPr kumimoji="1" lang="ja-JP" altLang="en-US" dirty="0" smtClean="0"/>
                <a:t>　　　　　　　　　　　　　</a:t>
              </a:r>
              <a:r>
                <a:rPr kumimoji="1" lang="en-US" altLang="ja-JP" dirty="0" smtClean="0"/>
                <a:t>MOIRCS</a:t>
              </a:r>
              <a:r>
                <a:rPr lang="ja-JP" altLang="en-US" dirty="0" smtClean="0"/>
                <a:t>  </a:t>
              </a:r>
              <a:r>
                <a:rPr lang="en-US" altLang="ja-JP" dirty="0" smtClean="0"/>
                <a:t>(</a:t>
              </a:r>
              <a:r>
                <a:rPr kumimoji="1" lang="en-US" altLang="ja-JP" dirty="0" smtClean="0"/>
                <a:t>IR)</a:t>
              </a:r>
            </a:p>
            <a:p>
              <a:pPr>
                <a:lnSpc>
                  <a:spcPts val="1600"/>
                </a:lnSpc>
              </a:pPr>
              <a:r>
                <a:rPr lang="ja-JP" altLang="en-US" dirty="0" smtClean="0"/>
                <a:t>　　　　　　　　　　　</a:t>
              </a:r>
              <a:r>
                <a:rPr lang="en-US" altLang="ja-JP" dirty="0" smtClean="0"/>
                <a:t>CIAO (IR, Decommissioned)</a:t>
              </a:r>
            </a:p>
            <a:p>
              <a:pPr>
                <a:lnSpc>
                  <a:spcPts val="1600"/>
                </a:lnSpc>
              </a:pPr>
              <a:r>
                <a:rPr kumimoji="1" lang="ja-JP" altLang="en-US" dirty="0" smtClean="0"/>
                <a:t>　　　　　　　　　</a:t>
              </a:r>
              <a:r>
                <a:rPr kumimoji="1" lang="en-US" altLang="ja-JP" dirty="0" smtClean="0"/>
                <a:t>COMICS (MIR)</a:t>
              </a:r>
            </a:p>
            <a:p>
              <a:pPr>
                <a:lnSpc>
                  <a:spcPts val="1600"/>
                </a:lnSpc>
              </a:pPr>
              <a:r>
                <a:rPr lang="ja-JP" altLang="en-US" dirty="0" smtClean="0"/>
                <a:t>　　　　　　　</a:t>
              </a:r>
              <a:r>
                <a:rPr lang="en-US" altLang="ja-JP" dirty="0" smtClean="0"/>
                <a:t>FOCAS (Opt)</a:t>
              </a:r>
            </a:p>
            <a:p>
              <a:pPr>
                <a:lnSpc>
                  <a:spcPts val="1600"/>
                </a:lnSpc>
              </a:pPr>
              <a:r>
                <a:rPr kumimoji="1" lang="ja-JP" altLang="en-US" dirty="0" smtClean="0"/>
                <a:t>　　　　　　</a:t>
              </a:r>
              <a:r>
                <a:rPr kumimoji="1" lang="en-US" altLang="ja-JP" dirty="0" smtClean="0"/>
                <a:t>HDS (Opt)</a:t>
              </a:r>
            </a:p>
            <a:p>
              <a:pPr>
                <a:lnSpc>
                  <a:spcPts val="1600"/>
                </a:lnSpc>
              </a:pPr>
              <a:r>
                <a:rPr lang="ja-JP" altLang="en-US" dirty="0" smtClean="0"/>
                <a:t>　　　　</a:t>
              </a:r>
              <a:r>
                <a:rPr lang="en-US" altLang="ja-JP" dirty="0" smtClean="0"/>
                <a:t>IRCS (IR)</a:t>
              </a:r>
            </a:p>
            <a:p>
              <a:pPr>
                <a:lnSpc>
                  <a:spcPts val="1600"/>
                </a:lnSpc>
              </a:pPr>
              <a:r>
                <a:rPr kumimoji="1" lang="ja-JP" altLang="en-US" dirty="0" smtClean="0"/>
                <a:t>　　</a:t>
              </a:r>
              <a:r>
                <a:rPr kumimoji="1" lang="en-US" altLang="ja-JP" dirty="0" smtClean="0"/>
                <a:t>OHS (IR, Decommissioned)</a:t>
              </a:r>
            </a:p>
            <a:p>
              <a:pPr>
                <a:lnSpc>
                  <a:spcPts val="1600"/>
                </a:lnSpc>
              </a:pPr>
              <a:r>
                <a:rPr lang="en-US" altLang="ja-JP" dirty="0" smtClean="0"/>
                <a:t>CISCO (IR, Decommissioned)</a:t>
              </a:r>
              <a:endParaRPr kumimoji="1" lang="ja-JP" altLang="en-US" dirty="0"/>
            </a:p>
          </p:txBody>
        </p:sp>
        <p:cxnSp>
          <p:nvCxnSpPr>
            <p:cNvPr id="7" name="直線コネクタ 6"/>
            <p:cNvCxnSpPr/>
            <p:nvPr/>
          </p:nvCxnSpPr>
          <p:spPr>
            <a:xfrm>
              <a:off x="5220072" y="5877272"/>
              <a:ext cx="432048" cy="14401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>
              <a:off x="6228184" y="5013176"/>
              <a:ext cx="432048" cy="14401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650631" y="2997200"/>
            <a:ext cx="7772400" cy="762000"/>
          </a:xfrm>
        </p:spPr>
        <p:txBody>
          <a:bodyPr>
            <a:noAutofit/>
          </a:bodyPr>
          <a:lstStyle/>
          <a:p>
            <a:r>
              <a:rPr lang="ja-JP" altLang="en-US" sz="4800" dirty="0" smtClean="0">
                <a:ea typeface="ＭＳ Ｐゴシック" charset="-128"/>
              </a:rPr>
              <a:t>科学</a:t>
            </a:r>
            <a:r>
              <a:rPr lang="ja-JP" altLang="en-US" sz="4800" dirty="0" smtClean="0">
                <a:ea typeface="ＭＳ Ｐゴシック" charset="-128"/>
              </a:rPr>
              <a:t>運用</a:t>
            </a:r>
            <a:r>
              <a:rPr lang="en-US" altLang="ja-JP" sz="4800" dirty="0" smtClean="0">
                <a:ea typeface="ＭＳ Ｐゴシック" charset="-128"/>
              </a:rPr>
              <a:t/>
            </a:r>
            <a:br>
              <a:rPr lang="en-US" altLang="ja-JP" sz="4800" dirty="0" smtClean="0">
                <a:ea typeface="ＭＳ Ｐゴシック" charset="-128"/>
              </a:rPr>
            </a:br>
            <a:r>
              <a:rPr lang="en-US" altLang="ja-JP" sz="4800" dirty="0" smtClean="0">
                <a:ea typeface="ＭＳ Ｐゴシック" charset="-128"/>
              </a:rPr>
              <a:t>Science </a:t>
            </a:r>
            <a:r>
              <a:rPr lang="en-US" altLang="ja-JP" sz="4800" dirty="0" smtClean="0">
                <a:ea typeface="ＭＳ Ｐゴシック" charset="-128"/>
              </a:rPr>
              <a:t>Operation</a:t>
            </a:r>
            <a:endParaRPr lang="ja-JP" altLang="en-US" sz="4800" dirty="0" smtClean="0">
              <a:ea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2"/>
          <p:cNvGrpSpPr/>
          <p:nvPr/>
        </p:nvGrpSpPr>
        <p:grpSpPr>
          <a:xfrm>
            <a:off x="989856" y="1121296"/>
            <a:ext cx="7110536" cy="5404048"/>
            <a:chOff x="7596336" y="620688"/>
            <a:chExt cx="7110536" cy="5404048"/>
          </a:xfrm>
        </p:grpSpPr>
        <p:graphicFrame>
          <p:nvGraphicFramePr>
            <p:cNvPr id="8" name="グラフ 7"/>
            <p:cNvGraphicFramePr/>
            <p:nvPr/>
          </p:nvGraphicFramePr>
          <p:xfrm>
            <a:off x="7596336" y="620688"/>
            <a:ext cx="7110536" cy="5404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テキスト ボックス 1"/>
            <p:cNvSpPr txBox="1"/>
            <p:nvPr/>
          </p:nvSpPr>
          <p:spPr>
            <a:xfrm>
              <a:off x="11340752" y="3068960"/>
              <a:ext cx="1584148" cy="504038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2000" b="1" dirty="0" smtClean="0">
                  <a:solidFill>
                    <a:schemeClr val="bg1"/>
                  </a:solidFill>
                </a:rPr>
                <a:t>Common Use</a:t>
              </a:r>
              <a:r>
                <a:rPr lang="ja-JP" altLang="en-US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ja-JP" sz="2000" b="1" dirty="0" smtClean="0">
                  <a:solidFill>
                    <a:schemeClr val="bg1"/>
                  </a:solidFill>
                </a:rPr>
                <a:t>250</a:t>
              </a:r>
              <a:endParaRPr lang="ja-JP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テキスト ボックス 1"/>
            <p:cNvSpPr txBox="1"/>
            <p:nvPr/>
          </p:nvSpPr>
          <p:spPr>
            <a:xfrm>
              <a:off x="8748464" y="2996952"/>
              <a:ext cx="1584147" cy="504038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2000" b="1" dirty="0" smtClean="0">
                  <a:solidFill>
                    <a:schemeClr val="bg1"/>
                  </a:solidFill>
                </a:rPr>
                <a:t>Univ. Hawaii</a:t>
              </a:r>
            </a:p>
            <a:p>
              <a:pPr algn="ctr"/>
              <a:r>
                <a:rPr lang="en-US" altLang="ja-JP" sz="2000" b="1" dirty="0" smtClean="0">
                  <a:solidFill>
                    <a:schemeClr val="bg1"/>
                  </a:solidFill>
                </a:rPr>
                <a:t>52</a:t>
              </a:r>
              <a:endParaRPr lang="ja-JP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テキスト ボックス 1"/>
            <p:cNvSpPr txBox="1"/>
            <p:nvPr/>
          </p:nvSpPr>
          <p:spPr>
            <a:xfrm>
              <a:off x="9144000" y="1772816"/>
              <a:ext cx="1584147" cy="504038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2000" b="1" dirty="0" smtClean="0">
                  <a:solidFill>
                    <a:sysClr val="window" lastClr="FFFFFF"/>
                  </a:solidFill>
                </a:rPr>
                <a:t>Engineering</a:t>
              </a:r>
            </a:p>
            <a:p>
              <a:pPr algn="ctr"/>
              <a:r>
                <a:rPr lang="en-US" altLang="ja-JP" sz="2000" b="1" dirty="0" smtClean="0">
                  <a:solidFill>
                    <a:sysClr val="window" lastClr="FFFFFF"/>
                  </a:solidFill>
                </a:rPr>
                <a:t>54</a:t>
              </a:r>
              <a:endParaRPr lang="ja-JP" altLang="en-US" sz="2000" b="1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12" name="テキスト ボックス 1"/>
            <p:cNvSpPr txBox="1"/>
            <p:nvPr/>
          </p:nvSpPr>
          <p:spPr>
            <a:xfrm>
              <a:off x="10476656" y="836712"/>
              <a:ext cx="1008087" cy="1368134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2000" b="1" dirty="0" smtClean="0">
                  <a:solidFill>
                    <a:sysClr val="window" lastClr="FFFFFF"/>
                  </a:solidFill>
                </a:rPr>
                <a:t>Other</a:t>
              </a:r>
              <a:endParaRPr lang="ja-JP" altLang="en-US" sz="2000" b="1" dirty="0">
                <a:solidFill>
                  <a:sysClr val="window" lastClr="FFFFFF"/>
                </a:solidFill>
              </a:endParaRPr>
            </a:p>
          </p:txBody>
        </p:sp>
      </p:grpSp>
      <p:sp>
        <p:nvSpPr>
          <p:cNvPr id="4" name="テキスト ボックス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000" b="1" dirty="0" smtClean="0">
                <a:solidFill>
                  <a:sysClr val="window" lastClr="FFFFFF"/>
                </a:solidFill>
              </a:rPr>
              <a:t>技術試験</a:t>
            </a:r>
            <a:endParaRPr lang="en-US" altLang="ja-JP" sz="2000" b="1" dirty="0" smtClean="0">
              <a:solidFill>
                <a:sysClr val="window" lastClr="FFFFFF"/>
              </a:solidFill>
            </a:endParaRPr>
          </a:p>
          <a:p>
            <a:pPr algn="ctr"/>
            <a:r>
              <a:rPr lang="en-US" altLang="ja-JP" sz="2000" b="1" dirty="0" smtClean="0">
                <a:solidFill>
                  <a:sysClr val="window" lastClr="FFFFFF"/>
                </a:solidFill>
              </a:rPr>
              <a:t>54</a:t>
            </a:r>
            <a:r>
              <a:rPr lang="ja-JP" altLang="en-US" sz="2000" b="1" dirty="0" smtClean="0">
                <a:solidFill>
                  <a:sysClr val="window" lastClr="FFFFFF"/>
                </a:solidFill>
              </a:rPr>
              <a:t>夜</a:t>
            </a:r>
            <a:endParaRPr lang="ja-JP" altLang="en-US" sz="2000" b="1" dirty="0">
              <a:solidFill>
                <a:sysClr val="window" lastClr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9552" y="26064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Telescope Usage (S10A+B</a:t>
            </a:r>
            <a:r>
              <a:rPr kumimoji="1" lang="ja-JP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）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1484784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Total 365</a:t>
            </a:r>
            <a:endParaRPr kumimoji="1" lang="ja-JP" altLang="en-US" sz="3200" dirty="0"/>
          </a:p>
        </p:txBody>
      </p:sp>
      <p:graphicFrame>
        <p:nvGraphicFramePr>
          <p:cNvPr id="13" name="グラフ 12"/>
          <p:cNvGraphicFramePr/>
          <p:nvPr/>
        </p:nvGraphicFramePr>
        <p:xfrm>
          <a:off x="827584" y="1196752"/>
          <a:ext cx="756084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スライド番号プレースホル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C75641-1B87-4E20-9F20-7D07F2A9F009}" type="slidenum">
              <a:rPr lang="en-US" altLang="ja-JP" smtClean="0"/>
              <a:pPr/>
              <a:t>16</a:t>
            </a:fld>
            <a:endParaRPr lang="en-US" altLang="ja-JP" dirty="0" smtClean="0"/>
          </a:p>
        </p:txBody>
      </p:sp>
      <p:pic>
        <p:nvPicPr>
          <p:cNvPr id="33795" name="図 14" descr="申請採択件数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0918"/>
            <a:ext cx="8307792" cy="656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テキスト ボックス 3"/>
          <p:cNvSpPr txBox="1">
            <a:spLocks noChangeArrowheads="1"/>
          </p:cNvSpPr>
          <p:nvPr/>
        </p:nvSpPr>
        <p:spPr bwMode="auto">
          <a:xfrm>
            <a:off x="539552" y="-20638"/>
            <a:ext cx="77258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dirty="0" smtClean="0"/>
              <a:t>Number of Applications, Approvals, and Rate</a:t>
            </a:r>
            <a:endParaRPr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36512" y="476672"/>
            <a:ext cx="553998" cy="5904656"/>
          </a:xfrm>
          <a:prstGeom prst="rect">
            <a:avLst/>
          </a:prstGeom>
          <a:solidFill>
            <a:schemeClr val="bg1"/>
          </a:solidFill>
        </p:spPr>
        <p:txBody>
          <a:bodyPr vert="vert270" wrap="square">
            <a:spAutoFit/>
          </a:bodyPr>
          <a:lstStyle/>
          <a:p>
            <a:pPr>
              <a:defRPr/>
            </a:pPr>
            <a:r>
              <a:rPr lang="en-US" altLang="ja-JP" sz="2400" b="1" dirty="0" smtClean="0">
                <a:solidFill>
                  <a:srgbClr val="0070C0"/>
                </a:solidFill>
                <a:latin typeface="Arial" pitchFamily="34" charset="0"/>
                <a:ea typeface="ＭＳ Ｐゴシック" pitchFamily="50" charset="-128"/>
              </a:rPr>
              <a:t>Number of Applications and Approvals</a:t>
            </a:r>
            <a:endParaRPr lang="ja-JP" altLang="en-US" sz="2400" b="1" dirty="0">
              <a:solidFill>
                <a:srgbClr val="0070C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500698" y="1429629"/>
            <a:ext cx="553998" cy="3511539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</a:rPr>
              <a:t>Over Subscription Rate</a:t>
            </a:r>
            <a:endParaRPr lang="ja-JP" altLang="en-US" sz="2400" b="1" dirty="0">
              <a:solidFill>
                <a:srgbClr val="FF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347864" y="1700808"/>
            <a:ext cx="1716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Applications</a:t>
            </a:r>
            <a:endParaRPr lang="ja-JP" altLang="en-US" sz="2400" dirty="0"/>
          </a:p>
        </p:txBody>
      </p:sp>
      <p:sp>
        <p:nvSpPr>
          <p:cNvPr id="8" name="正方形/長方形 7"/>
          <p:cNvSpPr/>
          <p:nvPr/>
        </p:nvSpPr>
        <p:spPr>
          <a:xfrm>
            <a:off x="2051720" y="4623519"/>
            <a:ext cx="1422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Approvals</a:t>
            </a:r>
            <a:endParaRPr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図 6" descr="申請採択夜数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169" y="368300"/>
            <a:ext cx="8254512" cy="655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スライド番号プレースホル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D8AB9A-3C8D-4C19-AD4C-B81E34F2906E}" type="slidenum">
              <a:rPr lang="en-US" altLang="ja-JP" smtClean="0"/>
              <a:pPr/>
              <a:t>17</a:t>
            </a:fld>
            <a:endParaRPr lang="en-US" altLang="ja-JP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2865025"/>
            <a:ext cx="461665" cy="1836400"/>
          </a:xfrm>
          <a:prstGeom prst="rect">
            <a:avLst/>
          </a:prstGeom>
          <a:solidFill>
            <a:schemeClr val="bg1"/>
          </a:solidFill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ja-JP" altLang="en-US" b="1" dirty="0">
                <a:solidFill>
                  <a:srgbClr val="0070C0"/>
                </a:solidFill>
                <a:latin typeface="Arial" pitchFamily="34" charset="0"/>
                <a:ea typeface="ＭＳ Ｐゴシック" pitchFamily="50" charset="-128"/>
              </a:rPr>
              <a:t>申請・採択課夜数</a:t>
            </a:r>
          </a:p>
        </p:txBody>
      </p:sp>
      <p:sp>
        <p:nvSpPr>
          <p:cNvPr id="8" name="テキスト ボックス 3"/>
          <p:cNvSpPr txBox="1">
            <a:spLocks noChangeArrowheads="1"/>
          </p:cNvSpPr>
          <p:nvPr/>
        </p:nvSpPr>
        <p:spPr bwMode="auto">
          <a:xfrm>
            <a:off x="2648095" y="-20638"/>
            <a:ext cx="31480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dirty="0" smtClean="0"/>
              <a:t>Number of Nights</a:t>
            </a:r>
            <a:endParaRPr lang="ja-JP" altLang="en-US" sz="3200" dirty="0"/>
          </a:p>
        </p:txBody>
      </p:sp>
      <p:sp>
        <p:nvSpPr>
          <p:cNvPr id="9" name="正方形/長方形 8"/>
          <p:cNvSpPr/>
          <p:nvPr/>
        </p:nvSpPr>
        <p:spPr>
          <a:xfrm>
            <a:off x="4139952" y="1268760"/>
            <a:ext cx="2423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Application nights</a:t>
            </a:r>
            <a:endParaRPr lang="ja-JP" altLang="en-US" sz="2400" dirty="0"/>
          </a:p>
        </p:txBody>
      </p:sp>
      <p:sp>
        <p:nvSpPr>
          <p:cNvPr id="10" name="正方形/長方形 9"/>
          <p:cNvSpPr/>
          <p:nvPr/>
        </p:nvSpPr>
        <p:spPr>
          <a:xfrm>
            <a:off x="1835696" y="4509120"/>
            <a:ext cx="2298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Approved  nights</a:t>
            </a:r>
            <a:endParaRPr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-36512" y="476672"/>
            <a:ext cx="553998" cy="5904656"/>
          </a:xfrm>
          <a:prstGeom prst="rect">
            <a:avLst/>
          </a:prstGeom>
          <a:solidFill>
            <a:schemeClr val="bg1"/>
          </a:solidFill>
        </p:spPr>
        <p:txBody>
          <a:bodyPr vert="vert270" wrap="square">
            <a:spAutoFit/>
          </a:bodyPr>
          <a:lstStyle/>
          <a:p>
            <a:pPr>
              <a:defRPr/>
            </a:pPr>
            <a:r>
              <a:rPr lang="en-US" altLang="ja-JP" sz="2400" b="1" dirty="0" smtClean="0">
                <a:solidFill>
                  <a:srgbClr val="0070C0"/>
                </a:solidFill>
                <a:latin typeface="Arial" pitchFamily="34" charset="0"/>
                <a:ea typeface="ＭＳ Ｐゴシック" pitchFamily="50" charset="-128"/>
              </a:rPr>
              <a:t>Nights of Applications and Approvals</a:t>
            </a:r>
            <a:endParaRPr lang="ja-JP" altLang="en-US" sz="2400" b="1" dirty="0">
              <a:solidFill>
                <a:srgbClr val="0070C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500698" y="1429629"/>
            <a:ext cx="553998" cy="3511539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</a:rPr>
              <a:t>Over Subscription Rate</a:t>
            </a:r>
            <a:endParaRPr lang="ja-JP" altLang="en-US" sz="2400" b="1" dirty="0">
              <a:solidFill>
                <a:srgbClr val="FF0000"/>
              </a:solidFill>
              <a:latin typeface="Arial" pitchFamily="34" charset="0"/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5CAE95-945C-4945-BB69-9486254F750C}" type="slidenum">
              <a:rPr lang="en-US" altLang="ja-JP" smtClean="0"/>
              <a:pPr/>
              <a:t>18</a:t>
            </a:fld>
            <a:endParaRPr lang="en-US" altLang="ja-JP" dirty="0" smtClean="0"/>
          </a:p>
        </p:txBody>
      </p:sp>
      <p:sp>
        <p:nvSpPr>
          <p:cNvPr id="36869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 dirty="0"/>
          </a:p>
        </p:txBody>
      </p:sp>
      <p:pic>
        <p:nvPicPr>
          <p:cNvPr id="1026" name="Picture 2" descr="C:\My Document\Common-use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157767"/>
            <a:ext cx="10225136" cy="7231673"/>
          </a:xfrm>
          <a:prstGeom prst="rect">
            <a:avLst/>
          </a:prstGeom>
          <a:noFill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47976" y="119534"/>
            <a:ext cx="7010252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3200" dirty="0" smtClean="0"/>
              <a:t>共同</a:t>
            </a:r>
            <a:r>
              <a:rPr lang="ja-JP" altLang="en-US" sz="3200" dirty="0"/>
              <a:t>利用実績（</a:t>
            </a:r>
            <a:r>
              <a:rPr lang="ja-JP" altLang="en-US" sz="3200" dirty="0">
                <a:solidFill>
                  <a:srgbClr val="FF0000"/>
                </a:solidFill>
              </a:rPr>
              <a:t>所属機関別</a:t>
            </a:r>
            <a:r>
              <a:rPr lang="ja-JP" altLang="en-US" sz="3200" dirty="0" smtClean="0"/>
              <a:t>採択夜数）</a:t>
            </a:r>
            <a:endParaRPr lang="en-US" altLang="ja-JP" sz="3200" dirty="0" smtClean="0"/>
          </a:p>
          <a:p>
            <a:pPr algn="ctr"/>
            <a:r>
              <a:rPr lang="en-US" altLang="ja-JP" sz="3200" dirty="0" smtClean="0"/>
              <a:t>Approved Number of Nights by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Institutes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6901A2-7F6E-455D-BBF1-5CD899BB97C0}" type="slidenum">
              <a:rPr lang="en-US" altLang="ja-JP" smtClean="0"/>
              <a:pPr/>
              <a:t>19</a:t>
            </a:fld>
            <a:endParaRPr lang="en-US" altLang="ja-JP" dirty="0" smtClean="0"/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 dirty="0"/>
          </a:p>
        </p:txBody>
      </p:sp>
      <p:sp>
        <p:nvSpPr>
          <p:cNvPr id="37892" name="Text Box 8"/>
          <p:cNvSpPr txBox="1">
            <a:spLocks noChangeArrowheads="1"/>
          </p:cNvSpPr>
          <p:nvPr/>
        </p:nvSpPr>
        <p:spPr bwMode="auto">
          <a:xfrm>
            <a:off x="546589" y="292100"/>
            <a:ext cx="84577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200" dirty="0"/>
              <a:t>共同利用実績：観測装置ごとの採択夜数の割合</a:t>
            </a:r>
          </a:p>
        </p:txBody>
      </p:sp>
      <p:pic>
        <p:nvPicPr>
          <p:cNvPr id="37893" name="Picture 8" descr="C:\DOCUME~1\iwata\LOCALS~1\Temp\VMwareDnD\4bc7f1b9\instrument_frac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631" y="858838"/>
            <a:ext cx="7370885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0" descr="C:\DOCUME~1\iwata\LOCALS~1\Temp\VMwareDnD\53c5d96e\instrument_fraction_labe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4993" y="2806700"/>
            <a:ext cx="1439008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フリーフォーム 6"/>
          <p:cNvSpPr/>
          <p:nvPr/>
        </p:nvSpPr>
        <p:spPr>
          <a:xfrm>
            <a:off x="951978" y="2605414"/>
            <a:ext cx="6488482" cy="1841326"/>
          </a:xfrm>
          <a:custGeom>
            <a:avLst/>
            <a:gdLst>
              <a:gd name="connsiteX0" fmla="*/ 0 w 6488482"/>
              <a:gd name="connsiteY0" fmla="*/ 1227550 h 1841326"/>
              <a:gd name="connsiteX1" fmla="*/ 338203 w 6488482"/>
              <a:gd name="connsiteY1" fmla="*/ 613775 h 1841326"/>
              <a:gd name="connsiteX2" fmla="*/ 688932 w 6488482"/>
              <a:gd name="connsiteY2" fmla="*/ 438411 h 1841326"/>
              <a:gd name="connsiteX3" fmla="*/ 1002082 w 6488482"/>
              <a:gd name="connsiteY3" fmla="*/ 701457 h 1841326"/>
              <a:gd name="connsiteX4" fmla="*/ 1315233 w 6488482"/>
              <a:gd name="connsiteY4" fmla="*/ 313150 h 1841326"/>
              <a:gd name="connsiteX5" fmla="*/ 1653436 w 6488482"/>
              <a:gd name="connsiteY5" fmla="*/ 1052186 h 1841326"/>
              <a:gd name="connsiteX6" fmla="*/ 1966586 w 6488482"/>
              <a:gd name="connsiteY6" fmla="*/ 789139 h 1841326"/>
              <a:gd name="connsiteX7" fmla="*/ 2279737 w 6488482"/>
              <a:gd name="connsiteY7" fmla="*/ 789139 h 1841326"/>
              <a:gd name="connsiteX8" fmla="*/ 2617940 w 6488482"/>
              <a:gd name="connsiteY8" fmla="*/ 839244 h 1841326"/>
              <a:gd name="connsiteX9" fmla="*/ 2931090 w 6488482"/>
              <a:gd name="connsiteY9" fmla="*/ 663879 h 1841326"/>
              <a:gd name="connsiteX10" fmla="*/ 3244241 w 6488482"/>
              <a:gd name="connsiteY10" fmla="*/ 0 h 1841326"/>
              <a:gd name="connsiteX11" fmla="*/ 3582444 w 6488482"/>
              <a:gd name="connsiteY11" fmla="*/ 751561 h 1841326"/>
              <a:gd name="connsiteX12" fmla="*/ 3895595 w 6488482"/>
              <a:gd name="connsiteY12" fmla="*/ 1177446 h 1841326"/>
              <a:gd name="connsiteX13" fmla="*/ 4208745 w 6488482"/>
              <a:gd name="connsiteY13" fmla="*/ 1189972 h 1841326"/>
              <a:gd name="connsiteX14" fmla="*/ 4546948 w 6488482"/>
              <a:gd name="connsiteY14" fmla="*/ 1841326 h 1841326"/>
              <a:gd name="connsiteX15" fmla="*/ 4860099 w 6488482"/>
              <a:gd name="connsiteY15" fmla="*/ 1578279 h 1841326"/>
              <a:gd name="connsiteX16" fmla="*/ 5210827 w 6488482"/>
              <a:gd name="connsiteY16" fmla="*/ 526093 h 1841326"/>
              <a:gd name="connsiteX17" fmla="*/ 5523978 w 6488482"/>
              <a:gd name="connsiteY17" fmla="*/ 914400 h 1841326"/>
              <a:gd name="connsiteX18" fmla="*/ 5824603 w 6488482"/>
              <a:gd name="connsiteY18" fmla="*/ 663879 h 1841326"/>
              <a:gd name="connsiteX19" fmla="*/ 6175332 w 6488482"/>
              <a:gd name="connsiteY19" fmla="*/ 914400 h 1841326"/>
              <a:gd name="connsiteX20" fmla="*/ 6488482 w 6488482"/>
              <a:gd name="connsiteY20" fmla="*/ 1102290 h 1841326"/>
              <a:gd name="connsiteX21" fmla="*/ 6488482 w 6488482"/>
              <a:gd name="connsiteY21" fmla="*/ 1102290 h 1841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488482" h="1841326">
                <a:moveTo>
                  <a:pt x="0" y="1227550"/>
                </a:moveTo>
                <a:lnTo>
                  <a:pt x="338203" y="613775"/>
                </a:lnTo>
                <a:lnTo>
                  <a:pt x="688932" y="438411"/>
                </a:lnTo>
                <a:lnTo>
                  <a:pt x="1002082" y="701457"/>
                </a:lnTo>
                <a:lnTo>
                  <a:pt x="1315233" y="313150"/>
                </a:lnTo>
                <a:lnTo>
                  <a:pt x="1653436" y="1052186"/>
                </a:lnTo>
                <a:lnTo>
                  <a:pt x="1966586" y="789139"/>
                </a:lnTo>
                <a:lnTo>
                  <a:pt x="2279737" y="789139"/>
                </a:lnTo>
                <a:lnTo>
                  <a:pt x="2617940" y="839244"/>
                </a:lnTo>
                <a:lnTo>
                  <a:pt x="2931090" y="663879"/>
                </a:lnTo>
                <a:lnTo>
                  <a:pt x="3244241" y="0"/>
                </a:lnTo>
                <a:lnTo>
                  <a:pt x="3582444" y="751561"/>
                </a:lnTo>
                <a:lnTo>
                  <a:pt x="3895595" y="1177446"/>
                </a:lnTo>
                <a:lnTo>
                  <a:pt x="4208745" y="1189972"/>
                </a:lnTo>
                <a:lnTo>
                  <a:pt x="4546948" y="1841326"/>
                </a:lnTo>
                <a:lnTo>
                  <a:pt x="4860099" y="1578279"/>
                </a:lnTo>
                <a:lnTo>
                  <a:pt x="5210827" y="526093"/>
                </a:lnTo>
                <a:lnTo>
                  <a:pt x="5523978" y="914400"/>
                </a:lnTo>
                <a:lnTo>
                  <a:pt x="5824603" y="663879"/>
                </a:lnTo>
                <a:lnTo>
                  <a:pt x="6175332" y="914400"/>
                </a:lnTo>
                <a:lnTo>
                  <a:pt x="6488482" y="1102290"/>
                </a:lnTo>
                <a:lnTo>
                  <a:pt x="6488482" y="1102290"/>
                </a:ln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59632" y="4149080"/>
            <a:ext cx="1620957" cy="52322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可視装置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59632" y="1556792"/>
            <a:ext cx="1620957" cy="52322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赤外</a:t>
            </a:r>
            <a:r>
              <a:rPr kumimoji="1" lang="ja-JP" altLang="en-US" sz="2800" dirty="0" smtClean="0"/>
              <a:t>装置</a:t>
            </a:r>
            <a:endParaRPr kumimoji="1" lang="ja-JP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すばる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年 </a:t>
            </a:r>
            <a:r>
              <a:rPr kumimoji="1" lang="en-US" altLang="ja-JP" sz="3200" dirty="0" smtClean="0"/>
              <a:t>(Subaru 10 year)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19657" y="980728"/>
            <a:ext cx="8371972" cy="69249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/>
              <a:t>すばるの観測開始</a:t>
            </a:r>
            <a:r>
              <a:rPr kumimoji="1" lang="en-US" altLang="ja-JP" sz="2800" dirty="0" smtClean="0"/>
              <a:t>1999</a:t>
            </a:r>
            <a:r>
              <a:rPr lang="ja-JP" altLang="en-US" sz="2800" dirty="0" smtClean="0"/>
              <a:t>年から</a:t>
            </a:r>
            <a:r>
              <a:rPr lang="en-US" altLang="ja-JP" sz="2800" dirty="0" smtClean="0"/>
              <a:t>10</a:t>
            </a:r>
            <a:r>
              <a:rPr lang="ja-JP" altLang="en-US" sz="2800" dirty="0" smtClean="0"/>
              <a:t>年たった。</a:t>
            </a:r>
            <a:endParaRPr lang="en-US" altLang="ja-JP" sz="2800" dirty="0" smtClean="0"/>
          </a:p>
          <a:p>
            <a:pPr algn="ctr"/>
            <a:r>
              <a:rPr lang="ja-JP" altLang="en-US" sz="2800" dirty="0" smtClean="0"/>
              <a:t>これまでは大きな成功であった。</a:t>
            </a:r>
            <a:endParaRPr lang="en-US" altLang="ja-JP" sz="2800" dirty="0" smtClean="0"/>
          </a:p>
          <a:p>
            <a:pPr algn="ctr"/>
            <a:r>
              <a:rPr lang="ja-JP" altLang="en-US" sz="2800" dirty="0" smtClean="0"/>
              <a:t>これからが重要。</a:t>
            </a:r>
            <a:endParaRPr lang="en-US" altLang="ja-JP" sz="2800" dirty="0" smtClean="0"/>
          </a:p>
          <a:p>
            <a:pPr algn="ctr"/>
            <a:r>
              <a:rPr lang="en-US" altLang="ja-JP" sz="2000" dirty="0" smtClean="0"/>
              <a:t>(Subaru's first 10 year was very successful, </a:t>
            </a:r>
          </a:p>
          <a:p>
            <a:pPr algn="ctr"/>
            <a:r>
              <a:rPr lang="en-US" altLang="ja-JP" sz="2000" dirty="0" smtClean="0"/>
              <a:t>now move into next important phase)</a:t>
            </a:r>
          </a:p>
          <a:p>
            <a:endParaRPr lang="en-US" altLang="ja-JP" sz="1200" dirty="0" smtClean="0"/>
          </a:p>
          <a:p>
            <a:r>
              <a:rPr lang="ja-JP" altLang="en-US" sz="2800" dirty="0" smtClean="0"/>
              <a:t>今後の目標 </a:t>
            </a:r>
            <a:r>
              <a:rPr lang="en-US" altLang="ja-JP" sz="2800" dirty="0" smtClean="0"/>
              <a:t>(Future Goals)</a:t>
            </a:r>
          </a:p>
          <a:p>
            <a:r>
              <a:rPr lang="en-US" altLang="ja-JP" sz="2800" dirty="0" smtClean="0"/>
              <a:t>1)</a:t>
            </a:r>
            <a:r>
              <a:rPr lang="ja-JP" altLang="en-US" sz="2800" dirty="0" smtClean="0"/>
              <a:t>　</a:t>
            </a:r>
            <a:r>
              <a:rPr lang="en-US" altLang="ja-JP" sz="2800" dirty="0" smtClean="0"/>
              <a:t>20</a:t>
            </a:r>
            <a:r>
              <a:rPr lang="ja-JP" altLang="en-US" sz="2800" dirty="0" smtClean="0"/>
              <a:t>年の間、世界の光赤外線天文学をリードする</a:t>
            </a:r>
            <a:r>
              <a:rPr lang="en-US" altLang="ja-JP" sz="2800" dirty="0" smtClean="0"/>
              <a:t> </a:t>
            </a:r>
          </a:p>
          <a:p>
            <a:r>
              <a:rPr lang="en-US" altLang="ja-JP" sz="2400" dirty="0" smtClean="0"/>
              <a:t>       (Lead the world astronomy over 20 years)</a:t>
            </a:r>
          </a:p>
          <a:p>
            <a:r>
              <a:rPr lang="en-US" altLang="ja-JP" sz="2800" dirty="0" smtClean="0"/>
              <a:t>2)</a:t>
            </a:r>
            <a:r>
              <a:rPr lang="ja-JP" altLang="en-US" sz="2800" dirty="0" smtClean="0"/>
              <a:t>　そのための望遠鏡性能をトップレベルに維持・向上</a:t>
            </a:r>
            <a:endParaRPr lang="en-US" altLang="ja-JP" sz="2800" dirty="0" smtClean="0"/>
          </a:p>
          <a:p>
            <a:r>
              <a:rPr lang="en-US" altLang="ja-JP" sz="2400" dirty="0" smtClean="0"/>
              <a:t>       (Maintain and improve the telescope performance)</a:t>
            </a:r>
          </a:p>
          <a:p>
            <a:r>
              <a:rPr lang="en-US" altLang="ja-JP" sz="2800" dirty="0" smtClean="0"/>
              <a:t>3)</a:t>
            </a:r>
            <a:r>
              <a:rPr lang="ja-JP" altLang="en-US" sz="2800" dirty="0" smtClean="0"/>
              <a:t>　競争力のある観測装置開発</a:t>
            </a:r>
            <a:endParaRPr lang="en-US" altLang="ja-JP" sz="2800" dirty="0" smtClean="0"/>
          </a:p>
          <a:p>
            <a:r>
              <a:rPr lang="en-US" altLang="ja-JP" sz="2400" dirty="0" smtClean="0"/>
              <a:t>       (Competitive instruments)</a:t>
            </a:r>
          </a:p>
          <a:p>
            <a:r>
              <a:rPr lang="en-US" altLang="ja-JP" sz="2800" dirty="0" smtClean="0"/>
              <a:t>4)</a:t>
            </a:r>
            <a:r>
              <a:rPr lang="ja-JP" altLang="en-US" sz="2800" dirty="0" smtClean="0"/>
              <a:t>　</a:t>
            </a:r>
            <a:r>
              <a:rPr lang="en-US" altLang="ja-JP" sz="2800" dirty="0" smtClean="0"/>
              <a:t>TMT</a:t>
            </a:r>
            <a:r>
              <a:rPr lang="ja-JP" altLang="en-US" sz="2800" dirty="0" smtClean="0"/>
              <a:t>と組み合わせで世界をリード</a:t>
            </a:r>
            <a:endParaRPr lang="en-US" altLang="ja-JP" sz="2800" dirty="0" smtClean="0"/>
          </a:p>
          <a:p>
            <a:r>
              <a:rPr lang="en-US" altLang="ja-JP" sz="2400" dirty="0" smtClean="0"/>
              <a:t>       (Strong synergy with TMT)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スライド番号プレースホル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6FD60E-2EFA-4F9B-AD25-E6E2626396DA}" type="slidenum">
              <a:rPr lang="en-US" altLang="ja-JP" smtClean="0"/>
              <a:pPr/>
              <a:t>20</a:t>
            </a:fld>
            <a:endParaRPr lang="en-US" altLang="ja-JP" dirty="0" smtClean="0"/>
          </a:p>
        </p:txBody>
      </p:sp>
      <p:pic>
        <p:nvPicPr>
          <p:cNvPr id="38915" name="図 7" descr="subaru_availability201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6639" y="171400"/>
            <a:ext cx="72507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10"/>
          <p:cNvSpPr txBox="1">
            <a:spLocks noChangeArrowheads="1"/>
          </p:cNvSpPr>
          <p:nvPr/>
        </p:nvSpPr>
        <p:spPr bwMode="auto">
          <a:xfrm>
            <a:off x="179512" y="90488"/>
            <a:ext cx="885698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ja-JP" altLang="en-US" sz="3200" dirty="0">
                <a:solidFill>
                  <a:schemeClr val="tx2"/>
                </a:solidFill>
              </a:rPr>
              <a:t>すばる望遠鏡の</a:t>
            </a:r>
            <a:r>
              <a:rPr lang="ja-JP" altLang="en-US" sz="3200" dirty="0" smtClean="0">
                <a:solidFill>
                  <a:schemeClr val="tx2"/>
                </a:solidFill>
              </a:rPr>
              <a:t>稼働率 </a:t>
            </a:r>
            <a:r>
              <a:rPr lang="en-US" altLang="ja-JP" sz="3200" dirty="0" smtClean="0">
                <a:solidFill>
                  <a:schemeClr val="tx2"/>
                </a:solidFill>
              </a:rPr>
              <a:t>Observation Success Rate)</a:t>
            </a:r>
            <a:endParaRPr lang="ja-JP" altLang="en-US" sz="3200" dirty="0">
              <a:solidFill>
                <a:schemeClr val="tx2"/>
              </a:solidFill>
            </a:endParaRPr>
          </a:p>
        </p:txBody>
      </p:sp>
      <p:sp>
        <p:nvSpPr>
          <p:cNvPr id="38917" name="テキスト ボックス 6"/>
          <p:cNvSpPr txBox="1">
            <a:spLocks noChangeArrowheads="1"/>
          </p:cNvSpPr>
          <p:nvPr/>
        </p:nvSpPr>
        <p:spPr bwMode="auto">
          <a:xfrm>
            <a:off x="1749670" y="6035676"/>
            <a:ext cx="53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/>
              <a:t>03</a:t>
            </a:r>
            <a:endParaRPr lang="ja-JP" altLang="en-US" dirty="0"/>
          </a:p>
        </p:txBody>
      </p:sp>
      <p:sp>
        <p:nvSpPr>
          <p:cNvPr id="38918" name="テキスト ボックス 8"/>
          <p:cNvSpPr txBox="1">
            <a:spLocks noChangeArrowheads="1"/>
          </p:cNvSpPr>
          <p:nvPr/>
        </p:nvSpPr>
        <p:spPr bwMode="auto">
          <a:xfrm>
            <a:off x="2549770" y="6035676"/>
            <a:ext cx="5377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/>
              <a:t>04</a:t>
            </a:r>
            <a:endParaRPr lang="ja-JP" altLang="en-US" dirty="0"/>
          </a:p>
        </p:txBody>
      </p:sp>
      <p:sp>
        <p:nvSpPr>
          <p:cNvPr id="38919" name="テキスト ボックス 9"/>
          <p:cNvSpPr txBox="1">
            <a:spLocks noChangeArrowheads="1"/>
          </p:cNvSpPr>
          <p:nvPr/>
        </p:nvSpPr>
        <p:spPr bwMode="auto">
          <a:xfrm>
            <a:off x="3239966" y="6035676"/>
            <a:ext cx="5377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/>
              <a:t>05</a:t>
            </a:r>
            <a:endParaRPr lang="ja-JP" altLang="en-US" dirty="0"/>
          </a:p>
        </p:txBody>
      </p:sp>
      <p:sp>
        <p:nvSpPr>
          <p:cNvPr id="38920" name="テキスト ボックス 10"/>
          <p:cNvSpPr txBox="1">
            <a:spLocks noChangeArrowheads="1"/>
          </p:cNvSpPr>
          <p:nvPr/>
        </p:nvSpPr>
        <p:spPr bwMode="auto">
          <a:xfrm>
            <a:off x="3947747" y="6035676"/>
            <a:ext cx="53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/>
              <a:t>06</a:t>
            </a:r>
            <a:endParaRPr lang="ja-JP" altLang="en-US" dirty="0"/>
          </a:p>
        </p:txBody>
      </p:sp>
      <p:sp>
        <p:nvSpPr>
          <p:cNvPr id="38921" name="テキスト ボックス 11"/>
          <p:cNvSpPr txBox="1">
            <a:spLocks noChangeArrowheads="1"/>
          </p:cNvSpPr>
          <p:nvPr/>
        </p:nvSpPr>
        <p:spPr bwMode="auto">
          <a:xfrm>
            <a:off x="4615962" y="6035676"/>
            <a:ext cx="53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/>
              <a:t>07</a:t>
            </a:r>
            <a:endParaRPr lang="ja-JP" altLang="en-US" dirty="0"/>
          </a:p>
        </p:txBody>
      </p:sp>
      <p:sp>
        <p:nvSpPr>
          <p:cNvPr id="38922" name="テキスト ボックス 12"/>
          <p:cNvSpPr txBox="1">
            <a:spLocks noChangeArrowheads="1"/>
          </p:cNvSpPr>
          <p:nvPr/>
        </p:nvSpPr>
        <p:spPr bwMode="auto">
          <a:xfrm>
            <a:off x="5292970" y="6035676"/>
            <a:ext cx="53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/>
              <a:t>08</a:t>
            </a:r>
            <a:endParaRPr lang="ja-JP" altLang="en-US" dirty="0"/>
          </a:p>
        </p:txBody>
      </p:sp>
      <p:sp>
        <p:nvSpPr>
          <p:cNvPr id="38923" name="テキスト ボックス 13"/>
          <p:cNvSpPr txBox="1">
            <a:spLocks noChangeArrowheads="1"/>
          </p:cNvSpPr>
          <p:nvPr/>
        </p:nvSpPr>
        <p:spPr bwMode="auto">
          <a:xfrm>
            <a:off x="5978770" y="6035676"/>
            <a:ext cx="53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/>
              <a:t>09</a:t>
            </a:r>
            <a:endParaRPr lang="ja-JP" altLang="en-US" dirty="0"/>
          </a:p>
        </p:txBody>
      </p:sp>
      <p:sp>
        <p:nvSpPr>
          <p:cNvPr id="38924" name="テキスト ボックス 14"/>
          <p:cNvSpPr txBox="1">
            <a:spLocks noChangeArrowheads="1"/>
          </p:cNvSpPr>
          <p:nvPr/>
        </p:nvSpPr>
        <p:spPr bwMode="auto">
          <a:xfrm>
            <a:off x="6567854" y="6035676"/>
            <a:ext cx="7121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/>
              <a:t>10A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My Document\TimeExchange-Gemini-Subaru.tif"/>
          <p:cNvPicPr>
            <a:picLocks noChangeArrowheads="1"/>
          </p:cNvPicPr>
          <p:nvPr/>
        </p:nvPicPr>
        <p:blipFill>
          <a:blip r:embed="rId2" cstate="print"/>
          <a:srcRect l="9521" t="37026" r="9521" b="37026"/>
          <a:stretch>
            <a:fillRect/>
          </a:stretch>
        </p:blipFill>
        <p:spPr bwMode="auto">
          <a:xfrm>
            <a:off x="0" y="1484784"/>
            <a:ext cx="4591586" cy="2358933"/>
          </a:xfrm>
          <a:prstGeom prst="rect">
            <a:avLst/>
          </a:prstGeom>
          <a:noFill/>
        </p:spPr>
      </p:pic>
      <p:pic>
        <p:nvPicPr>
          <p:cNvPr id="2052" name="Picture 4" descr="C:\My Document\TimeExchange-Subaru-Gemini.tif"/>
          <p:cNvPicPr>
            <a:picLocks noChangeArrowheads="1"/>
          </p:cNvPicPr>
          <p:nvPr/>
        </p:nvPicPr>
        <p:blipFill>
          <a:blip r:embed="rId3" cstate="print"/>
          <a:srcRect l="9523" t="37026" r="9523" b="37026"/>
          <a:stretch>
            <a:fillRect/>
          </a:stretch>
        </p:blipFill>
        <p:spPr bwMode="auto">
          <a:xfrm>
            <a:off x="0" y="3938240"/>
            <a:ext cx="4590614" cy="2358933"/>
          </a:xfrm>
          <a:prstGeom prst="rect">
            <a:avLst/>
          </a:prstGeom>
          <a:noFill/>
        </p:spPr>
      </p:pic>
      <p:pic>
        <p:nvPicPr>
          <p:cNvPr id="2053" name="Picture 5" descr="C:\My Document\TimeExchange-Subaru-Keck.tif"/>
          <p:cNvPicPr>
            <a:picLocks noChangeArrowheads="1"/>
          </p:cNvPicPr>
          <p:nvPr/>
        </p:nvPicPr>
        <p:blipFill>
          <a:blip r:embed="rId4" cstate="print"/>
          <a:srcRect l="9521" t="37021" r="9521" b="37021"/>
          <a:stretch>
            <a:fillRect/>
          </a:stretch>
        </p:blipFill>
        <p:spPr bwMode="auto">
          <a:xfrm>
            <a:off x="4499992" y="4232023"/>
            <a:ext cx="4591586" cy="2221313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827584" y="1628800"/>
            <a:ext cx="2040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Gemini =&gt; Subaru</a:t>
            </a:r>
            <a:endParaRPr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27584" y="4042186"/>
            <a:ext cx="1983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Subaru=&gt;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Gemini</a:t>
            </a:r>
            <a:endParaRPr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56176" y="4005064"/>
            <a:ext cx="1717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Subaru=&gt;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Keck</a:t>
            </a:r>
            <a:endParaRPr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301216" y="119534"/>
            <a:ext cx="37529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600" dirty="0" smtClean="0"/>
              <a:t>時間交換</a:t>
            </a:r>
            <a:r>
              <a:rPr lang="ja-JP" altLang="en-US" sz="3600" dirty="0" smtClean="0"/>
              <a:t>（夜数）</a:t>
            </a:r>
            <a:endParaRPr kumimoji="1" lang="en-US" altLang="ja-JP" sz="3600" dirty="0" smtClean="0"/>
          </a:p>
          <a:p>
            <a:pPr algn="ctr"/>
            <a:r>
              <a:rPr kumimoji="1" lang="en-US" altLang="ja-JP" sz="2800" dirty="0" smtClean="0"/>
              <a:t>Time Exchange Program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0" y="1052736"/>
            <a:ext cx="98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Nights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283968" y="1959223"/>
            <a:ext cx="119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Request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436368" y="3039343"/>
            <a:ext cx="1401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Approved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16574" y="2924944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ja-JP" altLang="en-US" sz="6000" dirty="0" smtClean="0">
                <a:ea typeface="ＭＳ Ｐゴシック" charset="-128"/>
              </a:rPr>
              <a:t>教育</a:t>
            </a:r>
            <a:r>
              <a:rPr lang="en-US" altLang="ja-JP" sz="6000" dirty="0" smtClean="0">
                <a:ea typeface="ＭＳ Ｐゴシック" charset="-128"/>
              </a:rPr>
              <a:t/>
            </a:r>
            <a:br>
              <a:rPr lang="en-US" altLang="ja-JP" sz="6000" dirty="0" smtClean="0">
                <a:ea typeface="ＭＳ Ｐゴシック" charset="-128"/>
              </a:rPr>
            </a:br>
            <a:r>
              <a:rPr lang="en-US" altLang="ja-JP" sz="6000" dirty="0" smtClean="0">
                <a:ea typeface="ＭＳ Ｐゴシック" charset="-128"/>
              </a:rPr>
              <a:t>Education</a:t>
            </a:r>
            <a:endParaRPr lang="ja-JP" altLang="en-US" sz="6000" dirty="0" smtClean="0">
              <a:ea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 txBox="1">
            <a:spLocks noGrp="1"/>
          </p:cNvSpPr>
          <p:nvPr/>
        </p:nvSpPr>
        <p:spPr bwMode="auto">
          <a:xfrm>
            <a:off x="7239000" y="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7BF0CC3-FAEA-4330-81F0-9D1A9C06C070}" type="slidenum">
              <a:rPr lang="ja-JP" altLang="en-US" sz="1600">
                <a:latin typeface="Calibri" charset="0"/>
                <a:ea typeface="ヒラギノ角ゴ Pro W3" charset="-128"/>
              </a:rPr>
              <a:pPr algn="r"/>
              <a:t>23</a:t>
            </a:fld>
            <a:endParaRPr lang="en-US" altLang="ja-JP" sz="1600" dirty="0">
              <a:latin typeface="Calibri" charset="0"/>
              <a:ea typeface="ヒラギノ角ゴ Pro W3" charset="-128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6275" y="200025"/>
            <a:ext cx="7772400" cy="769938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20000"/>
              </a:lnSpc>
            </a:pPr>
            <a:r>
              <a:rPr lang="ja-JP" altLang="en-US" sz="3600" dirty="0" smtClean="0">
                <a:solidFill>
                  <a:srgbClr val="333333"/>
                </a:solidFill>
                <a:latin typeface="ＭＳ Ｐゴシック" charset="-128"/>
              </a:rPr>
              <a:t>教育・人材養成への貢献</a:t>
            </a:r>
            <a:r>
              <a:rPr lang="en-US" altLang="ja-JP" sz="3600" dirty="0" smtClean="0">
                <a:solidFill>
                  <a:srgbClr val="333333"/>
                </a:solidFill>
                <a:latin typeface="ＭＳ Ｐゴシック" charset="-128"/>
              </a:rPr>
              <a:t/>
            </a:r>
            <a:br>
              <a:rPr lang="en-US" altLang="ja-JP" sz="3600" dirty="0" smtClean="0">
                <a:solidFill>
                  <a:srgbClr val="333333"/>
                </a:solidFill>
                <a:latin typeface="ＭＳ Ｐゴシック" charset="-128"/>
              </a:rPr>
            </a:br>
            <a:r>
              <a:rPr lang="ja-JP" altLang="en-US" sz="2800" dirty="0" smtClean="0">
                <a:solidFill>
                  <a:srgbClr val="333333"/>
                </a:solidFill>
                <a:latin typeface="ＭＳ Ｐゴシック" charset="-128"/>
              </a:rPr>
              <a:t>（大学・大学院教育） </a:t>
            </a: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323528" y="1628800"/>
            <a:ext cx="868838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5263" indent="-195263">
              <a:lnSpc>
                <a:spcPct val="110000"/>
              </a:lnSpc>
              <a:spcBef>
                <a:spcPts val="300"/>
              </a:spcBef>
              <a:buFont typeface="Wingdings" charset="2"/>
              <a:buChar char="l"/>
            </a:pPr>
            <a:r>
              <a:rPr lang="ja-JP" altLang="en-US" sz="2000" dirty="0" smtClean="0">
                <a:solidFill>
                  <a:srgbClr val="333333"/>
                </a:solidFill>
                <a:latin typeface="ＭＳ Ｐゴシック" charset="-128"/>
              </a:rPr>
              <a:t>大学</a:t>
            </a:r>
            <a:r>
              <a:rPr lang="ja-JP" altLang="en-US" sz="2000" dirty="0">
                <a:solidFill>
                  <a:srgbClr val="333333"/>
                </a:solidFill>
                <a:latin typeface="ＭＳ Ｐゴシック" charset="-128"/>
              </a:rPr>
              <a:t>院生・大学生向けのプログラム</a:t>
            </a:r>
            <a:endParaRPr lang="en-US" altLang="ja-JP" sz="2000" dirty="0">
              <a:solidFill>
                <a:srgbClr val="333333"/>
              </a:solidFill>
              <a:latin typeface="ＭＳ Ｐゴシック" charset="-128"/>
            </a:endParaRPr>
          </a:p>
          <a:p>
            <a:pPr marL="271463" lvl="1" indent="-180975">
              <a:lnSpc>
                <a:spcPct val="11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ja-JP" altLang="en-US" sz="2000" dirty="0">
                <a:solidFill>
                  <a:srgbClr val="FF0000"/>
                </a:solidFill>
                <a:latin typeface="ＭＳ Ｐゴシック" charset="-128"/>
              </a:rPr>
              <a:t>日本</a:t>
            </a:r>
            <a:r>
              <a:rPr lang="ja-JP" altLang="en-US" sz="2000" dirty="0" smtClean="0">
                <a:solidFill>
                  <a:srgbClr val="FF0000"/>
                </a:solidFill>
                <a:latin typeface="ＭＳ Ｐゴシック" charset="-128"/>
              </a:rPr>
              <a:t>と大学院セミナー・総研</a:t>
            </a:r>
            <a:r>
              <a:rPr lang="ja-JP" altLang="en-US" sz="2000" dirty="0">
                <a:solidFill>
                  <a:srgbClr val="FF0000"/>
                </a:solidFill>
                <a:latin typeface="ＭＳ Ｐゴシック" charset="-128"/>
              </a:rPr>
              <a:t>大コロキウムを実施（単位</a:t>
            </a:r>
            <a:r>
              <a:rPr lang="ja-JP" altLang="en-US" sz="2000" dirty="0" smtClean="0">
                <a:solidFill>
                  <a:srgbClr val="FF0000"/>
                </a:solidFill>
                <a:latin typeface="ＭＳ Ｐゴシック" charset="-128"/>
              </a:rPr>
              <a:t>認定）</a:t>
            </a:r>
            <a:endParaRPr lang="en-US" altLang="ja-JP" sz="2000" dirty="0">
              <a:solidFill>
                <a:srgbClr val="FF0000"/>
              </a:solidFill>
              <a:latin typeface="ＭＳ Ｐゴシック" charset="-128"/>
            </a:endParaRPr>
          </a:p>
          <a:p>
            <a:pPr marL="271463" lvl="1" indent="-180975">
              <a:lnSpc>
                <a:spcPct val="11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ja-JP" altLang="en-US" sz="2000" dirty="0">
                <a:solidFill>
                  <a:srgbClr val="FF0000"/>
                </a:solidFill>
                <a:latin typeface="ＭＳ Ｐゴシック" charset="-128"/>
              </a:rPr>
              <a:t>総研</a:t>
            </a:r>
            <a:r>
              <a:rPr lang="ja-JP" altLang="en-US" sz="2000" dirty="0" smtClean="0">
                <a:solidFill>
                  <a:srgbClr val="FF0000"/>
                </a:solidFill>
                <a:latin typeface="ＭＳ Ｐゴシック" charset="-128"/>
              </a:rPr>
              <a:t>大</a:t>
            </a:r>
            <a:r>
              <a:rPr lang="ja-JP" altLang="en-US" sz="2000" dirty="0">
                <a:solidFill>
                  <a:srgbClr val="FF0000"/>
                </a:solidFill>
                <a:latin typeface="ＭＳ Ｐゴシック" charset="-128"/>
              </a:rPr>
              <a:t>　大学院生４名の観測実習</a:t>
            </a:r>
            <a:r>
              <a:rPr lang="en-US" altLang="ja-JP" sz="2000" dirty="0">
                <a:solidFill>
                  <a:srgbClr val="FF0000"/>
                </a:solidFill>
                <a:latin typeface="ＭＳ Ｐゴシック" charset="-128"/>
              </a:rPr>
              <a:t>(</a:t>
            </a:r>
            <a:r>
              <a:rPr lang="ja-JP" altLang="en-US" sz="2000" dirty="0">
                <a:solidFill>
                  <a:srgbClr val="FF0000"/>
                </a:solidFill>
                <a:latin typeface="ＭＳ Ｐゴシック" charset="-128"/>
              </a:rPr>
              <a:t>単位認定</a:t>
            </a:r>
            <a:r>
              <a:rPr lang="ja-JP" altLang="en-US" sz="2000" dirty="0" smtClean="0">
                <a:solidFill>
                  <a:srgbClr val="FF0000"/>
                </a:solidFill>
                <a:latin typeface="ＭＳ Ｐゴシック" charset="-128"/>
              </a:rPr>
              <a:t>、</a:t>
            </a:r>
            <a:r>
              <a:rPr lang="en-US" altLang="ja-JP" sz="2000" dirty="0" smtClean="0">
                <a:solidFill>
                  <a:srgbClr val="FF0000"/>
                </a:solidFill>
                <a:latin typeface="ＭＳ Ｐゴシック" charset="-128"/>
              </a:rPr>
              <a:t>12</a:t>
            </a:r>
            <a:r>
              <a:rPr lang="ja-JP" altLang="en-US" sz="2000" dirty="0" smtClean="0">
                <a:solidFill>
                  <a:srgbClr val="FF0000"/>
                </a:solidFill>
                <a:latin typeface="ＭＳ Ｐゴシック" charset="-128"/>
              </a:rPr>
              <a:t>月</a:t>
            </a:r>
            <a:r>
              <a:rPr lang="ja-JP" altLang="en-US" sz="2000" dirty="0">
                <a:solidFill>
                  <a:srgbClr val="FF0000"/>
                </a:solidFill>
                <a:latin typeface="ＭＳ Ｐゴシック" charset="-128"/>
              </a:rPr>
              <a:t>に実施）</a:t>
            </a:r>
            <a:endParaRPr lang="en-US" altLang="ja-JP" sz="2000" dirty="0">
              <a:solidFill>
                <a:srgbClr val="FF0000"/>
              </a:solidFill>
              <a:latin typeface="ＭＳ Ｐゴシック" charset="-128"/>
            </a:endParaRPr>
          </a:p>
          <a:p>
            <a:pPr marL="271463" lvl="1" indent="-180975">
              <a:lnSpc>
                <a:spcPct val="11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ja-JP" altLang="en-US" sz="2000" dirty="0">
                <a:solidFill>
                  <a:srgbClr val="FF0000"/>
                </a:solidFill>
                <a:latin typeface="ＭＳ Ｐゴシック" charset="-128"/>
              </a:rPr>
              <a:t>学部生の観測体験</a:t>
            </a:r>
            <a:r>
              <a:rPr lang="ja-JP" altLang="en-US" sz="2000" dirty="0" smtClean="0">
                <a:solidFill>
                  <a:srgbClr val="FF0000"/>
                </a:solidFill>
                <a:latin typeface="ＭＳ Ｐゴシック" charset="-128"/>
              </a:rPr>
              <a:t>プログラム（</a:t>
            </a:r>
            <a:r>
              <a:rPr lang="ja-JP" altLang="en-US" sz="2000" dirty="0">
                <a:solidFill>
                  <a:srgbClr val="FF0000"/>
                </a:solidFill>
                <a:latin typeface="ＭＳ Ｐゴシック" charset="-128"/>
              </a:rPr>
              <a:t>日本全国から公募</a:t>
            </a:r>
            <a:r>
              <a:rPr lang="ja-JP" altLang="en-US" sz="2000" dirty="0" smtClean="0">
                <a:solidFill>
                  <a:srgbClr val="FF0000"/>
                </a:solidFill>
                <a:latin typeface="ＭＳ Ｐゴシック" charset="-128"/>
              </a:rPr>
              <a:t>、</a:t>
            </a:r>
            <a:r>
              <a:rPr lang="en-US" altLang="ja-JP" sz="2000" dirty="0" smtClean="0">
                <a:solidFill>
                  <a:srgbClr val="FF0000"/>
                </a:solidFill>
                <a:latin typeface="ＭＳ Ｐゴシック" charset="-128"/>
              </a:rPr>
              <a:t>10</a:t>
            </a:r>
            <a:r>
              <a:rPr lang="ja-JP" altLang="en-US" sz="2000" dirty="0" smtClean="0">
                <a:solidFill>
                  <a:srgbClr val="FF0000"/>
                </a:solidFill>
                <a:latin typeface="ＭＳ Ｐゴシック" charset="-128"/>
              </a:rPr>
              <a:t>月</a:t>
            </a:r>
            <a:r>
              <a:rPr lang="ja-JP" altLang="en-US" sz="2000" dirty="0">
                <a:solidFill>
                  <a:srgbClr val="FF0000"/>
                </a:solidFill>
                <a:latin typeface="ＭＳ Ｐゴシック" charset="-128"/>
              </a:rPr>
              <a:t>に実施）</a:t>
            </a:r>
            <a:endParaRPr lang="en-US" altLang="ja-JP" sz="2000" dirty="0">
              <a:solidFill>
                <a:srgbClr val="FF0000"/>
              </a:solidFill>
              <a:latin typeface="ＭＳ Ｐゴシック" charset="-128"/>
            </a:endParaRPr>
          </a:p>
          <a:p>
            <a:pPr marL="271463" lvl="1" indent="-180975">
              <a:lnSpc>
                <a:spcPct val="11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ja-JP" altLang="en-US" sz="2000" dirty="0" smtClean="0">
                <a:solidFill>
                  <a:srgbClr val="FF0000"/>
                </a:solidFill>
                <a:latin typeface="ＭＳ Ｐゴシック" charset="-128"/>
              </a:rPr>
              <a:t>すばる</a:t>
            </a:r>
            <a:r>
              <a:rPr lang="ja-JP" altLang="en-US" sz="2000" dirty="0">
                <a:solidFill>
                  <a:srgbClr val="FF0000"/>
                </a:solidFill>
                <a:latin typeface="ＭＳ Ｐゴシック" charset="-128"/>
              </a:rPr>
              <a:t>セミナーを</a:t>
            </a:r>
            <a:r>
              <a:rPr lang="en-US" altLang="ja-JP" sz="2000" dirty="0">
                <a:solidFill>
                  <a:srgbClr val="FF0000"/>
                </a:solidFill>
                <a:latin typeface="ＭＳ Ｐゴシック" charset="-128"/>
              </a:rPr>
              <a:t>1</a:t>
            </a:r>
            <a:r>
              <a:rPr lang="ja-JP" altLang="en-US" sz="2000" dirty="0">
                <a:solidFill>
                  <a:srgbClr val="FF0000"/>
                </a:solidFill>
                <a:latin typeface="ＭＳ Ｐゴシック" charset="-128"/>
              </a:rPr>
              <a:t>か月に</a:t>
            </a:r>
            <a:r>
              <a:rPr lang="en-US" altLang="ja-JP" sz="2000" dirty="0">
                <a:solidFill>
                  <a:srgbClr val="FF0000"/>
                </a:solidFill>
                <a:latin typeface="ＭＳ Ｐゴシック" charset="-128"/>
              </a:rPr>
              <a:t>1-2</a:t>
            </a:r>
            <a:r>
              <a:rPr lang="ja-JP" altLang="en-US" sz="2000" dirty="0">
                <a:solidFill>
                  <a:srgbClr val="FF0000"/>
                </a:solidFill>
                <a:latin typeface="ＭＳ Ｐゴシック" charset="-128"/>
              </a:rPr>
              <a:t>回実施（研究者向け）</a:t>
            </a:r>
            <a:endParaRPr lang="en-US" altLang="ja-JP" sz="2000" dirty="0">
              <a:solidFill>
                <a:srgbClr val="FF0000"/>
              </a:solidFill>
              <a:latin typeface="ＭＳ Ｐゴシック" charset="-128"/>
            </a:endParaRPr>
          </a:p>
          <a:p>
            <a:pPr marL="271463" lvl="1" indent="-180975">
              <a:lnSpc>
                <a:spcPct val="11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ja-JP" altLang="en-US" sz="2000" dirty="0">
                <a:solidFill>
                  <a:srgbClr val="FF0000"/>
                </a:solidFill>
                <a:latin typeface="ＭＳ Ｐゴシック" charset="-128"/>
              </a:rPr>
              <a:t>学部生サマースチューデント１名</a:t>
            </a:r>
            <a:r>
              <a:rPr lang="ja-JP" altLang="en-US" sz="2000" dirty="0" smtClean="0">
                <a:solidFill>
                  <a:srgbClr val="FF0000"/>
                </a:solidFill>
                <a:latin typeface="ＭＳ Ｐゴシック" charset="-128"/>
              </a:rPr>
              <a:t>受入</a:t>
            </a:r>
            <a:endParaRPr lang="en-US" altLang="ja-JP" sz="2000" dirty="0">
              <a:solidFill>
                <a:srgbClr val="FF0000"/>
              </a:solidFill>
              <a:latin typeface="ＭＳ Ｐゴシック" charset="-128"/>
            </a:endParaRPr>
          </a:p>
          <a:p>
            <a:pPr marL="271463" lvl="1" indent="-180975">
              <a:lnSpc>
                <a:spcPct val="11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ja-JP" altLang="en-US" sz="2000" dirty="0">
                <a:solidFill>
                  <a:srgbClr val="FF0000"/>
                </a:solidFill>
                <a:latin typeface="ＭＳ Ｐゴシック" charset="-128"/>
              </a:rPr>
              <a:t>春の学校</a:t>
            </a:r>
            <a:r>
              <a:rPr lang="ja-JP" altLang="en-US" sz="2000" dirty="0" smtClean="0">
                <a:solidFill>
                  <a:srgbClr val="FF0000"/>
                </a:solidFill>
                <a:latin typeface="ＭＳ Ｐゴシック" charset="-128"/>
              </a:rPr>
              <a:t>（</a:t>
            </a:r>
            <a:r>
              <a:rPr lang="en-US" altLang="ja-JP" sz="2000" dirty="0" smtClean="0">
                <a:solidFill>
                  <a:srgbClr val="FF0000"/>
                </a:solidFill>
                <a:latin typeface="ＭＳ Ｐゴシック" charset="-128"/>
              </a:rPr>
              <a:t>5</a:t>
            </a:r>
            <a:r>
              <a:rPr lang="ja-JP" altLang="en-US" sz="2000" dirty="0" smtClean="0">
                <a:solidFill>
                  <a:srgbClr val="FF0000"/>
                </a:solidFill>
                <a:latin typeface="ＭＳ Ｐゴシック" charset="-128"/>
              </a:rPr>
              <a:t>月</a:t>
            </a:r>
            <a:r>
              <a:rPr lang="en-US" altLang="ja-JP" sz="2000" dirty="0" smtClean="0">
                <a:solidFill>
                  <a:srgbClr val="FF0000"/>
                </a:solidFill>
                <a:latin typeface="ＭＳ Ｐゴシック" charset="-128"/>
              </a:rPr>
              <a:t>31</a:t>
            </a:r>
            <a:r>
              <a:rPr lang="ja-JP" altLang="en-US" sz="2000" dirty="0" smtClean="0">
                <a:solidFill>
                  <a:srgbClr val="FF0000"/>
                </a:solidFill>
                <a:latin typeface="ＭＳ Ｐゴシック" charset="-128"/>
              </a:rPr>
              <a:t>日</a:t>
            </a:r>
            <a:r>
              <a:rPr lang="en-US" altLang="ja-JP" sz="2000" dirty="0" smtClean="0">
                <a:solidFill>
                  <a:srgbClr val="FF0000"/>
                </a:solidFill>
                <a:latin typeface="ＭＳ Ｐゴシック" charset="-128"/>
              </a:rPr>
              <a:t>〜6</a:t>
            </a:r>
            <a:r>
              <a:rPr lang="ja-JP" altLang="en-US" sz="2000" dirty="0" smtClean="0">
                <a:solidFill>
                  <a:srgbClr val="FF0000"/>
                </a:solidFill>
                <a:latin typeface="ＭＳ Ｐゴシック" charset="-128"/>
              </a:rPr>
              <a:t>月</a:t>
            </a:r>
            <a:r>
              <a:rPr lang="en-US" altLang="ja-JP" sz="2000" dirty="0" smtClean="0">
                <a:solidFill>
                  <a:srgbClr val="FF0000"/>
                </a:solidFill>
                <a:latin typeface="ＭＳ Ｐゴシック" charset="-128"/>
              </a:rPr>
              <a:t>2</a:t>
            </a:r>
            <a:r>
              <a:rPr lang="ja-JP" altLang="en-US" sz="2000" dirty="0" smtClean="0">
                <a:solidFill>
                  <a:srgbClr val="FF0000"/>
                </a:solidFill>
                <a:latin typeface="ＭＳ Ｐゴシック" charset="-128"/>
              </a:rPr>
              <a:t>日）＠三鷹</a:t>
            </a:r>
            <a:endParaRPr lang="en-US" altLang="ja-JP" sz="2000" dirty="0">
              <a:solidFill>
                <a:srgbClr val="FF0000"/>
              </a:solidFill>
              <a:latin typeface="ＭＳ Ｐゴシック" charset="-128"/>
            </a:endParaRPr>
          </a:p>
          <a:p>
            <a:pPr marL="271463" lvl="1" indent="-180975">
              <a:lnSpc>
                <a:spcPct val="11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ja-JP" altLang="en-US" sz="2000" dirty="0">
                <a:solidFill>
                  <a:srgbClr val="FF0000"/>
                </a:solidFill>
                <a:latin typeface="ＭＳ Ｐゴシック" charset="-128"/>
              </a:rPr>
              <a:t>秋の学校</a:t>
            </a:r>
            <a:r>
              <a:rPr lang="ja-JP" altLang="en-US" sz="2000" dirty="0" smtClean="0">
                <a:solidFill>
                  <a:srgbClr val="FF0000"/>
                </a:solidFill>
                <a:latin typeface="ＭＳ Ｐゴシック" charset="-128"/>
              </a:rPr>
              <a:t>（</a:t>
            </a:r>
            <a:r>
              <a:rPr lang="en-US" altLang="ja-JP" sz="2000" dirty="0" smtClean="0">
                <a:solidFill>
                  <a:srgbClr val="FF0000"/>
                </a:solidFill>
                <a:latin typeface="ＭＳ Ｐゴシック" charset="-128"/>
              </a:rPr>
              <a:t>12</a:t>
            </a:r>
            <a:r>
              <a:rPr lang="ja-JP" altLang="en-US" sz="2000" dirty="0" smtClean="0">
                <a:solidFill>
                  <a:srgbClr val="FF0000"/>
                </a:solidFill>
                <a:latin typeface="ＭＳ Ｐゴシック" charset="-128"/>
              </a:rPr>
              <a:t>月</a:t>
            </a:r>
            <a:r>
              <a:rPr lang="en-US" altLang="ja-JP" sz="2000" dirty="0" smtClean="0">
                <a:solidFill>
                  <a:srgbClr val="FF0000"/>
                </a:solidFill>
                <a:latin typeface="ＭＳ Ｐゴシック" charset="-128"/>
              </a:rPr>
              <a:t>14</a:t>
            </a:r>
            <a:r>
              <a:rPr lang="ja-JP" altLang="en-US" sz="2000" dirty="0" smtClean="0">
                <a:solidFill>
                  <a:srgbClr val="FF0000"/>
                </a:solidFill>
                <a:latin typeface="ＭＳ Ｐゴシック" charset="-128"/>
              </a:rPr>
              <a:t>日</a:t>
            </a:r>
            <a:r>
              <a:rPr lang="en-US" altLang="ja-JP" sz="2000" dirty="0" smtClean="0">
                <a:solidFill>
                  <a:srgbClr val="FF0000"/>
                </a:solidFill>
                <a:latin typeface="ＭＳ Ｐゴシック" charset="-128"/>
              </a:rPr>
              <a:t>〜17</a:t>
            </a:r>
            <a:r>
              <a:rPr lang="ja-JP" altLang="en-US" sz="2000" dirty="0" smtClean="0">
                <a:solidFill>
                  <a:srgbClr val="FF0000"/>
                </a:solidFill>
                <a:latin typeface="ＭＳ Ｐゴシック" charset="-128"/>
              </a:rPr>
              <a:t>日）＠三鷹</a:t>
            </a:r>
            <a:endParaRPr lang="en-US" altLang="ja-JP" sz="2000" dirty="0">
              <a:solidFill>
                <a:srgbClr val="FF0000"/>
              </a:solidFill>
              <a:latin typeface="ＭＳ Ｐゴシック" charset="-128"/>
            </a:endParaRPr>
          </a:p>
          <a:p>
            <a:pPr marL="271463" lvl="1" indent="-180975">
              <a:lnSpc>
                <a:spcPct val="110000"/>
              </a:lnSpc>
              <a:spcBef>
                <a:spcPts val="300"/>
              </a:spcBef>
              <a:buFont typeface="Arial" charset="0"/>
              <a:buChar char="•"/>
            </a:pPr>
            <a:endParaRPr lang="en-US" altLang="ja-JP" sz="1400" dirty="0">
              <a:solidFill>
                <a:srgbClr val="FF0000"/>
              </a:solidFill>
              <a:latin typeface="ＭＳ Ｐゴシック" charset="-128"/>
            </a:endParaRPr>
          </a:p>
        </p:txBody>
      </p:sp>
      <p:pic>
        <p:nvPicPr>
          <p:cNvPr id="14342" name="図 12" descr="名称未設定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3400" y="3479800"/>
            <a:ext cx="22606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図 13" descr="名称未設定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781550"/>
            <a:ext cx="27686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Rectangle 3"/>
          <p:cNvSpPr>
            <a:spLocks noChangeArrowheads="1"/>
          </p:cNvSpPr>
          <p:nvPr/>
        </p:nvSpPr>
        <p:spPr bwMode="auto">
          <a:xfrm>
            <a:off x="5638800" y="6524625"/>
            <a:ext cx="3505200" cy="3333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85750" indent="-285750" defTabSz="449263" eaLnBrk="0" hangingPunct="0">
              <a:lnSpc>
                <a:spcPct val="110000"/>
              </a:lnSpc>
              <a:tabLst>
                <a:tab pos="28575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altLang="en-US" sz="2000">
                <a:solidFill>
                  <a:srgbClr val="0000FF"/>
                </a:solidFill>
                <a:latin typeface="ＭＳ Ｐゴシック" charset="-128"/>
              </a:rPr>
              <a:t>学部生向け観測体験プログラム</a:t>
            </a:r>
            <a:endParaRPr lang="en-GB" altLang="ja-JP" sz="2000">
              <a:solidFill>
                <a:srgbClr val="0000FF"/>
              </a:solidFill>
              <a:latin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5963" y="116632"/>
            <a:ext cx="7772400" cy="762000"/>
          </a:xfrm>
        </p:spPr>
        <p:txBody>
          <a:bodyPr/>
          <a:lstStyle/>
          <a:p>
            <a:pPr eaLnBrk="1" hangingPunct="1"/>
            <a:r>
              <a:rPr lang="ja-JP" altLang="en-US" sz="3600" dirty="0" smtClean="0"/>
              <a:t>学生数、学位数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2400" dirty="0" smtClean="0"/>
              <a:t>Number of </a:t>
            </a:r>
            <a:r>
              <a:rPr lang="en-US" altLang="ja-JP" sz="2400" dirty="0" smtClean="0"/>
              <a:t>studen</a:t>
            </a:r>
            <a:r>
              <a:rPr lang="en-US" altLang="ja-JP" sz="2400" dirty="0" smtClean="0"/>
              <a:t>t</a:t>
            </a:r>
            <a:r>
              <a:rPr lang="en-US" altLang="ja-JP" sz="2400" dirty="0" smtClean="0"/>
              <a:t> </a:t>
            </a:r>
            <a:r>
              <a:rPr lang="en-US" altLang="ja-JP" sz="2400" dirty="0" smtClean="0"/>
              <a:t>and PhD degree</a:t>
            </a:r>
            <a:endParaRPr lang="ja-JP" altLang="en-US" sz="2400" dirty="0" smtClean="0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785813" y="1052736"/>
          <a:ext cx="7643448" cy="5768975"/>
        </p:xfrm>
        <a:graphic>
          <a:graphicData uri="http://schemas.openxmlformats.org/drawingml/2006/table">
            <a:tbl>
              <a:tblPr/>
              <a:tblGrid>
                <a:gridCol w="1910862"/>
                <a:gridCol w="1910862"/>
                <a:gridCol w="1910862"/>
                <a:gridCol w="1910862"/>
              </a:tblGrid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ヒラギノ角ゴ Pro W3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ヒラギノ角ゴ Pro W3" charset="-128"/>
                          <a:ea typeface="ＭＳ Ｐゴシック" charset="-128"/>
                        </a:rPr>
                        <a:t>三鷹在籍の大学院生数</a:t>
                      </a: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ヒラギノ角ゴ Pro W3" charset="-128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ヒラギノ角ゴ Pro W3" charset="-128"/>
                          <a:ea typeface="ＭＳ Ｐゴシック" charset="-128"/>
                        </a:rPr>
                        <a:t>(Mitaka)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ヒラギノ角ゴ Pro W3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ヒラギノ角ゴ Pro W3" charset="-128"/>
                          <a:ea typeface="ＭＳ Ｐゴシック" charset="-128"/>
                        </a:rPr>
                        <a:t>ハワイ在籍の大学院生数</a:t>
                      </a: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ヒラギノ角ゴ Pro W3" charset="-128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ヒラギノ角ゴ Pro W3" charset="-128"/>
                          <a:ea typeface="ＭＳ Ｐゴシック" charset="-128"/>
                        </a:rPr>
                        <a:t>(Hawaii)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ヒラギノ角ゴ Pro W3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ヒラギノ角ゴ Pro W3" charset="-128"/>
                          <a:ea typeface="ＭＳ Ｐゴシック" charset="-128"/>
                        </a:rPr>
                        <a:t>すばる望遠鏡で取得学位</a:t>
                      </a: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ヒラギノ角ゴ Pro W3" charset="-128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ヒラギノ角ゴ Pro W3" charset="-128"/>
                          <a:ea typeface="ＭＳ Ｐゴシック" charset="-128"/>
                        </a:rPr>
                        <a:t>（</a:t>
                      </a: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ヒラギノ角ゴ Pro W3" charset="-128"/>
                          <a:ea typeface="ＭＳ Ｐゴシック" charset="-128"/>
                        </a:rPr>
                        <a:t>PhD</a:t>
                      </a: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ヒラギノ角ゴ Pro W3" charset="-128"/>
                          <a:ea typeface="ＭＳ Ｐゴシック" charset="-128"/>
                        </a:rPr>
                        <a:t>　</a:t>
                      </a: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ヒラギノ角ゴ Pro W3" charset="-128"/>
                          <a:ea typeface="ＭＳ Ｐゴシック" charset="-128"/>
                        </a:rPr>
                        <a:t>degree)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ヒラギノ角ゴ Pro W3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-128"/>
                          <a:ea typeface="ＭＳ Ｐゴシック" charset="-128"/>
                        </a:rPr>
                        <a:t>2000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 W3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 W3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-128"/>
                          <a:ea typeface="ＭＳ Ｐゴシック" charset="-128"/>
                        </a:rPr>
                        <a:t>3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 W3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-128"/>
                          <a:ea typeface="ＭＳ Ｐゴシック" charset="-128"/>
                        </a:rPr>
                        <a:t>3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 W3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-128"/>
                          <a:ea typeface="ＭＳ Ｐゴシック" charset="-128"/>
                        </a:rPr>
                        <a:t>2001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 W3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 W3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-128"/>
                          <a:ea typeface="ＭＳ Ｐゴシック" charset="-128"/>
                        </a:rPr>
                        <a:t>5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 W3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-128"/>
                          <a:ea typeface="ＭＳ Ｐゴシック" charset="-128"/>
                        </a:rPr>
                        <a:t>5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 W3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-128"/>
                          <a:ea typeface="ＭＳ Ｐゴシック" charset="-128"/>
                        </a:rPr>
                        <a:t>2002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 W3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 W3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-128"/>
                          <a:ea typeface="ＭＳ Ｐゴシック" charset="-128"/>
                        </a:rPr>
                        <a:t>8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 W3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-128"/>
                          <a:ea typeface="ＭＳ Ｐゴシック" charset="-128"/>
                        </a:rPr>
                        <a:t>2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 W3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-128"/>
                          <a:ea typeface="ＭＳ Ｐゴシック" charset="-128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 W3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-128"/>
                          <a:ea typeface="ＭＳ Ｐゴシック" charset="-128"/>
                        </a:rPr>
                        <a:t>8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 W3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-128"/>
                          <a:ea typeface="ＭＳ Ｐゴシック" charset="-128"/>
                        </a:rPr>
                        <a:t>5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 W3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-128"/>
                          <a:ea typeface="ＭＳ Ｐゴシック" charset="-128"/>
                        </a:rPr>
                        <a:t>2004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 W3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 W3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-128"/>
                          <a:ea typeface="ＭＳ Ｐゴシック" charset="-128"/>
                        </a:rPr>
                        <a:t>10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 W3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-128"/>
                          <a:ea typeface="ＭＳ Ｐゴシック" charset="-128"/>
                        </a:rPr>
                        <a:t>5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 W3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-128"/>
                          <a:ea typeface="ＭＳ Ｐゴシック" charset="-128"/>
                        </a:rPr>
                        <a:t>2005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 W3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 W3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-128"/>
                          <a:ea typeface="ＭＳ Ｐゴシック" charset="-128"/>
                        </a:rPr>
                        <a:t>12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 W3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-128"/>
                          <a:ea typeface="ＭＳ Ｐゴシック" charset="-128"/>
                        </a:rPr>
                        <a:t>10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 W3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-128"/>
                          <a:ea typeface="ＭＳ Ｐゴシック" charset="-128"/>
                        </a:rPr>
                        <a:t>2006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 W3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 W3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-128"/>
                          <a:ea typeface="ＭＳ Ｐゴシック" charset="-128"/>
                        </a:rPr>
                        <a:t>12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 W3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-128"/>
                          <a:ea typeface="ＭＳ Ｐゴシック" charset="-128"/>
                        </a:rPr>
                        <a:t>7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 W3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-128"/>
                          <a:ea typeface="ＭＳ Ｐゴシック" charset="-128"/>
                        </a:rPr>
                        <a:t>2007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 W3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 W3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-128"/>
                          <a:ea typeface="ＭＳ Ｐゴシック" charset="-128"/>
                        </a:rPr>
                        <a:t>6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 W3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-128"/>
                          <a:ea typeface="ＭＳ Ｐゴシック" charset="-128"/>
                        </a:rPr>
                        <a:t>8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 W3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-128"/>
                          <a:ea typeface="ＭＳ Ｐゴシック" charset="-128"/>
                        </a:rPr>
                        <a:t>2008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 W3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-128"/>
                          <a:ea typeface="ＭＳ Ｐゴシック" charset="-128"/>
                        </a:rPr>
                        <a:t>9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 W3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-128"/>
                          <a:ea typeface="ＭＳ Ｐゴシック" charset="-128"/>
                        </a:rPr>
                        <a:t>2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 W3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-128"/>
                          <a:ea typeface="ＭＳ Ｐゴシック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-128"/>
                          <a:ea typeface="ＭＳ Ｐゴシック" charset="-128"/>
                        </a:rPr>
                        <a:t>2009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 W3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-128"/>
                          <a:ea typeface="ＭＳ Ｐゴシック" charset="-128"/>
                        </a:rPr>
                        <a:t>12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 W3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-128"/>
                          <a:ea typeface="ＭＳ Ｐゴシック" charset="-128"/>
                        </a:rPr>
                        <a:t>2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 W3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ヒラギノ角ゴ Pro W3" charset="-128"/>
                          <a:ea typeface="ＭＳ Ｐゴシック" charset="-128"/>
                        </a:rPr>
                        <a:t>12</a:t>
                      </a:r>
                      <a:endParaRPr kumimoji="1" lang="ja-JP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ヒラギノ角ゴ Pro W3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-128"/>
                          <a:ea typeface="ＭＳ Ｐゴシック" charset="-128"/>
                        </a:rPr>
                        <a:t>2010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 W3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-128"/>
                          <a:ea typeface="ＭＳ Ｐゴシック" charset="-128"/>
                        </a:rPr>
                        <a:t>9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 W3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ヒラギノ角ゴ Pro W3" charset="-128"/>
                          <a:ea typeface="ＭＳ Ｐゴシック" charset="-128"/>
                        </a:rPr>
                        <a:t>5</a:t>
                      </a:r>
                      <a:endParaRPr kumimoji="1" lang="ja-JP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ヒラギノ角ゴ Pro W3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 W3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ea typeface="ＭＳ Ｐゴシック" charset="-128"/>
              </a:rPr>
              <a:t>Subaru Activities in 2010</a:t>
            </a:r>
            <a:endParaRPr lang="ja-JP" altLang="en-US" dirty="0" smtClean="0">
              <a:ea typeface="ＭＳ Ｐゴシック" charset="-128"/>
            </a:endParaRPr>
          </a:p>
        </p:txBody>
      </p:sp>
      <p:sp>
        <p:nvSpPr>
          <p:cNvPr id="8195" name="コンテンツ プレースホルダ 2"/>
          <p:cNvSpPr>
            <a:spLocks noGrp="1"/>
          </p:cNvSpPr>
          <p:nvPr>
            <p:ph idx="1"/>
          </p:nvPr>
        </p:nvSpPr>
        <p:spPr>
          <a:xfrm>
            <a:off x="-252536" y="1124744"/>
            <a:ext cx="9180512" cy="4781128"/>
          </a:xfrm>
        </p:spPr>
        <p:txBody>
          <a:bodyPr>
            <a:noAutofit/>
          </a:bodyPr>
          <a:lstStyle/>
          <a:p>
            <a:pPr lvl="1">
              <a:buFont typeface="Wingdings" pitchFamily="2" charset="2"/>
              <a:buChar char="l"/>
            </a:pPr>
            <a:r>
              <a:rPr lang="en-US" altLang="ja-JP" sz="2400" dirty="0" smtClean="0">
                <a:latin typeface="+mn-ea"/>
              </a:rPr>
              <a:t>FOCAS</a:t>
            </a:r>
            <a:r>
              <a:rPr lang="ja-JP" altLang="en-US" sz="2400" dirty="0" smtClean="0">
                <a:latin typeface="+mn-ea"/>
              </a:rPr>
              <a:t>に新</a:t>
            </a:r>
            <a:r>
              <a:rPr lang="en-US" altLang="ja-JP" sz="2400" dirty="0" smtClean="0">
                <a:latin typeface="+mn-ea"/>
              </a:rPr>
              <a:t>CCD</a:t>
            </a:r>
            <a:r>
              <a:rPr lang="ja-JP" altLang="en-US" sz="2400" dirty="0" smtClean="0">
                <a:latin typeface="+mn-ea"/>
              </a:rPr>
              <a:t>を導入</a:t>
            </a:r>
            <a:r>
              <a:rPr lang="ja-JP" altLang="en-US" sz="2000" dirty="0" smtClean="0">
                <a:latin typeface="+mn-ea"/>
              </a:rPr>
              <a:t>　</a:t>
            </a:r>
            <a:r>
              <a:rPr lang="en-US" altLang="ja-JP" sz="2000" dirty="0" smtClean="0">
                <a:latin typeface="+mn-ea"/>
              </a:rPr>
              <a:t>(New CCD</a:t>
            </a:r>
            <a:r>
              <a:rPr lang="ja-JP" altLang="en-US" sz="2000" dirty="0" smtClean="0">
                <a:latin typeface="+mn-ea"/>
              </a:rPr>
              <a:t> </a:t>
            </a:r>
            <a:r>
              <a:rPr lang="en-US" altLang="ja-JP" sz="2000" dirty="0" smtClean="0">
                <a:latin typeface="+mn-ea"/>
              </a:rPr>
              <a:t>for FOCAS)</a:t>
            </a:r>
          </a:p>
          <a:p>
            <a:pPr lvl="1">
              <a:buFont typeface="Wingdings" pitchFamily="2" charset="2"/>
              <a:buChar char="l"/>
            </a:pPr>
            <a:r>
              <a:rPr lang="ja-JP" altLang="en-US" sz="2400" dirty="0" smtClean="0">
                <a:latin typeface="+mn-ea"/>
              </a:rPr>
              <a:t>レーザーガイド星を使って</a:t>
            </a:r>
            <a:r>
              <a:rPr lang="en-US" altLang="ja-JP" sz="2400" dirty="0" smtClean="0">
                <a:latin typeface="+mn-ea"/>
              </a:rPr>
              <a:t>AO</a:t>
            </a:r>
            <a:r>
              <a:rPr lang="ja-JP" altLang="en-US" sz="2400" dirty="0" smtClean="0">
                <a:latin typeface="+mn-ea"/>
              </a:rPr>
              <a:t>ファーストライト </a:t>
            </a:r>
            <a:r>
              <a:rPr lang="en-US" altLang="ja-JP" sz="2000" dirty="0" smtClean="0">
                <a:latin typeface="+mn-ea"/>
              </a:rPr>
              <a:t>(LGS mode first light)</a:t>
            </a:r>
          </a:p>
          <a:p>
            <a:pPr lvl="1">
              <a:buFont typeface="Wingdings" pitchFamily="2" charset="2"/>
              <a:buChar char="l"/>
            </a:pPr>
            <a:r>
              <a:rPr lang="en-US" altLang="ja-JP" sz="2400" dirty="0" smtClean="0">
                <a:latin typeface="+mn-ea"/>
              </a:rPr>
              <a:t>FMOS</a:t>
            </a:r>
            <a:r>
              <a:rPr lang="ja-JP" altLang="en-US" sz="2400" dirty="0" smtClean="0">
                <a:latin typeface="+mn-ea"/>
              </a:rPr>
              <a:t>：半分の分光器で共同利用開始　</a:t>
            </a:r>
            <a:r>
              <a:rPr lang="ja-JP" altLang="en-US" sz="2000" dirty="0" smtClean="0">
                <a:latin typeface="+mn-ea"/>
              </a:rPr>
              <a:t>（</a:t>
            </a:r>
            <a:r>
              <a:rPr lang="en-US" altLang="ja-JP" sz="2000" dirty="0" smtClean="0">
                <a:latin typeface="+mn-ea"/>
              </a:rPr>
              <a:t>FMOS common use)</a:t>
            </a:r>
          </a:p>
          <a:p>
            <a:pPr lvl="1">
              <a:buFont typeface="Wingdings" pitchFamily="2" charset="2"/>
              <a:buChar char="l"/>
            </a:pPr>
            <a:r>
              <a:rPr lang="en-US" altLang="ja-JP" sz="2400" dirty="0" smtClean="0">
                <a:latin typeface="+mn-ea"/>
              </a:rPr>
              <a:t>HSC</a:t>
            </a:r>
            <a:r>
              <a:rPr lang="ja-JP" altLang="en-US" sz="2400" dirty="0" err="1" smtClean="0">
                <a:latin typeface="+mn-ea"/>
              </a:rPr>
              <a:t>、</a:t>
            </a:r>
            <a:r>
              <a:rPr lang="ja-JP" altLang="en-US" sz="2400" dirty="0" smtClean="0">
                <a:latin typeface="+mn-ea"/>
              </a:rPr>
              <a:t>エクストリーム</a:t>
            </a:r>
            <a:r>
              <a:rPr lang="en-US" altLang="ja-JP" sz="2400" dirty="0" smtClean="0">
                <a:latin typeface="+mn-ea"/>
              </a:rPr>
              <a:t>AO</a:t>
            </a:r>
            <a:r>
              <a:rPr lang="ja-JP" altLang="en-US" sz="2400" dirty="0" smtClean="0">
                <a:latin typeface="+mn-ea"/>
              </a:rPr>
              <a:t>など新装置開発　</a:t>
            </a:r>
            <a:r>
              <a:rPr lang="ja-JP" altLang="en-US" sz="2000" dirty="0" smtClean="0">
                <a:latin typeface="+mn-ea"/>
              </a:rPr>
              <a:t>（</a:t>
            </a:r>
            <a:r>
              <a:rPr lang="en-US" altLang="ja-JP" sz="2000" dirty="0" smtClean="0">
                <a:latin typeface="+mn-ea"/>
              </a:rPr>
              <a:t>HSC, ExAO development)</a:t>
            </a:r>
          </a:p>
          <a:p>
            <a:pPr lvl="1">
              <a:buFont typeface="Wingdings" pitchFamily="2" charset="2"/>
              <a:buChar char="l"/>
            </a:pPr>
            <a:r>
              <a:rPr lang="en-US" altLang="ja-JP" sz="2400" dirty="0" smtClean="0">
                <a:latin typeface="+mn-ea"/>
              </a:rPr>
              <a:t>HiCIAO</a:t>
            </a:r>
            <a:r>
              <a:rPr lang="ja-JP" altLang="en-US" sz="2400" dirty="0" smtClean="0">
                <a:latin typeface="+mn-ea"/>
              </a:rPr>
              <a:t>による戦略枠観測プログラム</a:t>
            </a:r>
            <a:r>
              <a:rPr lang="en-US" altLang="ja-JP" sz="2400" dirty="0" smtClean="0">
                <a:latin typeface="+mn-ea"/>
              </a:rPr>
              <a:t>SEEDS(</a:t>
            </a:r>
            <a:r>
              <a:rPr lang="ja-JP" altLang="en-US" sz="2400" dirty="0" smtClean="0">
                <a:latin typeface="+mn-ea"/>
              </a:rPr>
              <a:t>系外惑星と原始惑星系円盤の探査、</a:t>
            </a:r>
            <a:r>
              <a:rPr lang="en-US" altLang="ja-JP" sz="2400" dirty="0" smtClean="0">
                <a:latin typeface="+mn-ea"/>
              </a:rPr>
              <a:t>5</a:t>
            </a:r>
            <a:r>
              <a:rPr lang="ja-JP" altLang="en-US" sz="2400" dirty="0" smtClean="0">
                <a:latin typeface="+mn-ea"/>
              </a:rPr>
              <a:t>年間で</a:t>
            </a:r>
            <a:r>
              <a:rPr lang="en-US" altLang="ja-JP" sz="2400" dirty="0" smtClean="0">
                <a:latin typeface="+mn-ea"/>
              </a:rPr>
              <a:t>120</a:t>
            </a:r>
            <a:r>
              <a:rPr lang="ja-JP" altLang="en-US" sz="2400" dirty="0" smtClean="0">
                <a:latin typeface="+mn-ea"/>
              </a:rPr>
              <a:t>夜</a:t>
            </a:r>
            <a:r>
              <a:rPr lang="en-US" altLang="ja-JP" sz="2400" dirty="0" smtClean="0">
                <a:latin typeface="+mn-ea"/>
              </a:rPr>
              <a:t>)</a:t>
            </a:r>
            <a:r>
              <a:rPr lang="ja-JP" altLang="en-US" sz="2400" dirty="0" smtClean="0">
                <a:latin typeface="+mn-ea"/>
              </a:rPr>
              <a:t>を実行中 </a:t>
            </a:r>
            <a:r>
              <a:rPr lang="en-US" altLang="ja-JP" sz="2000" dirty="0" smtClean="0">
                <a:latin typeface="+mn-ea"/>
              </a:rPr>
              <a:t>(HiCIAO SEEDS program)</a:t>
            </a:r>
          </a:p>
          <a:p>
            <a:pPr lvl="1">
              <a:buFont typeface="Wingdings" pitchFamily="2" charset="2"/>
              <a:buChar char="l"/>
            </a:pPr>
            <a:r>
              <a:rPr lang="ja-JP" altLang="en-US" sz="2400" dirty="0" smtClean="0">
                <a:latin typeface="+mn-ea"/>
              </a:rPr>
              <a:t>新制御系の導入、</a:t>
            </a:r>
            <a:r>
              <a:rPr lang="en-US" altLang="ja-JP" sz="2400" dirty="0" smtClean="0">
                <a:latin typeface="+mn-ea"/>
              </a:rPr>
              <a:t>HSC</a:t>
            </a:r>
            <a:r>
              <a:rPr lang="ja-JP" altLang="en-US" sz="2400" dirty="0" smtClean="0">
                <a:latin typeface="+mn-ea"/>
              </a:rPr>
              <a:t>に向けた望遠鏡改造の実施  </a:t>
            </a:r>
            <a:r>
              <a:rPr lang="en-US" altLang="ja-JP" sz="2000" dirty="0" smtClean="0">
                <a:latin typeface="+mn-ea"/>
              </a:rPr>
              <a:t>(Telescope modification for HSC)</a:t>
            </a:r>
          </a:p>
          <a:p>
            <a:pPr lvl="1">
              <a:buFont typeface="Wingdings" pitchFamily="2" charset="2"/>
              <a:buChar char="l"/>
            </a:pPr>
            <a:r>
              <a:rPr lang="en-US" altLang="ja-JP" sz="2400" dirty="0" smtClean="0">
                <a:latin typeface="+mn-ea"/>
              </a:rPr>
              <a:t>Keck</a:t>
            </a:r>
            <a:r>
              <a:rPr lang="ja-JP" altLang="en-US" sz="2400" dirty="0" err="1" smtClean="0">
                <a:latin typeface="+mn-ea"/>
              </a:rPr>
              <a:t>、</a:t>
            </a:r>
            <a:r>
              <a:rPr lang="en-US" altLang="ja-JP" sz="2400" dirty="0" smtClean="0">
                <a:latin typeface="+mn-ea"/>
              </a:rPr>
              <a:t>Gemini</a:t>
            </a:r>
            <a:r>
              <a:rPr lang="ja-JP" altLang="en-US" sz="2400" dirty="0" smtClean="0">
                <a:latin typeface="+mn-ea"/>
              </a:rPr>
              <a:t>望遠鏡と約</a:t>
            </a:r>
            <a:r>
              <a:rPr lang="en-US" altLang="ja-JP" sz="2400" dirty="0" smtClean="0">
                <a:latin typeface="+mn-ea"/>
              </a:rPr>
              <a:t>20</a:t>
            </a:r>
            <a:r>
              <a:rPr lang="ja-JP" altLang="en-US" sz="2400" dirty="0" smtClean="0">
                <a:latin typeface="+mn-ea"/>
              </a:rPr>
              <a:t>夜の時間交換を実施：すばるにない観測モード、南天へのアクセスを確保している </a:t>
            </a:r>
            <a:r>
              <a:rPr lang="en-US" altLang="ja-JP" sz="2000" dirty="0" smtClean="0">
                <a:latin typeface="+mn-ea"/>
              </a:rPr>
              <a:t>(Time exchange)</a:t>
            </a:r>
          </a:p>
          <a:p>
            <a:pPr lvl="1">
              <a:buFont typeface="Wingdings" pitchFamily="2" charset="2"/>
              <a:buChar char="l"/>
            </a:pPr>
            <a:r>
              <a:rPr lang="ja-JP" altLang="en-US" sz="2400" dirty="0" smtClean="0">
                <a:latin typeface="+mn-ea"/>
              </a:rPr>
              <a:t>主焦点多天体分光器</a:t>
            </a:r>
            <a:r>
              <a:rPr lang="en-US" altLang="ja-JP" sz="2400" dirty="0" smtClean="0">
                <a:latin typeface="+mn-ea"/>
              </a:rPr>
              <a:t>(PFS)</a:t>
            </a:r>
            <a:r>
              <a:rPr lang="ja-JP" altLang="en-US" sz="2400" dirty="0" smtClean="0">
                <a:latin typeface="+mn-ea"/>
              </a:rPr>
              <a:t>の検討</a:t>
            </a:r>
            <a:r>
              <a:rPr lang="ja-JP" altLang="en-US" sz="2000" dirty="0" smtClean="0">
                <a:latin typeface="+mn-ea"/>
              </a:rPr>
              <a:t> </a:t>
            </a:r>
            <a:r>
              <a:rPr lang="en-US" altLang="ja-JP" sz="2000" dirty="0" smtClean="0">
                <a:latin typeface="+mn-ea"/>
              </a:rPr>
              <a:t>(PFS study)</a:t>
            </a:r>
          </a:p>
          <a:p>
            <a:pPr lvl="1">
              <a:buFont typeface="Wingdings" pitchFamily="2" charset="2"/>
              <a:buChar char="l"/>
            </a:pPr>
            <a:r>
              <a:rPr lang="en-US" altLang="ja-JP" sz="2400" dirty="0" smtClean="0">
                <a:latin typeface="+mn-ea"/>
              </a:rPr>
              <a:t>TMT:TMT</a:t>
            </a:r>
            <a:r>
              <a:rPr lang="ja-JP" altLang="en-US" sz="2400" dirty="0" smtClean="0">
                <a:latin typeface="+mn-ea"/>
              </a:rPr>
              <a:t>プロジェクト室等と連携し計画推進している</a:t>
            </a:r>
            <a:r>
              <a:rPr lang="ja-JP" altLang="en-US" sz="2000" dirty="0" smtClean="0">
                <a:latin typeface="+mn-ea"/>
              </a:rPr>
              <a:t> </a:t>
            </a:r>
            <a:r>
              <a:rPr lang="en-US" altLang="ja-JP" sz="2000" dirty="0" smtClean="0">
                <a:latin typeface="+mn-ea"/>
              </a:rPr>
              <a:t>(TMT project)</a:t>
            </a:r>
          </a:p>
          <a:p>
            <a:pPr lvl="1">
              <a:lnSpc>
                <a:spcPts val="2700"/>
              </a:lnSpc>
              <a:buNone/>
            </a:pPr>
            <a:endParaRPr lang="en-US" altLang="ja-JP" sz="2000" dirty="0" smtClean="0">
              <a:latin typeface="+mn-ea"/>
            </a:endParaRPr>
          </a:p>
          <a:p>
            <a:pPr lvl="1"/>
            <a:endParaRPr lang="ja-JP" altLang="en-US" sz="2400" dirty="0" smtClean="0">
              <a:latin typeface="+mn-ea"/>
            </a:endParaRPr>
          </a:p>
          <a:p>
            <a:pPr lvl="1">
              <a:buNone/>
            </a:pPr>
            <a:endParaRPr lang="en-US" altLang="ja-JP" sz="2400" dirty="0" smtClean="0">
              <a:solidFill>
                <a:srgbClr val="FF0000"/>
              </a:solidFill>
              <a:latin typeface="+mn-ea"/>
            </a:endParaRPr>
          </a:p>
          <a:p>
            <a:pPr lvl="1"/>
            <a:endParaRPr lang="ja-JP" altLang="en-US" sz="24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196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86EC30-AD56-4CD9-BCA4-9FABADF671C6}" type="slidenum">
              <a:rPr lang="en-US" altLang="ja-JP" smtClean="0"/>
              <a:pPr/>
              <a:t>3</a:t>
            </a:fld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517281" y="2565400"/>
            <a:ext cx="7772400" cy="762000"/>
          </a:xfrm>
        </p:spPr>
        <p:txBody>
          <a:bodyPr/>
          <a:lstStyle/>
          <a:p>
            <a:r>
              <a:rPr lang="ja-JP" altLang="en-US" sz="4000" dirty="0" smtClean="0">
                <a:ea typeface="ＭＳ Ｐゴシック" charset="-128"/>
              </a:rPr>
              <a:t>組織・人員</a:t>
            </a:r>
            <a:r>
              <a:rPr lang="en-US" altLang="ja-JP" sz="4000" dirty="0" smtClean="0">
                <a:ea typeface="ＭＳ Ｐゴシック" charset="-128"/>
              </a:rPr>
              <a:t/>
            </a:r>
            <a:br>
              <a:rPr lang="en-US" altLang="ja-JP" sz="4000" dirty="0" smtClean="0">
                <a:ea typeface="ＭＳ Ｐゴシック" charset="-128"/>
              </a:rPr>
            </a:br>
            <a:r>
              <a:rPr lang="en-US" altLang="ja-JP" sz="4000" dirty="0" smtClean="0">
                <a:ea typeface="ＭＳ Ｐゴシック" charset="-128"/>
              </a:rPr>
              <a:t>(Organization and Staff)</a:t>
            </a:r>
            <a:endParaRPr lang="ja-JP" altLang="en-US" sz="4000" dirty="0" smtClean="0">
              <a:ea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My Document\organization20101206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620688"/>
            <a:ext cx="10104120" cy="6537960"/>
          </a:xfrm>
          <a:prstGeom prst="rect">
            <a:avLst/>
          </a:prstGeom>
          <a:noFill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009674" y="179929"/>
            <a:ext cx="52986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dirty="0" smtClean="0"/>
              <a:t>Subaru Telescope Organization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611560" y="1772816"/>
          <a:ext cx="799288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0013"/>
                <a:gridCol w="1380408"/>
                <a:gridCol w="1301963"/>
                <a:gridCol w="208280"/>
                <a:gridCol w="1575377"/>
                <a:gridCol w="1496847"/>
              </a:tblGrid>
              <a:tr h="355064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Hawaii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Mitaka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Total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NAOJ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RCUH</a:t>
                      </a:r>
                    </a:p>
                    <a:p>
                      <a:pPr algn="ctr"/>
                      <a:r>
                        <a:rPr kumimoji="1" lang="en-US" altLang="ja-JP" sz="2400" dirty="0" smtClean="0"/>
                        <a:t>&amp; Others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2400" dirty="0" smtClean="0"/>
                        <a:t>Faculty 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11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5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Scientist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24+(2)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9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Technical</a:t>
                      </a:r>
                      <a:endParaRPr kumimoji="1" lang="ja-JP" altLang="en-US" sz="2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7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35+(3)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0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Administration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10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6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Student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5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9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Total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97+(5)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29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126+(5)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395536" y="188640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 smtClean="0"/>
              <a:t>観測所スタッフ（本務）と大学院生</a:t>
            </a:r>
            <a:r>
              <a:rPr lang="en-US" altLang="ja-JP" sz="2800" dirty="0" smtClean="0"/>
              <a:t>Observatory Staff and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Student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383931" y="2924175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ja-JP" altLang="en-US" sz="6000" dirty="0" smtClean="0">
                <a:ea typeface="ＭＳ Ｐゴシック" charset="-128"/>
              </a:rPr>
              <a:t>予算</a:t>
            </a:r>
            <a:r>
              <a:rPr lang="en-US" altLang="ja-JP" sz="6000" dirty="0" smtClean="0">
                <a:ea typeface="ＭＳ Ｐゴシック" charset="-128"/>
              </a:rPr>
              <a:t/>
            </a:r>
            <a:br>
              <a:rPr lang="en-US" altLang="ja-JP" sz="6000" dirty="0" smtClean="0">
                <a:ea typeface="ＭＳ Ｐゴシック" charset="-128"/>
              </a:rPr>
            </a:br>
            <a:r>
              <a:rPr lang="en-US" altLang="ja-JP" sz="6000" dirty="0" smtClean="0">
                <a:ea typeface="ＭＳ Ｐゴシック" charset="-128"/>
              </a:rPr>
              <a:t>(Budget)</a:t>
            </a:r>
            <a:endParaRPr lang="ja-JP" altLang="en-US" sz="6000" dirty="0" smtClean="0">
              <a:ea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C:\Documents and Settings\iwata\My Documents\projectweek\プロジェクトウィーク予算2010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23814"/>
            <a:ext cx="9361040" cy="760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2793657" y="188640"/>
            <a:ext cx="3883243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600" dirty="0" smtClean="0"/>
              <a:t>観測所予算の推移</a:t>
            </a:r>
            <a:endParaRPr kumimoji="1" lang="en-US" altLang="ja-JP" sz="3600" dirty="0" smtClean="0"/>
          </a:p>
          <a:p>
            <a:pPr algn="ctr"/>
            <a:r>
              <a:rPr kumimoji="1" lang="en-US" altLang="ja-JP" sz="2800" dirty="0" smtClean="0"/>
              <a:t>Annual Operation Budget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71600" y="6309320"/>
            <a:ext cx="64908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        FY 2000</a:t>
            </a:r>
            <a:r>
              <a:rPr lang="ja-JP" altLang="en-US" dirty="0" smtClean="0"/>
              <a:t>          </a:t>
            </a:r>
            <a:r>
              <a:rPr lang="en-US" altLang="ja-JP" dirty="0" smtClean="0"/>
              <a:t>2002</a:t>
            </a:r>
            <a:r>
              <a:rPr lang="ja-JP" altLang="en-US" dirty="0" smtClean="0"/>
              <a:t>          </a:t>
            </a:r>
            <a:r>
              <a:rPr lang="en-US" altLang="ja-JP" dirty="0" smtClean="0"/>
              <a:t>2004</a:t>
            </a:r>
            <a:r>
              <a:rPr lang="ja-JP" altLang="en-US" dirty="0" smtClean="0"/>
              <a:t>          </a:t>
            </a:r>
            <a:r>
              <a:rPr lang="en-US" altLang="ja-JP" dirty="0" smtClean="0"/>
              <a:t>2006</a:t>
            </a:r>
            <a:r>
              <a:rPr lang="ja-JP" altLang="en-US" dirty="0" smtClean="0"/>
              <a:t>          </a:t>
            </a:r>
            <a:r>
              <a:rPr lang="en-US" altLang="ja-JP" dirty="0" smtClean="0"/>
              <a:t>2008         </a:t>
            </a:r>
            <a:r>
              <a:rPr lang="ja-JP" altLang="en-US" dirty="0" smtClean="0"/>
              <a:t> </a:t>
            </a:r>
            <a:r>
              <a:rPr lang="en-US" altLang="ja-JP" dirty="0" smtClean="0"/>
              <a:t>2010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11760" y="2132856"/>
            <a:ext cx="1029000" cy="461665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Others</a:t>
            </a:r>
            <a:endParaRPr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64160" y="3687415"/>
            <a:ext cx="1895519" cy="400110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Super Computer</a:t>
            </a:r>
            <a:endParaRPr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742286" y="4983559"/>
            <a:ext cx="783548" cy="400110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RCUH</a:t>
            </a:r>
            <a:endParaRPr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35696" y="5795972"/>
            <a:ext cx="1627690" cy="369332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Maint</a:t>
            </a:r>
            <a:r>
              <a:rPr lang="en-US" altLang="ja-JP" dirty="0" smtClean="0"/>
              <a:t>. contract</a:t>
            </a:r>
            <a:endParaRPr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35696" y="5189130"/>
            <a:ext cx="1208151" cy="400110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Telescope</a:t>
            </a:r>
            <a:endParaRPr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iwata\My Documents\projectweek\プロジェクトウィーク予算2010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962" y="0"/>
            <a:ext cx="8468458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420</Words>
  <Application>Microsoft Office PowerPoint</Application>
  <PresentationFormat>画面に合わせる (4:3)</PresentationFormat>
  <Paragraphs>207</Paragraphs>
  <Slides>24</Slides>
  <Notes>4</Notes>
  <HiddenSlides>3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5" baseType="lpstr">
      <vt:lpstr>Office テーマ</vt:lpstr>
      <vt:lpstr>Subaru Users Meeting 2010</vt:lpstr>
      <vt:lpstr>すばる10年 (Subaru 10 year)</vt:lpstr>
      <vt:lpstr>Subaru Activities in 2010</vt:lpstr>
      <vt:lpstr>組織・人員 (Organization and Staff)</vt:lpstr>
      <vt:lpstr>スライド 5</vt:lpstr>
      <vt:lpstr>スライド 6</vt:lpstr>
      <vt:lpstr>予算 (Budget)</vt:lpstr>
      <vt:lpstr>スライド 8</vt:lpstr>
      <vt:lpstr>スライド 9</vt:lpstr>
      <vt:lpstr>科学的成果 Science Achievement 2010</vt:lpstr>
      <vt:lpstr>スライド 11</vt:lpstr>
      <vt:lpstr>論文出版統計 Publication Statistics</vt:lpstr>
      <vt:lpstr>スライド 13</vt:lpstr>
      <vt:lpstr>科学運用 Science Operation</vt:lpstr>
      <vt:lpstr>技術試験 54夜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教育 Education</vt:lpstr>
      <vt:lpstr>教育・人材養成への貢献 （大学・大学院教育） </vt:lpstr>
      <vt:lpstr>学生数、学位数 Number of student and PhD degree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プロジェクト・ウィーク 平成21-22年度版・成果資料</dc:title>
  <dc:creator>iwata</dc:creator>
  <cp:lastModifiedBy>takami</cp:lastModifiedBy>
  <cp:revision>182</cp:revision>
  <dcterms:created xsi:type="dcterms:W3CDTF">2010-12-03T05:41:48Z</dcterms:created>
  <dcterms:modified xsi:type="dcterms:W3CDTF">2011-01-18T08:52:55Z</dcterms:modified>
</cp:coreProperties>
</file>