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Default Extension="gif" ContentType="image/gif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13" r:id="rId3"/>
    <p:sldId id="312" r:id="rId4"/>
    <p:sldId id="328" r:id="rId5"/>
    <p:sldId id="324" r:id="rId6"/>
    <p:sldId id="316" r:id="rId7"/>
    <p:sldId id="329" r:id="rId8"/>
    <p:sldId id="322" r:id="rId9"/>
    <p:sldId id="291" r:id="rId10"/>
    <p:sldId id="330" r:id="rId11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FF"/>
    <a:srgbClr val="FF0000"/>
    <a:srgbClr val="CC0066"/>
    <a:srgbClr val="990000"/>
    <a:srgbClr val="000000"/>
    <a:srgbClr val="4F81BD"/>
    <a:srgbClr val="990033"/>
    <a:srgbClr val="99FF99"/>
    <a:srgbClr val="99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3" autoAdjust="0"/>
    <p:restoredTop sz="94660"/>
  </p:normalViewPr>
  <p:slideViewPr>
    <p:cSldViewPr>
      <p:cViewPr varScale="1">
        <p:scale>
          <a:sx n="64" d="100"/>
          <a:sy n="64" d="100"/>
        </p:scale>
        <p:origin x="-5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CEF58DB-E121-469D-8D00-F293DABBAA28}" type="datetimeFigureOut">
              <a:rPr lang="ja-JP" altLang="en-US"/>
              <a:pPr>
                <a:defRPr/>
              </a:pPr>
              <a:t>2011/1/19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B3B73DEB-514A-46F2-BB42-CA7C7590EDB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D3A5CC-9885-4428-894D-978F7C792B42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D3A5CC-9885-4428-894D-978F7C792B42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D3A5CC-9885-4428-894D-978F7C792B42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348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D32CB42-8091-44A2-B406-CE74B4601CFA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D3A5CC-9885-4428-894D-978F7C792B42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D3A5CC-9885-4428-894D-978F7C792B42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D3A5CC-9885-4428-894D-978F7C792B42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D3A5CC-9885-4428-894D-978F7C792B42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D3A5CC-9885-4428-894D-978F7C792B42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5018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A61C4C-BC09-468C-980C-30B74B768E61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AA7AA-BB22-43EF-9C5F-868CE8CAA55D}" type="datetime1">
              <a:rPr lang="ja-JP" altLang="en-US" smtClean="0"/>
              <a:pPr>
                <a:defRPr/>
              </a:pPr>
              <a:t>2011/1/19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41FDD-9AE4-40F8-8BCE-6640266939B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2ABB6-5A09-4B7A-B753-4589D7BE1DE4}" type="datetime1">
              <a:rPr lang="ja-JP" altLang="en-US" smtClean="0"/>
              <a:pPr>
                <a:defRPr/>
              </a:pPr>
              <a:t>2011/1/19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B3C34-362F-4353-81D2-7C3F458CF98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8C612-E2AF-43FA-9407-A667867A9599}" type="datetime1">
              <a:rPr lang="ja-JP" altLang="en-US" smtClean="0"/>
              <a:pPr>
                <a:defRPr/>
              </a:pPr>
              <a:t>2011/1/19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8126A-1AC4-4D42-B2DB-06164CC5E99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CA426-A329-4C5B-A0CE-F1841E9C15BC}" type="datetime1">
              <a:rPr lang="ja-JP" altLang="en-US" smtClean="0"/>
              <a:pPr>
                <a:defRPr/>
              </a:pPr>
              <a:t>2011/1/19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C92E2-4A69-4627-BAE8-7050ACB7230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C67D3-782C-4DA0-90BD-2EC9DEE8682F}" type="datetime1">
              <a:rPr lang="ja-JP" altLang="en-US" smtClean="0"/>
              <a:pPr>
                <a:defRPr/>
              </a:pPr>
              <a:t>2011/1/19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08465-CF4F-4E55-970C-6284D1125D1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D99AF-613D-4648-BB9E-43747E6D5949}" type="datetime1">
              <a:rPr lang="ja-JP" altLang="en-US" smtClean="0"/>
              <a:pPr>
                <a:defRPr/>
              </a:pPr>
              <a:t>2011/1/19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F4ED0-D6B0-4B2B-A711-D130D2EB0A8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7602B-4468-439D-9292-D50B8BEA874C}" type="datetime1">
              <a:rPr lang="ja-JP" altLang="en-US" smtClean="0"/>
              <a:pPr>
                <a:defRPr/>
              </a:pPr>
              <a:t>2011/1/19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E178-A31B-4D50-8FB2-1C86FF1769F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54597-C9AE-4E0B-A28E-0774BE1E5A0A}" type="datetime1">
              <a:rPr lang="ja-JP" altLang="en-US" smtClean="0"/>
              <a:pPr>
                <a:defRPr/>
              </a:pPr>
              <a:t>2011/1/19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01C3D-B1ED-426F-AAF3-8ECDADF75D4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F9765-FDE2-482B-A1E9-7EC5021FED77}" type="datetime1">
              <a:rPr lang="ja-JP" altLang="en-US" smtClean="0"/>
              <a:pPr>
                <a:defRPr/>
              </a:pPr>
              <a:t>2011/1/19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D9397-ABF4-43FE-9243-92AA7FBC700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9C0F1-850A-4AE7-86EC-8F452757ADAF}" type="datetime1">
              <a:rPr lang="ja-JP" altLang="en-US" smtClean="0"/>
              <a:pPr>
                <a:defRPr/>
              </a:pPr>
              <a:t>2011/1/19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93873-B88F-49AC-AD91-4D1F761A1AA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E0F4-2470-431C-A06C-F51D7009E6C1}" type="datetime1">
              <a:rPr lang="ja-JP" altLang="en-US" smtClean="0"/>
              <a:pPr>
                <a:defRPr/>
              </a:pPr>
              <a:t>2011/1/19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0ECF8-D5C8-4ECE-8587-670E064F981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AC60D47-1DAF-439E-BD79-434C9A1C45EC}" type="datetime1">
              <a:rPr lang="ja-JP" altLang="en-US" smtClean="0"/>
              <a:pPr>
                <a:defRPr/>
              </a:pPr>
              <a:t>2011/1/19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EB7D285-8C72-4B29-98C5-E85A1B0A4FA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2123728" y="2132856"/>
            <a:ext cx="4945585" cy="26776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ja-JP" sz="4400" dirty="0" smtClean="0">
                <a:latin typeface="+mn-ea"/>
                <a:ea typeface="+mn-ea"/>
              </a:rPr>
              <a:t>PFS</a:t>
            </a:r>
            <a:r>
              <a:rPr lang="ja-JP" altLang="en-US" sz="4400" dirty="0" smtClean="0">
                <a:latin typeface="+mn-ea"/>
                <a:ea typeface="+mn-ea"/>
              </a:rPr>
              <a:t>による銀河進化</a:t>
            </a:r>
            <a:endParaRPr lang="en-US" altLang="ja-JP" sz="4400" dirty="0" smtClean="0">
              <a:latin typeface="+mn-ea"/>
              <a:ea typeface="+mn-ea"/>
            </a:endParaRPr>
          </a:p>
          <a:p>
            <a:pPr algn="ctr"/>
            <a:endParaRPr lang="en-US" altLang="ja-JP" sz="2800" dirty="0" smtClean="0">
              <a:latin typeface="+mn-ea"/>
              <a:ea typeface="+mn-ea"/>
            </a:endParaRPr>
          </a:p>
          <a:p>
            <a:pPr algn="ctr"/>
            <a:r>
              <a:rPr lang="ja-JP" altLang="en-US" sz="2800" dirty="0" smtClean="0">
                <a:latin typeface="+mn-ea"/>
                <a:ea typeface="+mn-ea"/>
              </a:rPr>
              <a:t>嶋作一大</a:t>
            </a:r>
            <a:r>
              <a:rPr lang="en-US" altLang="ja-JP" sz="2800" dirty="0" smtClean="0">
                <a:latin typeface="+mn-ea"/>
                <a:ea typeface="+mn-ea"/>
              </a:rPr>
              <a:t> (</a:t>
            </a:r>
            <a:r>
              <a:rPr lang="ja-JP" altLang="en-US" sz="2800" dirty="0" smtClean="0">
                <a:latin typeface="+mn-ea"/>
                <a:ea typeface="+mn-ea"/>
              </a:rPr>
              <a:t>東大</a:t>
            </a:r>
            <a:r>
              <a:rPr lang="en-US" altLang="ja-JP" sz="2800" dirty="0" smtClean="0">
                <a:latin typeface="+mn-ea"/>
                <a:ea typeface="+mn-ea"/>
              </a:rPr>
              <a:t>)</a:t>
            </a:r>
          </a:p>
          <a:p>
            <a:pPr algn="ctr"/>
            <a:endParaRPr lang="en-US" altLang="ja-JP" sz="2800" dirty="0" smtClean="0">
              <a:latin typeface="+mn-ea"/>
              <a:ea typeface="+mn-ea"/>
            </a:endParaRPr>
          </a:p>
          <a:p>
            <a:pPr algn="ctr"/>
            <a:r>
              <a:rPr lang="en-US" altLang="ja-JP" sz="2000" dirty="0" smtClean="0">
                <a:latin typeface="+mn-ea"/>
                <a:ea typeface="+mn-ea"/>
              </a:rPr>
              <a:t>2011/1/19</a:t>
            </a:r>
          </a:p>
          <a:p>
            <a:pPr algn="ctr"/>
            <a:r>
              <a:rPr lang="en-US" altLang="ja-JP" sz="2000" dirty="0" smtClean="0">
                <a:latin typeface="+mn-ea"/>
                <a:ea typeface="+mn-ea"/>
              </a:rPr>
              <a:t>2010</a:t>
            </a:r>
            <a:r>
              <a:rPr lang="ja-JP" altLang="en-US" sz="2000" dirty="0" smtClean="0">
                <a:latin typeface="+mn-ea"/>
                <a:ea typeface="+mn-ea"/>
              </a:rPr>
              <a:t>すばるユーザーズミーティング</a:t>
            </a:r>
            <a:endParaRPr lang="en-US" altLang="ja-JP" sz="2000" dirty="0">
              <a:latin typeface="+mn-ea"/>
              <a:ea typeface="+mn-ea"/>
            </a:endParaRP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241FDD-9AE4-40F8-8BCE-6640266939BC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77928" y="1844824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抄訳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83568" y="692696"/>
            <a:ext cx="8079456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99FF99"/>
                </a:solidFill>
                <a:latin typeface="+mn-ea"/>
                <a:ea typeface="+mn-ea"/>
              </a:rPr>
              <a:t>Galaxy evolution up to z</a:t>
            </a:r>
            <a:r>
              <a:rPr kumimoji="1" lang="ja-JP" altLang="en-US" sz="2000" dirty="0" smtClean="0">
                <a:solidFill>
                  <a:srgbClr val="99FF99"/>
                </a:solidFill>
                <a:latin typeface="+mn-ea"/>
                <a:ea typeface="+mn-ea"/>
              </a:rPr>
              <a:t>～</a:t>
            </a:r>
            <a:r>
              <a:rPr kumimoji="1" lang="en-US" altLang="ja-JP" sz="2000" dirty="0" smtClean="0">
                <a:solidFill>
                  <a:srgbClr val="99FF99"/>
                </a:solidFill>
                <a:latin typeface="+mn-ea"/>
                <a:ea typeface="+mn-ea"/>
              </a:rPr>
              <a:t>2 </a:t>
            </a:r>
            <a:r>
              <a:rPr kumimoji="1"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[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8</a:t>
            </a:r>
            <a:r>
              <a:rPr kumimoji="1"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0</a:t>
            </a:r>
            <a:r>
              <a:rPr kumimoji="1"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夜</a:t>
            </a:r>
            <a:r>
              <a:rPr kumimoji="1"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]</a:t>
            </a:r>
          </a:p>
          <a:p>
            <a:r>
              <a:rPr lang="en-US" altLang="ja-JP" dirty="0" smtClean="0">
                <a:latin typeface="+mn-ea"/>
                <a:ea typeface="+mn-ea"/>
              </a:rPr>
              <a:t>    At what epoch, were the today’s massive galaxies put in place?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    </a:t>
            </a:r>
            <a:r>
              <a:rPr lang="en-US" altLang="ja-JP" dirty="0" smtClean="0">
                <a:latin typeface="+mn-ea"/>
                <a:ea typeface="+mn-ea"/>
              </a:rPr>
              <a:t>In what environments are galaxies actively forming stars at high </a:t>
            </a:r>
            <a:r>
              <a:rPr lang="en-US" altLang="ja-JP" dirty="0" err="1" smtClean="0">
                <a:latin typeface="+mn-ea"/>
                <a:ea typeface="+mn-ea"/>
              </a:rPr>
              <a:t>redshift</a:t>
            </a:r>
            <a:r>
              <a:rPr lang="en-US" altLang="ja-JP" dirty="0" smtClean="0">
                <a:latin typeface="+mn-ea"/>
                <a:ea typeface="+mn-ea"/>
              </a:rPr>
              <a:t>?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lang="en-US" altLang="ja-JP" dirty="0" smtClean="0">
                <a:latin typeface="+mn-ea"/>
                <a:ea typeface="+mn-ea"/>
              </a:rPr>
              <a:t>    Are galaxies and their SMBHs co-evolving?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lang="en-US" altLang="ja-JP" sz="2000" dirty="0" smtClean="0">
                <a:solidFill>
                  <a:srgbClr val="99FF99"/>
                </a:solidFill>
                <a:latin typeface="+mn-ea"/>
                <a:ea typeface="+mn-ea"/>
              </a:rPr>
              <a:t>Dust-shrouded star formation and BH accretion (Herschel sample) 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[20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夜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]</a:t>
            </a:r>
          </a:p>
          <a:p>
            <a:r>
              <a:rPr kumimoji="1" lang="en-US" altLang="ja-JP" dirty="0" smtClean="0">
                <a:solidFill>
                  <a:srgbClr val="99FF99"/>
                </a:solidFill>
                <a:latin typeface="+mn-ea"/>
                <a:ea typeface="+mn-ea"/>
              </a:rPr>
              <a:t>    </a:t>
            </a:r>
            <a:r>
              <a:rPr lang="en-US" altLang="ja-JP" dirty="0" smtClean="0">
                <a:latin typeface="+mn-ea"/>
                <a:ea typeface="+mn-ea"/>
              </a:rPr>
              <a:t>Evolution and environment-dependence of SF in galaxies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    </a:t>
            </a:r>
            <a:r>
              <a:rPr lang="en-US" altLang="ja-JP" dirty="0" smtClean="0">
                <a:latin typeface="+mn-ea"/>
                <a:ea typeface="+mn-ea"/>
              </a:rPr>
              <a:t>Link between black hole accretion and stellar mass assembly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    </a:t>
            </a:r>
            <a:r>
              <a:rPr lang="en-US" altLang="ja-JP" dirty="0" smtClean="0">
                <a:latin typeface="+mn-ea"/>
                <a:ea typeface="+mn-ea"/>
              </a:rPr>
              <a:t>Discovery of overwhelmingly luminous IR galaxies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    </a:t>
            </a:r>
            <a:r>
              <a:rPr lang="en-US" altLang="ja-JP" dirty="0" err="1" smtClean="0">
                <a:latin typeface="+mn-ea"/>
                <a:ea typeface="+mn-ea"/>
              </a:rPr>
              <a:t>Redshift</a:t>
            </a:r>
            <a:r>
              <a:rPr lang="en-US" altLang="ja-JP" dirty="0" smtClean="0">
                <a:latin typeface="+mn-ea"/>
                <a:ea typeface="+mn-ea"/>
              </a:rPr>
              <a:t> determination of a large sample of strong foreground GLs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kumimoji="1" lang="en-US" altLang="ja-JP" sz="2000" dirty="0" smtClean="0">
                <a:solidFill>
                  <a:srgbClr val="99FF99"/>
                </a:solidFill>
                <a:latin typeface="+mn-ea"/>
                <a:ea typeface="+mn-ea"/>
              </a:rPr>
              <a:t>High-</a:t>
            </a:r>
            <a:r>
              <a:rPr kumimoji="1" lang="en-US" altLang="ja-JP" sz="2000" dirty="0" err="1" smtClean="0">
                <a:solidFill>
                  <a:srgbClr val="99FF99"/>
                </a:solidFill>
                <a:latin typeface="+mn-ea"/>
                <a:ea typeface="+mn-ea"/>
              </a:rPr>
              <a:t>redshift</a:t>
            </a:r>
            <a:r>
              <a:rPr kumimoji="1" lang="en-US" altLang="ja-JP" sz="2000" dirty="0" smtClean="0">
                <a:solidFill>
                  <a:srgbClr val="99FF99"/>
                </a:solidFill>
                <a:latin typeface="+mn-ea"/>
                <a:ea typeface="+mn-ea"/>
              </a:rPr>
              <a:t> galaxies (z&gt;2) </a:t>
            </a:r>
            <a:r>
              <a:rPr kumimoji="1"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[60</a:t>
            </a:r>
            <a:r>
              <a:rPr kumimoji="1"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夜</a:t>
            </a:r>
            <a:r>
              <a:rPr kumimoji="1"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]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    </a:t>
            </a:r>
            <a:r>
              <a:rPr lang="en-US" altLang="ja-JP" dirty="0" smtClean="0">
                <a:latin typeface="+mn-ea"/>
                <a:ea typeface="+mn-ea"/>
              </a:rPr>
              <a:t>Mass assembly of massive galaxies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lang="en-US" altLang="ja-JP" dirty="0" smtClean="0">
                <a:latin typeface="+mn-ea"/>
                <a:ea typeface="+mn-ea"/>
              </a:rPr>
              <a:t>    Chemical and dynamical evolution of intense star-forming galaxies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    </a:t>
            </a:r>
            <a:r>
              <a:rPr lang="en-US" altLang="ja-JP" dirty="0" smtClean="0">
                <a:latin typeface="+mn-ea"/>
                <a:ea typeface="+mn-ea"/>
              </a:rPr>
              <a:t>Galaxy, AGN, and proto-cluster formation in large scale structures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lang="en-US" altLang="ja-JP" dirty="0" smtClean="0">
                <a:latin typeface="+mn-ea"/>
                <a:ea typeface="+mn-ea"/>
              </a:rPr>
              <a:t>    Cosmic </a:t>
            </a:r>
            <a:r>
              <a:rPr lang="en-US" altLang="ja-JP" dirty="0" err="1" smtClean="0">
                <a:latin typeface="+mn-ea"/>
                <a:ea typeface="+mn-ea"/>
              </a:rPr>
              <a:t>reionization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lang="en-US" altLang="ja-JP" sz="2000" dirty="0" smtClean="0">
                <a:solidFill>
                  <a:srgbClr val="99FF99"/>
                </a:solidFill>
                <a:latin typeface="+mn-ea"/>
                <a:ea typeface="+mn-ea"/>
              </a:rPr>
              <a:t>QSO (AGN</a:t>
            </a:r>
            <a:r>
              <a:rPr lang="en-US" altLang="ja-JP" sz="2000" dirty="0" smtClean="0">
                <a:solidFill>
                  <a:srgbClr val="99FF99"/>
                </a:solidFill>
                <a:latin typeface="+mn-ea"/>
                <a:ea typeface="+mn-ea"/>
              </a:rPr>
              <a:t>) 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[45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夜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]</a:t>
            </a:r>
            <a:endParaRPr lang="en-US" altLang="ja-JP" sz="2000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lang="en-US" altLang="ja-JP" dirty="0" smtClean="0">
                <a:latin typeface="+mn-ea"/>
                <a:ea typeface="+mn-ea"/>
              </a:rPr>
              <a:t>    QSO luminosity function at </a:t>
            </a:r>
            <a:r>
              <a:rPr lang="en-US" altLang="ja-JP" dirty="0" smtClean="0">
                <a:latin typeface="+mn-ea"/>
                <a:ea typeface="+mn-ea"/>
              </a:rPr>
              <a:t>z&lt;6</a:t>
            </a:r>
            <a:endParaRPr lang="en-US" altLang="ja-JP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lang="en-US" altLang="ja-JP" dirty="0" smtClean="0">
                <a:latin typeface="+mn-ea"/>
                <a:ea typeface="+mn-ea"/>
              </a:rPr>
              <a:t>    Clustering properties and environments of QSOs at </a:t>
            </a:r>
            <a:r>
              <a:rPr lang="en-US" altLang="ja-JP" dirty="0" smtClean="0">
                <a:latin typeface="+mn-ea"/>
                <a:ea typeface="+mn-ea"/>
              </a:rPr>
              <a:t>z&lt;6</a:t>
            </a:r>
            <a:endParaRPr lang="en-US" altLang="ja-JP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lang="en-US" altLang="ja-JP" dirty="0" smtClean="0">
                <a:latin typeface="+mn-ea"/>
                <a:ea typeface="+mn-ea"/>
              </a:rPr>
              <a:t>    Evolution of SMBHs at </a:t>
            </a:r>
            <a:r>
              <a:rPr lang="en-US" altLang="ja-JP" dirty="0" smtClean="0">
                <a:latin typeface="+mn-ea"/>
                <a:ea typeface="+mn-ea"/>
              </a:rPr>
              <a:t>z&lt;6</a:t>
            </a:r>
            <a:endParaRPr lang="en-US" altLang="ja-JP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lang="en-US" altLang="ja-JP" dirty="0" smtClean="0">
                <a:latin typeface="+mn-ea"/>
                <a:ea typeface="+mn-ea"/>
              </a:rPr>
              <a:t>    Cosmic chemical evolution at </a:t>
            </a:r>
            <a:r>
              <a:rPr lang="en-US" altLang="ja-JP" dirty="0" smtClean="0">
                <a:latin typeface="+mn-ea"/>
                <a:ea typeface="+mn-ea"/>
              </a:rPr>
              <a:t>z&lt;6</a:t>
            </a:r>
            <a:endParaRPr lang="en-US" altLang="ja-JP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lang="en-US" altLang="ja-JP" dirty="0" smtClean="0">
                <a:latin typeface="+mn-ea"/>
                <a:ea typeface="+mn-ea"/>
              </a:rPr>
              <a:t>    Identification of further QSOs at </a:t>
            </a:r>
            <a:r>
              <a:rPr lang="en-US" altLang="ja-JP" dirty="0" smtClean="0">
                <a:latin typeface="+mn-ea"/>
                <a:ea typeface="+mn-ea"/>
              </a:rPr>
              <a:t>z&gt;6</a:t>
            </a:r>
            <a:endParaRPr lang="en-US" altLang="ja-JP" dirty="0" smtClean="0">
              <a:solidFill>
                <a:srgbClr val="FFFF00"/>
              </a:solidFill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2" y="188640"/>
            <a:ext cx="7268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800" dirty="0" smtClean="0">
                <a:latin typeface="+mn-ea"/>
                <a:ea typeface="+mn-ea"/>
              </a:rPr>
              <a:t>White Paper </a:t>
            </a:r>
            <a:r>
              <a:rPr kumimoji="1" lang="ja-JP" altLang="en-US" sz="2800" dirty="0" smtClean="0">
                <a:latin typeface="+mn-ea"/>
                <a:ea typeface="+mn-ea"/>
              </a:rPr>
              <a:t>で提案されている銀河進化の研究</a:t>
            </a:r>
            <a:endParaRPr kumimoji="1" lang="ja-JP" altLang="en-US" sz="2800" dirty="0">
              <a:latin typeface="+mn-ea"/>
              <a:ea typeface="+mn-ea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241FDD-9AE4-40F8-8BCE-6640266939BC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83568" y="692696"/>
            <a:ext cx="8079456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99FF99"/>
                </a:solidFill>
                <a:latin typeface="+mn-ea"/>
                <a:ea typeface="+mn-ea"/>
              </a:rPr>
              <a:t>Galaxy evolution up to z</a:t>
            </a:r>
            <a:r>
              <a:rPr kumimoji="1" lang="ja-JP" altLang="en-US" sz="2000" dirty="0" smtClean="0">
                <a:solidFill>
                  <a:srgbClr val="99FF99"/>
                </a:solidFill>
                <a:latin typeface="+mn-ea"/>
                <a:ea typeface="+mn-ea"/>
              </a:rPr>
              <a:t>～</a:t>
            </a:r>
            <a:r>
              <a:rPr kumimoji="1" lang="en-US" altLang="ja-JP" sz="2000" dirty="0" smtClean="0">
                <a:solidFill>
                  <a:srgbClr val="99FF99"/>
                </a:solidFill>
                <a:latin typeface="+mn-ea"/>
                <a:ea typeface="+mn-ea"/>
              </a:rPr>
              <a:t>2 </a:t>
            </a:r>
            <a:r>
              <a:rPr kumimoji="1"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[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8</a:t>
            </a:r>
            <a:r>
              <a:rPr kumimoji="1"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0</a:t>
            </a:r>
            <a:r>
              <a:rPr kumimoji="1"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夜</a:t>
            </a:r>
            <a:r>
              <a:rPr kumimoji="1"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]</a:t>
            </a:r>
          </a:p>
          <a:p>
            <a:r>
              <a:rPr lang="en-US" altLang="ja-JP" dirty="0" smtClean="0">
                <a:latin typeface="+mn-ea"/>
                <a:ea typeface="+mn-ea"/>
              </a:rPr>
              <a:t>    At what epoch, were the today’s massive galaxies put in place?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    </a:t>
            </a:r>
            <a:r>
              <a:rPr lang="en-US" altLang="ja-JP" dirty="0" smtClean="0">
                <a:latin typeface="+mn-ea"/>
                <a:ea typeface="+mn-ea"/>
              </a:rPr>
              <a:t>In what environments are galaxies actively forming stars at high </a:t>
            </a:r>
            <a:r>
              <a:rPr lang="en-US" altLang="ja-JP" dirty="0" err="1" smtClean="0">
                <a:latin typeface="+mn-ea"/>
                <a:ea typeface="+mn-ea"/>
              </a:rPr>
              <a:t>redshift</a:t>
            </a:r>
            <a:r>
              <a:rPr lang="en-US" altLang="ja-JP" dirty="0" smtClean="0">
                <a:latin typeface="+mn-ea"/>
                <a:ea typeface="+mn-ea"/>
              </a:rPr>
              <a:t>?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lang="en-US" altLang="ja-JP" dirty="0" smtClean="0">
                <a:latin typeface="+mn-ea"/>
                <a:ea typeface="+mn-ea"/>
              </a:rPr>
              <a:t>    Are galaxies and their SMBHs co-evolving?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lang="en-US" altLang="ja-JP" sz="2000" dirty="0" smtClean="0">
                <a:solidFill>
                  <a:srgbClr val="99FF99"/>
                </a:solidFill>
                <a:latin typeface="+mn-ea"/>
                <a:ea typeface="+mn-ea"/>
              </a:rPr>
              <a:t>Dust-shrouded star formation and BH accretion (Herschel sample) 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[20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夜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]</a:t>
            </a:r>
          </a:p>
          <a:p>
            <a:r>
              <a:rPr kumimoji="1" lang="en-US" altLang="ja-JP" dirty="0" smtClean="0">
                <a:solidFill>
                  <a:srgbClr val="99FF99"/>
                </a:solidFill>
                <a:latin typeface="+mn-ea"/>
                <a:ea typeface="+mn-ea"/>
              </a:rPr>
              <a:t>    </a:t>
            </a:r>
            <a:r>
              <a:rPr lang="en-US" altLang="ja-JP" dirty="0" smtClean="0">
                <a:latin typeface="+mn-ea"/>
                <a:ea typeface="+mn-ea"/>
              </a:rPr>
              <a:t>Evolution and environment-dependence of SF in galaxies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    </a:t>
            </a:r>
            <a:r>
              <a:rPr lang="en-US" altLang="ja-JP" dirty="0" smtClean="0">
                <a:latin typeface="+mn-ea"/>
                <a:ea typeface="+mn-ea"/>
              </a:rPr>
              <a:t>Link between black hole accretion and stellar mass assembly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    </a:t>
            </a:r>
            <a:r>
              <a:rPr lang="en-US" altLang="ja-JP" dirty="0" smtClean="0">
                <a:latin typeface="+mn-ea"/>
                <a:ea typeface="+mn-ea"/>
              </a:rPr>
              <a:t>Discovery of overwhelmingly luminous IR galaxies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    </a:t>
            </a:r>
            <a:r>
              <a:rPr lang="en-US" altLang="ja-JP" dirty="0" err="1" smtClean="0">
                <a:latin typeface="+mn-ea"/>
                <a:ea typeface="+mn-ea"/>
              </a:rPr>
              <a:t>Redshift</a:t>
            </a:r>
            <a:r>
              <a:rPr lang="en-US" altLang="ja-JP" dirty="0" smtClean="0">
                <a:latin typeface="+mn-ea"/>
                <a:ea typeface="+mn-ea"/>
              </a:rPr>
              <a:t> determination of a large sample of strong foreground GLs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kumimoji="1" lang="en-US" altLang="ja-JP" sz="2000" dirty="0" smtClean="0">
                <a:solidFill>
                  <a:srgbClr val="99FF99"/>
                </a:solidFill>
                <a:latin typeface="+mn-ea"/>
                <a:ea typeface="+mn-ea"/>
              </a:rPr>
              <a:t>High-</a:t>
            </a:r>
            <a:r>
              <a:rPr kumimoji="1" lang="en-US" altLang="ja-JP" sz="2000" dirty="0" err="1" smtClean="0">
                <a:solidFill>
                  <a:srgbClr val="99FF99"/>
                </a:solidFill>
                <a:latin typeface="+mn-ea"/>
                <a:ea typeface="+mn-ea"/>
              </a:rPr>
              <a:t>redshift</a:t>
            </a:r>
            <a:r>
              <a:rPr kumimoji="1" lang="en-US" altLang="ja-JP" sz="2000" dirty="0" smtClean="0">
                <a:solidFill>
                  <a:srgbClr val="99FF99"/>
                </a:solidFill>
                <a:latin typeface="+mn-ea"/>
                <a:ea typeface="+mn-ea"/>
              </a:rPr>
              <a:t> galaxies (z&gt;2) </a:t>
            </a:r>
            <a:r>
              <a:rPr kumimoji="1"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[60</a:t>
            </a:r>
            <a:r>
              <a:rPr kumimoji="1"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夜</a:t>
            </a:r>
            <a:r>
              <a:rPr kumimoji="1"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]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    </a:t>
            </a:r>
            <a:r>
              <a:rPr lang="en-US" altLang="ja-JP" dirty="0" smtClean="0">
                <a:latin typeface="+mn-ea"/>
                <a:ea typeface="+mn-ea"/>
              </a:rPr>
              <a:t>Mass assembly of massive galaxies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lang="en-US" altLang="ja-JP" dirty="0" smtClean="0">
                <a:latin typeface="+mn-ea"/>
                <a:ea typeface="+mn-ea"/>
              </a:rPr>
              <a:t>    Chemical and dynamical evolution of intense star-forming galaxies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    </a:t>
            </a:r>
            <a:r>
              <a:rPr lang="en-US" altLang="ja-JP" dirty="0" smtClean="0">
                <a:latin typeface="+mn-ea"/>
                <a:ea typeface="+mn-ea"/>
              </a:rPr>
              <a:t>Galaxy, AGN, and proto-cluster formation in large scale structures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lang="en-US" altLang="ja-JP" dirty="0" smtClean="0">
                <a:latin typeface="+mn-ea"/>
                <a:ea typeface="+mn-ea"/>
              </a:rPr>
              <a:t>    Cosmic </a:t>
            </a:r>
            <a:r>
              <a:rPr lang="en-US" altLang="ja-JP" dirty="0" err="1" smtClean="0">
                <a:latin typeface="+mn-ea"/>
                <a:ea typeface="+mn-ea"/>
              </a:rPr>
              <a:t>reionization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lang="en-US" altLang="ja-JP" sz="2000" dirty="0" smtClean="0">
                <a:solidFill>
                  <a:srgbClr val="99FF99"/>
                </a:solidFill>
                <a:latin typeface="+mn-ea"/>
                <a:ea typeface="+mn-ea"/>
              </a:rPr>
              <a:t>QSO (AGN</a:t>
            </a:r>
            <a:r>
              <a:rPr lang="en-US" altLang="ja-JP" sz="2000" dirty="0" smtClean="0">
                <a:solidFill>
                  <a:srgbClr val="99FF99"/>
                </a:solidFill>
                <a:latin typeface="+mn-ea"/>
                <a:ea typeface="+mn-ea"/>
              </a:rPr>
              <a:t>) 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[45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夜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]</a:t>
            </a:r>
            <a:endParaRPr lang="en-US" altLang="ja-JP" sz="2000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lang="en-US" altLang="ja-JP" dirty="0" smtClean="0">
                <a:latin typeface="+mn-ea"/>
                <a:ea typeface="+mn-ea"/>
              </a:rPr>
              <a:t>    QSO luminosity function at </a:t>
            </a:r>
            <a:r>
              <a:rPr lang="en-US" altLang="ja-JP" dirty="0" smtClean="0">
                <a:latin typeface="+mn-ea"/>
                <a:ea typeface="+mn-ea"/>
              </a:rPr>
              <a:t>z&lt;6</a:t>
            </a:r>
            <a:endParaRPr lang="en-US" altLang="ja-JP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lang="en-US" altLang="ja-JP" dirty="0" smtClean="0">
                <a:latin typeface="+mn-ea"/>
                <a:ea typeface="+mn-ea"/>
              </a:rPr>
              <a:t>    Clustering properties and environments of QSOs at </a:t>
            </a:r>
            <a:r>
              <a:rPr lang="en-US" altLang="ja-JP" dirty="0" smtClean="0">
                <a:latin typeface="+mn-ea"/>
                <a:ea typeface="+mn-ea"/>
              </a:rPr>
              <a:t>z&lt;6</a:t>
            </a:r>
            <a:endParaRPr lang="en-US" altLang="ja-JP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lang="en-US" altLang="ja-JP" dirty="0" smtClean="0">
                <a:latin typeface="+mn-ea"/>
                <a:ea typeface="+mn-ea"/>
              </a:rPr>
              <a:t>    Evolution of SMBHs at </a:t>
            </a:r>
            <a:r>
              <a:rPr lang="en-US" altLang="ja-JP" dirty="0" smtClean="0">
                <a:latin typeface="+mn-ea"/>
                <a:ea typeface="+mn-ea"/>
              </a:rPr>
              <a:t>z&lt;6</a:t>
            </a:r>
            <a:endParaRPr lang="en-US" altLang="ja-JP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lang="en-US" altLang="ja-JP" dirty="0" smtClean="0">
                <a:latin typeface="+mn-ea"/>
                <a:ea typeface="+mn-ea"/>
              </a:rPr>
              <a:t>    Cosmic chemical evolution at </a:t>
            </a:r>
            <a:r>
              <a:rPr lang="en-US" altLang="ja-JP" dirty="0" smtClean="0">
                <a:latin typeface="+mn-ea"/>
                <a:ea typeface="+mn-ea"/>
              </a:rPr>
              <a:t>z&lt;6</a:t>
            </a:r>
            <a:endParaRPr lang="en-US" altLang="ja-JP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lang="en-US" altLang="ja-JP" dirty="0" smtClean="0">
                <a:latin typeface="+mn-ea"/>
                <a:ea typeface="+mn-ea"/>
              </a:rPr>
              <a:t>    Identification of further QSOs at </a:t>
            </a:r>
            <a:r>
              <a:rPr lang="en-US" altLang="ja-JP" dirty="0" smtClean="0">
                <a:latin typeface="+mn-ea"/>
                <a:ea typeface="+mn-ea"/>
              </a:rPr>
              <a:t>z&gt;6</a:t>
            </a:r>
            <a:endParaRPr lang="en-US" altLang="ja-JP" dirty="0" smtClean="0">
              <a:solidFill>
                <a:srgbClr val="FFFF00"/>
              </a:solidFill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2" y="188640"/>
            <a:ext cx="7268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800" dirty="0" smtClean="0">
                <a:latin typeface="+mn-ea"/>
                <a:ea typeface="+mn-ea"/>
              </a:rPr>
              <a:t>White Paper </a:t>
            </a:r>
            <a:r>
              <a:rPr kumimoji="1" lang="ja-JP" altLang="en-US" sz="2800" dirty="0" smtClean="0">
                <a:latin typeface="+mn-ea"/>
                <a:ea typeface="+mn-ea"/>
              </a:rPr>
              <a:t>で提案されている銀河進化の研究</a:t>
            </a:r>
            <a:endParaRPr kumimoji="1" lang="ja-JP" altLang="en-US" sz="2800" dirty="0">
              <a:latin typeface="+mn-ea"/>
              <a:ea typeface="+mn-ea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241FDD-9AE4-40F8-8BCE-6640266939BC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83568" y="260648"/>
            <a:ext cx="774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 smtClean="0"/>
              <a:t>誕生、成長、</a:t>
            </a:r>
            <a:r>
              <a:rPr lang="ja-JP" altLang="en-US" sz="2800" dirty="0" smtClean="0"/>
              <a:t>成熟</a:t>
            </a:r>
            <a:r>
              <a:rPr kumimoji="1" lang="ja-JP" altLang="en-US" sz="2800" dirty="0" smtClean="0"/>
              <a:t>期を調べれば銀河進化</a:t>
            </a:r>
            <a:r>
              <a:rPr lang="ja-JP" altLang="en-US" sz="2800" dirty="0" smtClean="0"/>
              <a:t>はわか</a:t>
            </a:r>
            <a:r>
              <a:rPr kumimoji="1" lang="ja-JP" altLang="en-US" sz="2800" dirty="0" smtClean="0"/>
              <a:t>る</a:t>
            </a:r>
            <a:endParaRPr kumimoji="1" lang="ja-JP" altLang="en-US" sz="2800" dirty="0"/>
          </a:p>
        </p:txBody>
      </p:sp>
      <p:pic>
        <p:nvPicPr>
          <p:cNvPr id="5" name="Picture 2" descr="sfrd"/>
          <p:cNvPicPr>
            <a:picLocks noChangeAspect="1" noChangeArrowheads="1"/>
          </p:cNvPicPr>
          <p:nvPr/>
        </p:nvPicPr>
        <p:blipFill>
          <a:blip r:embed="rId3" cstate="print"/>
          <a:srcRect l="9259" t="28362" r="21262" b="26546"/>
          <a:stretch>
            <a:fillRect/>
          </a:stretch>
        </p:blipFill>
        <p:spPr bwMode="auto">
          <a:xfrm>
            <a:off x="1547664" y="1412776"/>
            <a:ext cx="5400105" cy="4535488"/>
          </a:xfrm>
          <a:prstGeom prst="rect">
            <a:avLst/>
          </a:prstGeom>
          <a:noFill/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204444" y="5516464"/>
            <a:ext cx="2736850" cy="36036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636244" y="5445026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 sz="2000" dirty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宇宙年齢 </a:t>
            </a:r>
            <a:r>
              <a:rPr lang="en-US" altLang="ja-JP" sz="2000" dirty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億年</a:t>
            </a:r>
            <a:r>
              <a:rPr lang="en-US" altLang="ja-JP" sz="2000" dirty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)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47664" y="1196751"/>
            <a:ext cx="5400105" cy="3588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995019" y="1268314"/>
            <a:ext cx="1296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  <a:ea typeface="ＭＳ Ｐゴシック" charset="-128"/>
              </a:rPr>
              <a:t>赤方偏移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 rot="16200000">
            <a:off x="-412521" y="3372962"/>
            <a:ext cx="4464497" cy="40011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宇宙の星形成率</a:t>
            </a:r>
            <a:r>
              <a:rPr lang="ja-JP" altLang="en-US" sz="2000" dirty="0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密度 </a:t>
            </a:r>
            <a:r>
              <a:rPr lang="en-US" altLang="ja-JP" sz="2000" dirty="0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[</a:t>
            </a:r>
            <a:r>
              <a:rPr lang="en-US" altLang="ja-JP" sz="2000" dirty="0" err="1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Msun</a:t>
            </a:r>
            <a:r>
              <a:rPr lang="en-US" altLang="ja-JP" sz="2000" dirty="0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/yr/Mpc</a:t>
            </a:r>
            <a:r>
              <a:rPr lang="en-US" altLang="ja-JP" sz="2000" baseline="30000" dirty="0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3</a:t>
            </a:r>
            <a:r>
              <a:rPr lang="en-US" altLang="ja-JP" sz="2000" dirty="0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]</a:t>
            </a:r>
            <a:endParaRPr lang="ja-JP" altLang="en-US" sz="2000" dirty="0">
              <a:solidFill>
                <a:schemeClr val="bg1"/>
              </a:solidFill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12" name="スライド番号プレースホル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241FDD-9AE4-40F8-8BCE-6640266939BC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860032" y="198884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成長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860032" y="3284984"/>
            <a:ext cx="13805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 smtClean="0">
                <a:solidFill>
                  <a:srgbClr val="FF0000"/>
                </a:solidFill>
                <a:latin typeface="+mn-ea"/>
                <a:ea typeface="+mn-ea"/>
              </a:rPr>
              <a:t>QSO</a:t>
            </a:r>
            <a:r>
              <a:rPr lang="ja-JP" altLang="en-US" sz="1600" dirty="0" smtClean="0">
                <a:solidFill>
                  <a:srgbClr val="FF0000"/>
                </a:solidFill>
                <a:latin typeface="+mn-ea"/>
                <a:ea typeface="+mn-ea"/>
              </a:rPr>
              <a:t>密度も</a:t>
            </a:r>
            <a:endParaRPr lang="en-US" altLang="ja-JP" sz="1600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ja-JP" altLang="en-US" sz="1600" dirty="0" smtClean="0">
                <a:solidFill>
                  <a:srgbClr val="FF0000"/>
                </a:solidFill>
                <a:latin typeface="+mn-ea"/>
                <a:ea typeface="+mn-ea"/>
              </a:rPr>
              <a:t>最大 </a:t>
            </a:r>
            <a:r>
              <a:rPr lang="en-US" altLang="ja-JP" sz="1600" dirty="0" smtClean="0">
                <a:solidFill>
                  <a:srgbClr val="FF0000"/>
                </a:solidFill>
                <a:latin typeface="+mn-ea"/>
                <a:ea typeface="+mn-ea"/>
              </a:rPr>
              <a:t>(z</a:t>
            </a:r>
            <a:r>
              <a:rPr lang="ja-JP" altLang="en-US" sz="1600" dirty="0" smtClean="0">
                <a:solidFill>
                  <a:srgbClr val="FF0000"/>
                </a:solidFill>
                <a:latin typeface="+mn-ea"/>
                <a:ea typeface="+mn-ea"/>
              </a:rPr>
              <a:t>～</a:t>
            </a:r>
            <a:r>
              <a:rPr lang="en-US" altLang="ja-JP" sz="1600" dirty="0" smtClean="0">
                <a:solidFill>
                  <a:srgbClr val="FF0000"/>
                </a:solidFill>
                <a:latin typeface="+mn-ea"/>
                <a:ea typeface="+mn-ea"/>
              </a:rPr>
              <a:t>2.5)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627784" y="4581128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成熟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372200" y="2780928"/>
            <a:ext cx="1008112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誕生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21" name="フローチャート : 結合子 20"/>
          <p:cNvSpPr/>
          <p:nvPr/>
        </p:nvSpPr>
        <p:spPr>
          <a:xfrm>
            <a:off x="6228184" y="3284984"/>
            <a:ext cx="432048" cy="457200"/>
          </a:xfrm>
          <a:prstGeom prst="flowChartConnector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ローチャート : 結合子 21"/>
          <p:cNvSpPr/>
          <p:nvPr/>
        </p:nvSpPr>
        <p:spPr>
          <a:xfrm>
            <a:off x="5220072" y="2492896"/>
            <a:ext cx="792088" cy="745232"/>
          </a:xfrm>
          <a:prstGeom prst="flowChartConnector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ローチャート : 結合子 23"/>
          <p:cNvSpPr/>
          <p:nvPr/>
        </p:nvSpPr>
        <p:spPr>
          <a:xfrm>
            <a:off x="2483768" y="3933056"/>
            <a:ext cx="792088" cy="745232"/>
          </a:xfrm>
          <a:prstGeom prst="flowChartConnector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804248" y="3356992"/>
            <a:ext cx="1483098" cy="923330"/>
          </a:xfrm>
          <a:prstGeom prst="rect">
            <a:avLst/>
          </a:prstGeom>
          <a:solidFill>
            <a:schemeClr val="tx1"/>
          </a:solidFill>
          <a:ln w="28575">
            <a:solidFill>
              <a:srgbClr val="CC0066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CC0066"/>
                </a:solidFill>
                <a:latin typeface="+mn-ea"/>
                <a:ea typeface="+mn-ea"/>
              </a:rPr>
              <a:t>初代の銀河</a:t>
            </a:r>
            <a:endParaRPr kumimoji="1" lang="en-US" altLang="ja-JP" dirty="0" smtClean="0">
              <a:solidFill>
                <a:srgbClr val="CC0066"/>
              </a:solidFill>
              <a:latin typeface="+mn-ea"/>
              <a:ea typeface="+mn-ea"/>
            </a:endParaRPr>
          </a:p>
          <a:p>
            <a:r>
              <a:rPr kumimoji="1" lang="en-US" altLang="ja-JP" dirty="0" smtClean="0">
                <a:solidFill>
                  <a:srgbClr val="CC0066"/>
                </a:solidFill>
                <a:latin typeface="+mn-ea"/>
                <a:ea typeface="+mn-ea"/>
              </a:rPr>
              <a:t>SMBH</a:t>
            </a:r>
            <a:r>
              <a:rPr kumimoji="1" lang="ja-JP" altLang="en-US" dirty="0" smtClean="0">
                <a:solidFill>
                  <a:srgbClr val="CC0066"/>
                </a:solidFill>
                <a:latin typeface="+mn-ea"/>
                <a:ea typeface="+mn-ea"/>
              </a:rPr>
              <a:t>の起源</a:t>
            </a:r>
            <a:endParaRPr kumimoji="1" lang="en-US" altLang="ja-JP" dirty="0" smtClean="0">
              <a:solidFill>
                <a:srgbClr val="CC0066"/>
              </a:solidFill>
              <a:latin typeface="+mn-ea"/>
              <a:ea typeface="+mn-ea"/>
            </a:endParaRPr>
          </a:p>
          <a:p>
            <a:r>
              <a:rPr lang="ja-JP" altLang="en-US" dirty="0" smtClean="0">
                <a:solidFill>
                  <a:srgbClr val="CC0066"/>
                </a:solidFill>
                <a:latin typeface="+mn-ea"/>
                <a:ea typeface="+mn-ea"/>
              </a:rPr>
              <a:t>再電離過程</a:t>
            </a:r>
            <a:endParaRPr kumimoji="1" lang="ja-JP" altLang="en-US" dirty="0">
              <a:solidFill>
                <a:srgbClr val="CC0066"/>
              </a:solidFill>
              <a:latin typeface="+mn-ea"/>
              <a:ea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915816" y="1988840"/>
            <a:ext cx="2031325" cy="1477328"/>
          </a:xfrm>
          <a:prstGeom prst="rect">
            <a:avLst/>
          </a:prstGeom>
          <a:solidFill>
            <a:schemeClr val="tx1"/>
          </a:solidFill>
          <a:ln w="28575">
            <a:solidFill>
              <a:srgbClr val="CC0066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CC0066"/>
                </a:solidFill>
                <a:latin typeface="+mn-ea"/>
                <a:ea typeface="+mn-ea"/>
              </a:rPr>
              <a:t>質量集積の過程</a:t>
            </a:r>
            <a:endParaRPr kumimoji="1" lang="en-US" altLang="ja-JP" dirty="0" smtClean="0">
              <a:solidFill>
                <a:srgbClr val="CC0066"/>
              </a:solidFill>
              <a:latin typeface="+mn-ea"/>
              <a:ea typeface="+mn-ea"/>
            </a:endParaRPr>
          </a:p>
          <a:p>
            <a:r>
              <a:rPr lang="ja-JP" altLang="en-US" dirty="0" smtClean="0">
                <a:solidFill>
                  <a:srgbClr val="CC0066"/>
                </a:solidFill>
                <a:latin typeface="+mn-ea"/>
                <a:ea typeface="+mn-ea"/>
              </a:rPr>
              <a:t>形態の起源</a:t>
            </a:r>
            <a:endParaRPr lang="en-US" altLang="ja-JP" dirty="0" smtClean="0">
              <a:solidFill>
                <a:srgbClr val="CC0066"/>
              </a:solidFill>
              <a:latin typeface="+mn-ea"/>
              <a:ea typeface="+mn-ea"/>
            </a:endParaRPr>
          </a:p>
          <a:p>
            <a:r>
              <a:rPr kumimoji="1" lang="ja-JP" altLang="en-US" dirty="0" smtClean="0">
                <a:solidFill>
                  <a:srgbClr val="CC0066"/>
                </a:solidFill>
                <a:latin typeface="+mn-ea"/>
                <a:ea typeface="+mn-ea"/>
              </a:rPr>
              <a:t>星形成停止の原因</a:t>
            </a:r>
            <a:endParaRPr kumimoji="1" lang="en-US" altLang="ja-JP" dirty="0" smtClean="0">
              <a:solidFill>
                <a:srgbClr val="CC0066"/>
              </a:solidFill>
              <a:latin typeface="+mn-ea"/>
              <a:ea typeface="+mn-ea"/>
            </a:endParaRPr>
          </a:p>
          <a:p>
            <a:r>
              <a:rPr lang="ja-JP" altLang="en-US" dirty="0" smtClean="0">
                <a:solidFill>
                  <a:srgbClr val="CC0066"/>
                </a:solidFill>
                <a:latin typeface="+mn-ea"/>
                <a:ea typeface="+mn-ea"/>
              </a:rPr>
              <a:t>環境との相互作用</a:t>
            </a:r>
            <a:endParaRPr lang="en-US" altLang="ja-JP" dirty="0" smtClean="0">
              <a:solidFill>
                <a:srgbClr val="CC0066"/>
              </a:solidFill>
              <a:latin typeface="+mn-ea"/>
              <a:ea typeface="+mn-ea"/>
            </a:endParaRPr>
          </a:p>
          <a:p>
            <a:r>
              <a:rPr kumimoji="1" lang="en-US" altLang="ja-JP" dirty="0" smtClean="0">
                <a:solidFill>
                  <a:srgbClr val="CC0066"/>
                </a:solidFill>
                <a:latin typeface="+mn-ea"/>
                <a:ea typeface="+mn-ea"/>
              </a:rPr>
              <a:t>SMBH</a:t>
            </a:r>
            <a:r>
              <a:rPr kumimoji="1" lang="ja-JP" altLang="en-US" dirty="0" smtClean="0">
                <a:solidFill>
                  <a:srgbClr val="CC0066"/>
                </a:solidFill>
                <a:latin typeface="+mn-ea"/>
                <a:ea typeface="+mn-ea"/>
              </a:rPr>
              <a:t>の成長過程</a:t>
            </a:r>
            <a:endParaRPr kumimoji="1" lang="ja-JP" altLang="en-US" dirty="0">
              <a:solidFill>
                <a:srgbClr val="CC0066"/>
              </a:solidFill>
              <a:latin typeface="+mn-ea"/>
              <a:ea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411760" y="3645024"/>
            <a:ext cx="942887" cy="461665"/>
          </a:xfrm>
          <a:prstGeom prst="rect">
            <a:avLst/>
          </a:prstGeom>
          <a:solidFill>
            <a:schemeClr val="tx1"/>
          </a:solidFill>
          <a:ln w="28575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B050"/>
                </a:solidFill>
                <a:latin typeface="+mn-ea"/>
                <a:ea typeface="+mn-ea"/>
              </a:rPr>
              <a:t>SDSS</a:t>
            </a:r>
            <a:endParaRPr kumimoji="1" lang="ja-JP" altLang="en-US" sz="2400" dirty="0">
              <a:solidFill>
                <a:srgbClr val="00B050"/>
              </a:solidFill>
              <a:latin typeface="+mn-ea"/>
              <a:ea typeface="+mn-ea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995936" y="4437112"/>
            <a:ext cx="1224136" cy="43204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latin typeface="+mn-ea"/>
              </a:rPr>
              <a:t>Dust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796136" y="3933056"/>
            <a:ext cx="792088" cy="43204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err="1" smtClean="0">
                <a:latin typeface="+mn-ea"/>
              </a:rPr>
              <a:t>Highz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868144" y="4437112"/>
            <a:ext cx="720080" cy="43204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latin typeface="+mn-ea"/>
              </a:rPr>
              <a:t>QSO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004048" y="3933056"/>
            <a:ext cx="720080" cy="43204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latin typeface="+mn-ea"/>
              </a:rPr>
              <a:t>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/>
      <p:bldP spid="33" grpId="0"/>
      <p:bldP spid="36" grpId="0" animBg="1"/>
      <p:bldP spid="21" grpId="0" animBg="1"/>
      <p:bldP spid="22" grpId="0" animBg="1"/>
      <p:bldP spid="24" grpId="0" animBg="1"/>
      <p:bldP spid="18" grpId="0" animBg="1"/>
      <p:bldP spid="19" grpId="0" animBg="1"/>
      <p:bldP spid="20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987824" y="404664"/>
            <a:ext cx="3057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99FF99"/>
                </a:solidFill>
                <a:latin typeface="+mn-ea"/>
                <a:ea typeface="+mn-ea"/>
              </a:rPr>
              <a:t>宇宙再電離の過程</a:t>
            </a:r>
            <a:endParaRPr kumimoji="1" lang="ja-JP" altLang="en-US" sz="2800" dirty="0">
              <a:solidFill>
                <a:srgbClr val="99FF99"/>
              </a:solidFill>
              <a:latin typeface="+mn-ea"/>
              <a:ea typeface="+mn-ea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241FDD-9AE4-40F8-8BCE-6640266939BC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  <p:pic>
        <p:nvPicPr>
          <p:cNvPr id="10242" name="Picture 2" descr="apj368257f23_lr.jpg"/>
          <p:cNvPicPr>
            <a:picLocks noChangeAspect="1" noChangeArrowheads="1"/>
          </p:cNvPicPr>
          <p:nvPr/>
        </p:nvPicPr>
        <p:blipFill>
          <a:blip r:embed="rId3" cstate="print"/>
          <a:srcRect t="46491"/>
          <a:stretch>
            <a:fillRect/>
          </a:stretch>
        </p:blipFill>
        <p:spPr bwMode="auto">
          <a:xfrm>
            <a:off x="5292080" y="1268760"/>
            <a:ext cx="3670162" cy="2448272"/>
          </a:xfrm>
          <a:prstGeom prst="rect">
            <a:avLst/>
          </a:prstGeom>
          <a:noFill/>
        </p:spPr>
      </p:pic>
      <p:sp>
        <p:nvSpPr>
          <p:cNvPr id="7" name="テキスト ボックス 6"/>
          <p:cNvSpPr txBox="1"/>
          <p:nvPr/>
        </p:nvSpPr>
        <p:spPr>
          <a:xfrm>
            <a:off x="6405494" y="908720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中性度の進化</a:t>
            </a:r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1520" y="1052736"/>
            <a:ext cx="74168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  <a:ea typeface="+mn-ea"/>
              </a:rPr>
              <a:t>再電離の謎：</a:t>
            </a:r>
            <a:endParaRPr lang="en-US" altLang="ja-JP" sz="2000" dirty="0" smtClean="0">
              <a:latin typeface="+mn-ea"/>
              <a:ea typeface="+mn-ea"/>
            </a:endParaRPr>
          </a:p>
          <a:p>
            <a:r>
              <a:rPr lang="en-US" altLang="ja-JP" sz="2000" dirty="0" smtClean="0">
                <a:latin typeface="+mn-ea"/>
                <a:ea typeface="+mn-ea"/>
              </a:rPr>
              <a:t>   </a:t>
            </a:r>
            <a:r>
              <a:rPr kumimoji="1" lang="ja-JP" altLang="en-US" sz="2000" dirty="0" smtClean="0">
                <a:latin typeface="+mn-ea"/>
                <a:ea typeface="+mn-ea"/>
              </a:rPr>
              <a:t>・いつ再電離したか</a:t>
            </a:r>
            <a:endParaRPr kumimoji="1" lang="en-US" altLang="ja-JP" sz="2000" dirty="0" smtClean="0">
              <a:latin typeface="+mn-ea"/>
              <a:ea typeface="+mn-ea"/>
            </a:endParaRPr>
          </a:p>
          <a:p>
            <a:r>
              <a:rPr lang="en-US" altLang="ja-JP" sz="2000" dirty="0" smtClean="0">
                <a:latin typeface="+mn-ea"/>
                <a:ea typeface="+mn-ea"/>
              </a:rPr>
              <a:t>   </a:t>
            </a:r>
            <a:r>
              <a:rPr lang="ja-JP" altLang="en-US" sz="2000" dirty="0" smtClean="0">
                <a:latin typeface="+mn-ea"/>
                <a:ea typeface="+mn-ea"/>
              </a:rPr>
              <a:t>・どんな場所から再電離したか</a:t>
            </a:r>
            <a:endParaRPr kumimoji="1" lang="en-US" altLang="ja-JP" sz="2000" dirty="0" smtClean="0">
              <a:latin typeface="+mn-ea"/>
              <a:ea typeface="+mn-ea"/>
            </a:endParaRPr>
          </a:p>
          <a:p>
            <a:r>
              <a:rPr lang="en-US" altLang="ja-JP" sz="2000" dirty="0" smtClean="0">
                <a:latin typeface="+mn-ea"/>
                <a:ea typeface="+mn-ea"/>
              </a:rPr>
              <a:t>   </a:t>
            </a:r>
            <a:r>
              <a:rPr lang="ja-JP" altLang="en-US" sz="2000" dirty="0" smtClean="0">
                <a:latin typeface="+mn-ea"/>
                <a:ea typeface="+mn-ea"/>
              </a:rPr>
              <a:t>・どんな天体によって再電離したか</a:t>
            </a:r>
            <a:endParaRPr lang="en-US" altLang="ja-JP" sz="2000" dirty="0" smtClean="0">
              <a:latin typeface="+mn-ea"/>
              <a:ea typeface="+mn-ea"/>
            </a:endParaRPr>
          </a:p>
          <a:p>
            <a:endParaRPr kumimoji="1" lang="en-US" altLang="ja-JP" sz="1000" dirty="0" smtClean="0">
              <a:latin typeface="+mn-ea"/>
              <a:ea typeface="+mn-ea"/>
            </a:endParaRPr>
          </a:p>
          <a:p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PFS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による研究：</a:t>
            </a:r>
            <a:endParaRPr lang="en-US" altLang="ja-JP" sz="2000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kumimoji="1"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   HSC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サーベイで見つかる</a:t>
            </a:r>
            <a:r>
              <a:rPr kumimoji="1"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10</a:t>
            </a:r>
            <a:r>
              <a:rPr kumimoji="1" lang="en-US" altLang="ja-JP" sz="2000" baseline="30000" dirty="0" smtClean="0">
                <a:solidFill>
                  <a:srgbClr val="FFFF00"/>
                </a:solidFill>
                <a:latin typeface="+mn-ea"/>
                <a:ea typeface="+mn-ea"/>
              </a:rPr>
              <a:t>4</a:t>
            </a:r>
            <a:r>
              <a:rPr kumimoji="1"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個の</a:t>
            </a:r>
            <a:r>
              <a:rPr kumimoji="1" lang="en-US" altLang="ja-JP" sz="2000" dirty="0" err="1" smtClean="0">
                <a:solidFill>
                  <a:srgbClr val="FFFF00"/>
                </a:solidFill>
                <a:latin typeface="+mn-ea"/>
                <a:ea typeface="+mn-ea"/>
              </a:rPr>
              <a:t>Lyα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銀河を</a:t>
            </a:r>
            <a:endParaRPr lang="en-US" altLang="ja-JP" sz="2000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   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分光し、 再電離の時期を特定するとともに、</a:t>
            </a:r>
            <a:endParaRPr lang="en-US" altLang="ja-JP" sz="2000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   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その進行過程や当時の銀河を調べる</a:t>
            </a:r>
            <a:endParaRPr lang="en-US" altLang="ja-JP" sz="2000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endParaRPr lang="en-US" altLang="ja-JP" sz="1000" dirty="0" smtClean="0">
              <a:latin typeface="+mn-ea"/>
              <a:ea typeface="+mn-ea"/>
            </a:endParaRPr>
          </a:p>
          <a:p>
            <a:r>
              <a:rPr lang="ja-JP" altLang="en-US" sz="2000" dirty="0" smtClean="0">
                <a:solidFill>
                  <a:srgbClr val="FF9999"/>
                </a:solidFill>
                <a:latin typeface="+mn-ea"/>
                <a:ea typeface="+mn-ea"/>
              </a:rPr>
              <a:t>   世界の先頭に立っている研究を </a:t>
            </a:r>
            <a:r>
              <a:rPr lang="en-US" altLang="ja-JP" sz="2000" dirty="0" smtClean="0">
                <a:solidFill>
                  <a:srgbClr val="FF9999"/>
                </a:solidFill>
                <a:latin typeface="+mn-ea"/>
                <a:ea typeface="+mn-ea"/>
              </a:rPr>
              <a:t>HSC/PFS </a:t>
            </a:r>
            <a:r>
              <a:rPr lang="ja-JP" altLang="en-US" sz="2000" dirty="0" smtClean="0">
                <a:solidFill>
                  <a:srgbClr val="FF9999"/>
                </a:solidFill>
                <a:latin typeface="+mn-ea"/>
                <a:ea typeface="+mn-ea"/>
              </a:rPr>
              <a:t>で完成</a:t>
            </a:r>
            <a:endParaRPr lang="en-US" altLang="ja-JP" sz="2000" dirty="0" smtClean="0">
              <a:solidFill>
                <a:srgbClr val="FF9999"/>
              </a:solidFill>
              <a:latin typeface="+mn-ea"/>
              <a:ea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956376" y="3645024"/>
            <a:ext cx="9893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+mn-ea"/>
                <a:ea typeface="+mn-ea"/>
              </a:rPr>
              <a:t>Ouchi+10</a:t>
            </a:r>
            <a:endParaRPr kumimoji="1" lang="ja-JP" altLang="en-US" sz="1600" dirty="0">
              <a:latin typeface="+mn-ea"/>
              <a:ea typeface="+mn-ea"/>
            </a:endParaRPr>
          </a:p>
        </p:txBody>
      </p:sp>
      <p:pic>
        <p:nvPicPr>
          <p:cNvPr id="13" name="図 12" descr="図13.png"/>
          <p:cNvPicPr>
            <a:picLocks noChangeAspect="1"/>
          </p:cNvPicPr>
          <p:nvPr/>
        </p:nvPicPr>
        <p:blipFill>
          <a:blip r:embed="rId4" cstate="print"/>
          <a:srcRect t="8133" b="36725"/>
          <a:stretch>
            <a:fillRect/>
          </a:stretch>
        </p:blipFill>
        <p:spPr>
          <a:xfrm>
            <a:off x="611560" y="4149080"/>
            <a:ext cx="7128792" cy="1296144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3995936" y="5301208"/>
            <a:ext cx="33794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+mn-ea"/>
                <a:ea typeface="+mn-ea"/>
              </a:rPr>
              <a:t>z</a:t>
            </a:r>
            <a:r>
              <a:rPr kumimoji="1" lang="en-US" altLang="ja-JP" sz="2400" dirty="0" smtClean="0">
                <a:latin typeface="+mn-ea"/>
                <a:ea typeface="+mn-ea"/>
              </a:rPr>
              <a:t>=5.7         6.6   7.0   7.3</a:t>
            </a:r>
          </a:p>
          <a:p>
            <a:r>
              <a:rPr lang="en-US" altLang="ja-JP" sz="2400" dirty="0" smtClean="0">
                <a:latin typeface="+mn-ea"/>
                <a:ea typeface="+mn-ea"/>
              </a:rPr>
              <a:t>10</a:t>
            </a:r>
            <a:r>
              <a:rPr lang="en-US" altLang="ja-JP" sz="2400" baseline="30000" dirty="0" smtClean="0">
                <a:latin typeface="+mn-ea"/>
                <a:ea typeface="+mn-ea"/>
              </a:rPr>
              <a:t>2</a:t>
            </a:r>
            <a:r>
              <a:rPr lang="en-US" altLang="ja-JP" sz="2400" dirty="0" smtClean="0">
                <a:latin typeface="+mn-ea"/>
                <a:ea typeface="+mn-ea"/>
              </a:rPr>
              <a:t>           10</a:t>
            </a:r>
            <a:r>
              <a:rPr lang="en-US" altLang="ja-JP" sz="2400" baseline="30000" dirty="0" smtClean="0">
                <a:latin typeface="+mn-ea"/>
                <a:ea typeface="+mn-ea"/>
              </a:rPr>
              <a:t>2</a:t>
            </a:r>
            <a:r>
              <a:rPr lang="en-US" altLang="ja-JP" sz="2400" dirty="0" smtClean="0">
                <a:latin typeface="+mn-ea"/>
                <a:ea typeface="+mn-ea"/>
              </a:rPr>
              <a:t>     1     0</a:t>
            </a:r>
          </a:p>
          <a:p>
            <a:r>
              <a:rPr kumimoji="1" lang="en-US" altLang="ja-JP" sz="2400" dirty="0" smtClean="0">
                <a:solidFill>
                  <a:srgbClr val="FFFF00"/>
                </a:solidFill>
                <a:latin typeface="+mn-ea"/>
                <a:ea typeface="+mn-ea"/>
              </a:rPr>
              <a:t>10</a:t>
            </a:r>
            <a:r>
              <a:rPr kumimoji="1" lang="en-US" altLang="ja-JP" sz="2400" baseline="30000" dirty="0" smtClean="0">
                <a:solidFill>
                  <a:srgbClr val="FFFF00"/>
                </a:solidFill>
                <a:latin typeface="+mn-ea"/>
                <a:ea typeface="+mn-ea"/>
              </a:rPr>
              <a:t>4</a:t>
            </a:r>
            <a:r>
              <a:rPr kumimoji="1" lang="en-US" altLang="ja-JP" sz="2400" dirty="0" smtClean="0">
                <a:solidFill>
                  <a:srgbClr val="FFFF00"/>
                </a:solidFill>
                <a:latin typeface="+mn-ea"/>
                <a:ea typeface="+mn-ea"/>
              </a:rPr>
              <a:t>           10</a:t>
            </a:r>
            <a:r>
              <a:rPr kumimoji="1" lang="en-US" altLang="ja-JP" sz="2400" baseline="30000" dirty="0" smtClean="0">
                <a:solidFill>
                  <a:srgbClr val="FFFF00"/>
                </a:solidFill>
                <a:latin typeface="+mn-ea"/>
                <a:ea typeface="+mn-ea"/>
              </a:rPr>
              <a:t>4</a:t>
            </a:r>
            <a:r>
              <a:rPr kumimoji="1" lang="en-US" altLang="ja-JP" sz="2400" dirty="0" smtClean="0">
                <a:solidFill>
                  <a:srgbClr val="FFFF00"/>
                </a:solidFill>
                <a:latin typeface="+mn-ea"/>
                <a:ea typeface="+mn-ea"/>
              </a:rPr>
              <a:t>   200   70</a:t>
            </a:r>
            <a:endParaRPr kumimoji="1" lang="ja-JP" altLang="en-US" sz="2400" baseline="30000" dirty="0">
              <a:solidFill>
                <a:srgbClr val="FFFF00"/>
              </a:solidFill>
              <a:latin typeface="+mn-ea"/>
              <a:ea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95736" y="566124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+mn-ea"/>
                <a:ea typeface="+mn-ea"/>
              </a:rPr>
              <a:t>過去の実績</a:t>
            </a:r>
            <a:endParaRPr kumimoji="1" lang="en-US" altLang="ja-JP" sz="2400" dirty="0" smtClean="0">
              <a:latin typeface="+mn-ea"/>
              <a:ea typeface="+mn-ea"/>
            </a:endParaRPr>
          </a:p>
          <a:p>
            <a:r>
              <a:rPr lang="en-US" altLang="ja-JP" sz="2400" dirty="0" smtClean="0">
                <a:solidFill>
                  <a:srgbClr val="FFFF00"/>
                </a:solidFill>
                <a:latin typeface="+mn-ea"/>
                <a:ea typeface="+mn-ea"/>
              </a:rPr>
              <a:t>HSC/PFS</a:t>
            </a:r>
            <a:endParaRPr kumimoji="1" lang="ja-JP" altLang="en-US" sz="2400" dirty="0">
              <a:solidFill>
                <a:srgbClr val="FFFF00"/>
              </a:solidFill>
              <a:latin typeface="+mn-ea"/>
              <a:ea typeface="+mn-ea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333486" y="1916832"/>
            <a:ext cx="1210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rgbClr val="FF0000"/>
                </a:solidFill>
                <a:latin typeface="+mn-ea"/>
                <a:ea typeface="+mn-ea"/>
              </a:rPr>
              <a:t>再電離？</a:t>
            </a:r>
            <a:endParaRPr kumimoji="1" lang="ja-JP" altLang="en-US" sz="2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133686" y="141277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990033"/>
                </a:solidFill>
              </a:rPr>
              <a:t>中性</a:t>
            </a:r>
            <a:endParaRPr kumimoji="1" lang="ja-JP" altLang="en-US" sz="2000" dirty="0">
              <a:solidFill>
                <a:srgbClr val="990033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685414" y="2636912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rgbClr val="990033"/>
                </a:solidFill>
              </a:rPr>
              <a:t>電離</a:t>
            </a:r>
            <a:endParaRPr kumimoji="1" lang="ja-JP" altLang="en-US" sz="2000" dirty="0">
              <a:solidFill>
                <a:srgbClr val="990033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71600" y="5805264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銀河の数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843808" y="404664"/>
            <a:ext cx="3400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99FF99"/>
                </a:solidFill>
                <a:latin typeface="+mn-ea"/>
                <a:ea typeface="+mn-ea"/>
              </a:rPr>
              <a:t>z</a:t>
            </a:r>
            <a:r>
              <a:rPr lang="ja-JP" altLang="en-US" sz="2800" dirty="0" smtClean="0">
                <a:solidFill>
                  <a:srgbClr val="99FF99"/>
                </a:solidFill>
                <a:latin typeface="+mn-ea"/>
                <a:ea typeface="+mn-ea"/>
              </a:rPr>
              <a:t>～</a:t>
            </a:r>
            <a:r>
              <a:rPr lang="en-US" altLang="ja-JP" sz="2800" dirty="0" smtClean="0">
                <a:solidFill>
                  <a:srgbClr val="99FF99"/>
                </a:solidFill>
                <a:latin typeface="+mn-ea"/>
                <a:ea typeface="+mn-ea"/>
              </a:rPr>
              <a:t>1-2</a:t>
            </a:r>
            <a:r>
              <a:rPr lang="ja-JP" altLang="en-US" sz="2800" dirty="0" smtClean="0">
                <a:solidFill>
                  <a:srgbClr val="99FF99"/>
                </a:solidFill>
                <a:latin typeface="+mn-ea"/>
                <a:ea typeface="+mn-ea"/>
              </a:rPr>
              <a:t>の銀河の性質</a:t>
            </a:r>
            <a:endParaRPr kumimoji="1" lang="ja-JP" altLang="en-US" sz="2800" dirty="0">
              <a:solidFill>
                <a:srgbClr val="99FF99"/>
              </a:solidFill>
              <a:latin typeface="+mn-ea"/>
              <a:ea typeface="+mn-ea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241FDD-9AE4-40F8-8BCE-6640266939BC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1520" y="1196752"/>
            <a:ext cx="5368777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成長期の銀河の謎：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 smtClean="0">
                <a:latin typeface="+mn-ea"/>
              </a:rPr>
              <a:t>  ・重い銀河はいつ現れたか？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 smtClean="0">
                <a:latin typeface="+mn-ea"/>
              </a:rPr>
              <a:t>  ・銀河の星形成率と環境の関係はどう</a:t>
            </a:r>
            <a:endParaRPr lang="en-US" altLang="ja-JP" sz="2000" dirty="0" smtClean="0">
              <a:latin typeface="+mn-ea"/>
            </a:endParaRPr>
          </a:p>
          <a:p>
            <a:r>
              <a:rPr lang="en-US" altLang="ja-JP" sz="2000" dirty="0" smtClean="0">
                <a:latin typeface="+mn-ea"/>
              </a:rPr>
              <a:t>    </a:t>
            </a:r>
            <a:r>
              <a:rPr lang="ja-JP" altLang="en-US" sz="2000" dirty="0" smtClean="0">
                <a:latin typeface="+mn-ea"/>
              </a:rPr>
              <a:t>進化したか？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 smtClean="0">
                <a:latin typeface="+mn-ea"/>
              </a:rPr>
              <a:t>  ・</a:t>
            </a:r>
            <a:r>
              <a:rPr lang="en-US" altLang="ja-JP" sz="2000" dirty="0" smtClean="0">
                <a:latin typeface="+mn-ea"/>
              </a:rPr>
              <a:t>SMBHs </a:t>
            </a:r>
            <a:r>
              <a:rPr lang="ja-JP" altLang="en-US" sz="2000" dirty="0" smtClean="0">
                <a:latin typeface="+mn-ea"/>
              </a:rPr>
              <a:t>と銀河の進化のつながりは？</a:t>
            </a:r>
            <a:endParaRPr lang="en-US" altLang="ja-JP" sz="2000" dirty="0" smtClean="0">
              <a:latin typeface="+mn-ea"/>
            </a:endParaRPr>
          </a:p>
          <a:p>
            <a:endParaRPr kumimoji="1" lang="en-US" altLang="ja-JP" sz="1000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kumimoji="1"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PFS </a:t>
            </a:r>
            <a:r>
              <a:rPr kumimoji="1"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による研究：</a:t>
            </a:r>
            <a:endParaRPr kumimoji="1" lang="en-US" altLang="ja-JP" sz="2000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kumimoji="1"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   0.3Gpc</a:t>
            </a:r>
            <a:r>
              <a:rPr kumimoji="1" lang="en-US" altLang="ja-JP" sz="2000" baseline="30000" dirty="0" smtClean="0">
                <a:solidFill>
                  <a:srgbClr val="FFFF00"/>
                </a:solidFill>
                <a:latin typeface="+mn-ea"/>
                <a:ea typeface="+mn-ea"/>
              </a:rPr>
              <a:t>3 </a:t>
            </a:r>
            <a:r>
              <a:rPr kumimoji="1"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(HSC Deep Survey) </a:t>
            </a:r>
            <a:r>
              <a:rPr kumimoji="1"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を分光</a:t>
            </a:r>
            <a:endParaRPr kumimoji="1" lang="en-US" altLang="ja-JP" sz="2000" baseline="30000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      10</a:t>
            </a:r>
            <a:r>
              <a:rPr lang="en-US" altLang="ja-JP" sz="2000" baseline="30000" dirty="0" smtClean="0">
                <a:solidFill>
                  <a:srgbClr val="FFFF00"/>
                </a:solidFill>
                <a:latin typeface="+mn-ea"/>
                <a:ea typeface="+mn-ea"/>
              </a:rPr>
              <a:t>6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個の銀河</a:t>
            </a:r>
            <a:endParaRPr kumimoji="1" lang="en-US" altLang="ja-JP" sz="2000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kumimoji="1"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      100</a:t>
            </a:r>
            <a:r>
              <a:rPr kumimoji="1"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個超の銀河団</a:t>
            </a:r>
            <a:endParaRPr kumimoji="1" lang="en-US" altLang="ja-JP" sz="2000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      多数の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AGN</a:t>
            </a:r>
            <a:endParaRPr kumimoji="1" lang="en-US" altLang="ja-JP" sz="2000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   正確な星形成率、星質量、重元素量、</a:t>
            </a:r>
            <a:endParaRPr lang="en-US" altLang="ja-JP" sz="2000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   環境、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AGN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パワー</a:t>
            </a:r>
            <a:endParaRPr kumimoji="1" lang="en-US" altLang="ja-JP" sz="2000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endParaRPr kumimoji="1" lang="en-US" altLang="ja-JP" sz="1000" dirty="0" smtClean="0">
              <a:latin typeface="+mn-ea"/>
              <a:ea typeface="+mn-ea"/>
            </a:endParaRPr>
          </a:p>
          <a:p>
            <a:r>
              <a:rPr lang="en-US" altLang="ja-JP" sz="2000" dirty="0" smtClean="0">
                <a:solidFill>
                  <a:srgbClr val="FF9966"/>
                </a:solidFill>
                <a:latin typeface="+mn-ea"/>
                <a:ea typeface="+mn-ea"/>
              </a:rPr>
              <a:t>   SDSS</a:t>
            </a:r>
            <a:r>
              <a:rPr lang="ja-JP" altLang="en-US" sz="2000" dirty="0" smtClean="0">
                <a:solidFill>
                  <a:srgbClr val="FF9966"/>
                </a:solidFill>
                <a:latin typeface="+mn-ea"/>
                <a:ea typeface="+mn-ea"/>
              </a:rPr>
              <a:t>並みのサイエンスを成長期で実現</a:t>
            </a:r>
            <a:endParaRPr lang="en-US" altLang="ja-JP" sz="2000" dirty="0" smtClean="0">
              <a:solidFill>
                <a:srgbClr val="FF9966"/>
              </a:solidFill>
              <a:latin typeface="+mn-ea"/>
              <a:ea typeface="+mn-ea"/>
            </a:endParaRPr>
          </a:p>
          <a:p>
            <a:r>
              <a:rPr kumimoji="1" lang="en-US" altLang="ja-JP" sz="2000" dirty="0" smtClean="0">
                <a:latin typeface="+mn-ea"/>
                <a:ea typeface="+mn-ea"/>
              </a:rPr>
              <a:t>   SDSS</a:t>
            </a:r>
            <a:r>
              <a:rPr kumimoji="1" lang="ja-JP" altLang="en-US" sz="2000" dirty="0" smtClean="0">
                <a:latin typeface="+mn-ea"/>
                <a:ea typeface="+mn-ea"/>
              </a:rPr>
              <a:t>がそうであったように、データの質</a:t>
            </a:r>
            <a:r>
              <a:rPr lang="ja-JP" altLang="en-US" sz="2000" dirty="0" smtClean="0">
                <a:latin typeface="+mn-ea"/>
                <a:ea typeface="+mn-ea"/>
              </a:rPr>
              <a:t>と量の</a:t>
            </a:r>
            <a:endParaRPr lang="en-US" altLang="ja-JP" sz="2000" dirty="0" smtClean="0">
              <a:latin typeface="+mn-ea"/>
              <a:ea typeface="+mn-ea"/>
            </a:endParaRPr>
          </a:p>
          <a:p>
            <a:r>
              <a:rPr lang="ja-JP" altLang="en-US" sz="2000" dirty="0" smtClean="0">
                <a:latin typeface="+mn-ea"/>
                <a:ea typeface="+mn-ea"/>
              </a:rPr>
              <a:t>   飛躍的な向上から、</a:t>
            </a:r>
            <a:r>
              <a:rPr kumimoji="1" lang="ja-JP" altLang="en-US" sz="2000" dirty="0" smtClean="0">
                <a:latin typeface="+mn-ea"/>
                <a:ea typeface="+mn-ea"/>
              </a:rPr>
              <a:t>思いがけない</a:t>
            </a:r>
            <a:r>
              <a:rPr lang="ja-JP" altLang="en-US" sz="2000" dirty="0" smtClean="0">
                <a:latin typeface="+mn-ea"/>
                <a:ea typeface="+mn-ea"/>
              </a:rPr>
              <a:t>発見も期待</a:t>
            </a:r>
            <a:endParaRPr kumimoji="1" lang="en-US" altLang="ja-JP" sz="2000" dirty="0" smtClean="0">
              <a:latin typeface="+mn-ea"/>
              <a:ea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668344" y="5373216"/>
            <a:ext cx="1234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+mn-ea"/>
                <a:ea typeface="+mn-ea"/>
              </a:rPr>
              <a:t>J. Silverman</a:t>
            </a:r>
            <a:endParaRPr kumimoji="1" lang="ja-JP" altLang="en-US" sz="1600" dirty="0">
              <a:latin typeface="+mn-ea"/>
              <a:ea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436096" y="1052736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分光探査の限界等級と広さ</a:t>
            </a:r>
            <a:endParaRPr kumimoji="1" lang="ja-JP" altLang="en-US" sz="20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04048" y="1412776"/>
          <a:ext cx="3878538" cy="4032448"/>
        </p:xfrm>
        <a:graphic>
          <a:graphicData uri="http://schemas.openxmlformats.org/presentationml/2006/ole">
            <p:oleObj spid="_x0000_s1026" name="Acrobat Document" r:id="rId4" imgW="4800465" imgH="4991100" progId="AcroExch.Document.7">
              <p:embed/>
            </p:oleObj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7236296" y="1700808"/>
            <a:ext cx="1487780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+mn-ea"/>
                <a:ea typeface="+mn-ea"/>
              </a:rPr>
              <a:t>四角の面積</a:t>
            </a:r>
            <a:r>
              <a:rPr kumimoji="1" lang="en-US" altLang="ja-JP" sz="1600" dirty="0" smtClean="0">
                <a:solidFill>
                  <a:schemeClr val="bg1"/>
                </a:solidFill>
                <a:latin typeface="+mn-ea"/>
                <a:ea typeface="+mn-ea"/>
              </a:rPr>
              <a:t>=</a:t>
            </a: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+mn-ea"/>
                <a:ea typeface="+mn-ea"/>
              </a:rPr>
              <a:t>分光銀河の数</a:t>
            </a:r>
            <a:endParaRPr kumimoji="1" lang="ja-JP" altLang="en-US" sz="1600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364204" y="188640"/>
            <a:ext cx="23391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dirty="0" smtClean="0">
                <a:latin typeface="+mn-ea"/>
                <a:ea typeface="+mn-ea"/>
              </a:rPr>
              <a:t>仕様への要求</a:t>
            </a:r>
            <a:endParaRPr kumimoji="1" lang="ja-JP" altLang="en-US" sz="2800" dirty="0">
              <a:latin typeface="+mn-ea"/>
              <a:ea typeface="+mn-ea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241FDD-9AE4-40F8-8BCE-6640266939BC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24128" y="6165304"/>
            <a:ext cx="2568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高田昌広さんの資料より</a:t>
            </a:r>
            <a:endParaRPr kumimoji="1" lang="ja-JP" altLang="en-US" dirty="0"/>
          </a:p>
        </p:txBody>
      </p:sp>
      <p:pic>
        <p:nvPicPr>
          <p:cNvPr id="13" name="図 12" descr="図15.png"/>
          <p:cNvPicPr>
            <a:picLocks noChangeAspect="1"/>
          </p:cNvPicPr>
          <p:nvPr/>
        </p:nvPicPr>
        <p:blipFill>
          <a:blip r:embed="rId3" cstate="print"/>
          <a:srcRect t="7125"/>
          <a:stretch>
            <a:fillRect/>
          </a:stretch>
        </p:blipFill>
        <p:spPr>
          <a:xfrm>
            <a:off x="1115616" y="692696"/>
            <a:ext cx="6527740" cy="558924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187624" y="2708920"/>
            <a:ext cx="6408712" cy="2304256"/>
          </a:xfrm>
          <a:prstGeom prst="rect">
            <a:avLst/>
          </a:prstGeom>
          <a:solidFill>
            <a:srgbClr val="FF0000">
              <a:alpha val="10196"/>
            </a:srgb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241FDD-9AE4-40F8-8BCE-6640266939BC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475656" y="1052736"/>
            <a:ext cx="6327373" cy="48628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+mn-ea"/>
                <a:ea typeface="+mn-ea"/>
              </a:rPr>
              <a:t>■波長範囲</a:t>
            </a:r>
            <a:endParaRPr kumimoji="1" lang="en-US" altLang="ja-JP" sz="2000" dirty="0" smtClean="0">
              <a:latin typeface="+mn-ea"/>
              <a:ea typeface="+mn-ea"/>
            </a:endParaRPr>
          </a:p>
          <a:p>
            <a:r>
              <a:rPr lang="en-US" altLang="ja-JP" sz="2000" dirty="0" smtClean="0">
                <a:latin typeface="+mn-ea"/>
                <a:ea typeface="+mn-ea"/>
              </a:rPr>
              <a:t>    3800-10800A</a:t>
            </a:r>
          </a:p>
          <a:p>
            <a:r>
              <a:rPr lang="en-US" altLang="ja-JP" sz="2000" dirty="0" smtClean="0">
                <a:latin typeface="+mn-ea"/>
                <a:ea typeface="+mn-ea"/>
              </a:rPr>
              <a:t>        3800A: z=2.1 LAEs</a:t>
            </a:r>
          </a:p>
          <a:p>
            <a:r>
              <a:rPr lang="en-US" altLang="ja-JP" sz="2000" dirty="0" smtClean="0">
                <a:latin typeface="+mn-ea"/>
                <a:ea typeface="+mn-ea"/>
              </a:rPr>
              <a:t>        10800A :</a:t>
            </a:r>
            <a:r>
              <a:rPr lang="ja-JP" altLang="en-US" sz="2000" dirty="0" smtClean="0">
                <a:latin typeface="+mn-ea"/>
                <a:ea typeface="+mn-ea"/>
              </a:rPr>
              <a:t> </a:t>
            </a:r>
            <a:r>
              <a:rPr lang="en-US" altLang="ja-JP" sz="2000" dirty="0" smtClean="0">
                <a:latin typeface="+mn-ea"/>
                <a:ea typeface="+mn-ea"/>
              </a:rPr>
              <a:t>z=6 SMBH mass using CIV1549 line</a:t>
            </a:r>
          </a:p>
          <a:p>
            <a:r>
              <a:rPr kumimoji="1" lang="en-US" altLang="ja-JP" sz="2000" dirty="0" smtClean="0">
                <a:latin typeface="+mn-ea"/>
                <a:ea typeface="+mn-ea"/>
              </a:rPr>
              <a:t>    </a:t>
            </a:r>
            <a:r>
              <a:rPr kumimoji="1"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NIR (1-1.3um) 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はすべてのサイエンスが希望</a:t>
            </a:r>
            <a:endParaRPr kumimoji="1" lang="en-US" altLang="ja-JP" sz="2000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endParaRPr lang="en-US" altLang="ja-JP" sz="1000" dirty="0" smtClean="0">
              <a:latin typeface="+mn-ea"/>
              <a:ea typeface="+mn-ea"/>
            </a:endParaRPr>
          </a:p>
          <a:p>
            <a:r>
              <a:rPr kumimoji="1" lang="ja-JP" altLang="en-US" sz="2000" dirty="0" smtClean="0">
                <a:latin typeface="+mn-ea"/>
                <a:ea typeface="+mn-ea"/>
              </a:rPr>
              <a:t>■波長分解能</a:t>
            </a:r>
            <a:endParaRPr kumimoji="1" lang="en-US" altLang="ja-JP" sz="2000" dirty="0" smtClean="0">
              <a:latin typeface="+mn-ea"/>
              <a:ea typeface="+mn-ea"/>
            </a:endParaRPr>
          </a:p>
          <a:p>
            <a:r>
              <a:rPr lang="en-US" altLang="ja-JP" sz="2000" dirty="0" smtClean="0">
                <a:latin typeface="+mn-ea"/>
                <a:ea typeface="+mn-ea"/>
              </a:rPr>
              <a:t>    R</a:t>
            </a:r>
            <a:r>
              <a:rPr lang="ja-JP" altLang="en-US" sz="2000" dirty="0" smtClean="0">
                <a:latin typeface="+mn-ea"/>
                <a:ea typeface="+mn-ea"/>
              </a:rPr>
              <a:t>～</a:t>
            </a:r>
            <a:r>
              <a:rPr lang="en-US" altLang="ja-JP" sz="2000" dirty="0" smtClean="0">
                <a:latin typeface="+mn-ea"/>
                <a:ea typeface="+mn-ea"/>
              </a:rPr>
              <a:t>3000</a:t>
            </a:r>
          </a:p>
          <a:p>
            <a:r>
              <a:rPr kumimoji="1" lang="en-US" altLang="ja-JP" sz="2000" dirty="0" smtClean="0">
                <a:latin typeface="+mn-ea"/>
                <a:ea typeface="+mn-ea"/>
              </a:rPr>
              <a:t>        </a:t>
            </a:r>
            <a:r>
              <a:rPr kumimoji="1" lang="ja-JP" altLang="en-US" sz="2000" dirty="0" smtClean="0">
                <a:latin typeface="+mn-ea"/>
                <a:ea typeface="+mn-ea"/>
              </a:rPr>
              <a:t>速度分散、</a:t>
            </a:r>
            <a:r>
              <a:rPr kumimoji="1" lang="en-US" altLang="ja-JP" sz="2000" dirty="0" smtClean="0">
                <a:latin typeface="+mn-ea"/>
                <a:ea typeface="+mn-ea"/>
              </a:rPr>
              <a:t>SFR</a:t>
            </a:r>
            <a:r>
              <a:rPr kumimoji="1" lang="ja-JP" altLang="en-US" sz="2000" dirty="0" err="1" smtClean="0">
                <a:latin typeface="+mn-ea"/>
                <a:ea typeface="+mn-ea"/>
              </a:rPr>
              <a:t>、</a:t>
            </a:r>
            <a:r>
              <a:rPr kumimoji="1" lang="ja-JP" altLang="en-US" sz="2000" dirty="0" smtClean="0">
                <a:latin typeface="+mn-ea"/>
                <a:ea typeface="+mn-ea"/>
              </a:rPr>
              <a:t>重元素量、年齢、</a:t>
            </a:r>
            <a:r>
              <a:rPr kumimoji="1" lang="en-US" altLang="ja-JP" sz="2000" dirty="0" smtClean="0">
                <a:latin typeface="+mn-ea"/>
                <a:ea typeface="+mn-ea"/>
              </a:rPr>
              <a:t>AGN/SF</a:t>
            </a:r>
            <a:r>
              <a:rPr kumimoji="1" lang="ja-JP" altLang="en-US" sz="2000" dirty="0" smtClean="0">
                <a:latin typeface="+mn-ea"/>
                <a:ea typeface="+mn-ea"/>
              </a:rPr>
              <a:t>分類</a:t>
            </a:r>
            <a:r>
              <a:rPr lang="ja-JP" altLang="en-US" sz="2000" dirty="0" smtClean="0">
                <a:latin typeface="+mn-ea"/>
                <a:ea typeface="+mn-ea"/>
              </a:rPr>
              <a:t>、</a:t>
            </a:r>
            <a:endParaRPr lang="en-US" altLang="ja-JP" sz="2000" dirty="0" smtClean="0">
              <a:latin typeface="+mn-ea"/>
              <a:ea typeface="+mn-ea"/>
            </a:endParaRPr>
          </a:p>
          <a:p>
            <a:r>
              <a:rPr lang="en-US" altLang="ja-JP" sz="2000" dirty="0" smtClean="0">
                <a:latin typeface="+mn-ea"/>
                <a:ea typeface="+mn-ea"/>
              </a:rPr>
              <a:t>        </a:t>
            </a:r>
            <a:r>
              <a:rPr lang="en-US" altLang="ja-JP" sz="2000" dirty="0" err="1" smtClean="0">
                <a:latin typeface="+mn-ea"/>
                <a:ea typeface="+mn-ea"/>
              </a:rPr>
              <a:t>Lyα</a:t>
            </a:r>
            <a:r>
              <a:rPr lang="ja-JP" altLang="en-US" sz="2000" dirty="0" smtClean="0">
                <a:latin typeface="+mn-ea"/>
                <a:ea typeface="+mn-ea"/>
              </a:rPr>
              <a:t>プロファイル</a:t>
            </a:r>
            <a:endParaRPr lang="en-US" altLang="ja-JP" sz="2000" dirty="0" smtClean="0">
              <a:latin typeface="+mn-ea"/>
              <a:ea typeface="+mn-ea"/>
            </a:endParaRPr>
          </a:p>
          <a:p>
            <a:endParaRPr kumimoji="1" lang="en-US" altLang="ja-JP" sz="1000" dirty="0" smtClean="0">
              <a:latin typeface="+mn-ea"/>
              <a:ea typeface="+mn-ea"/>
            </a:endParaRPr>
          </a:p>
          <a:p>
            <a:r>
              <a:rPr lang="ja-JP" altLang="en-US" sz="2000" dirty="0" smtClean="0">
                <a:latin typeface="+mn-ea"/>
                <a:ea typeface="+mn-ea"/>
              </a:rPr>
              <a:t>■ファイバーの数</a:t>
            </a:r>
            <a:endParaRPr lang="en-US" altLang="ja-JP" sz="2000" dirty="0" smtClean="0">
              <a:latin typeface="+mn-ea"/>
              <a:ea typeface="+mn-ea"/>
            </a:endParaRPr>
          </a:p>
          <a:p>
            <a:r>
              <a:rPr kumimoji="1" lang="en-US" altLang="ja-JP" sz="2000" dirty="0" smtClean="0">
                <a:latin typeface="+mn-ea"/>
                <a:ea typeface="+mn-ea"/>
              </a:rPr>
              <a:t>    2000</a:t>
            </a:r>
            <a:r>
              <a:rPr kumimoji="1" lang="ja-JP" altLang="en-US" sz="2000" dirty="0" smtClean="0">
                <a:latin typeface="+mn-ea"/>
                <a:ea typeface="+mn-ea"/>
              </a:rPr>
              <a:t>本程度</a:t>
            </a:r>
            <a:endParaRPr kumimoji="1" lang="en-US" altLang="ja-JP" sz="2000" dirty="0" smtClean="0">
              <a:latin typeface="+mn-ea"/>
              <a:ea typeface="+mn-ea"/>
            </a:endParaRPr>
          </a:p>
          <a:p>
            <a:endParaRPr lang="en-US" altLang="ja-JP" sz="1000" dirty="0" smtClean="0">
              <a:latin typeface="+mn-ea"/>
              <a:ea typeface="+mn-ea"/>
            </a:endParaRPr>
          </a:p>
          <a:p>
            <a:r>
              <a:rPr kumimoji="1" lang="ja-JP" altLang="en-US" sz="2000" dirty="0" smtClean="0">
                <a:latin typeface="+mn-ea"/>
                <a:ea typeface="+mn-ea"/>
              </a:rPr>
              <a:t>■</a:t>
            </a:r>
            <a:r>
              <a:rPr kumimoji="1" lang="en-US" altLang="ja-JP" sz="2000" dirty="0" smtClean="0">
                <a:latin typeface="+mn-ea"/>
                <a:ea typeface="+mn-ea"/>
              </a:rPr>
              <a:t>Throughput</a:t>
            </a:r>
          </a:p>
          <a:p>
            <a:r>
              <a:rPr lang="en-US" altLang="ja-JP" sz="2000" dirty="0" smtClean="0">
                <a:latin typeface="+mn-ea"/>
                <a:ea typeface="+mn-ea"/>
              </a:rPr>
              <a:t>    10-20%</a:t>
            </a:r>
          </a:p>
          <a:p>
            <a:r>
              <a:rPr kumimoji="1" lang="en-US" altLang="ja-JP" sz="2000" dirty="0" smtClean="0">
                <a:latin typeface="+mn-ea"/>
                <a:ea typeface="+mn-ea"/>
              </a:rPr>
              <a:t>    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長波長</a:t>
            </a:r>
            <a:r>
              <a:rPr kumimoji="1"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での感度は </a:t>
            </a:r>
            <a:r>
              <a:rPr kumimoji="1"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high-z 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銀河</a:t>
            </a:r>
            <a:r>
              <a:rPr kumimoji="1"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と</a:t>
            </a:r>
            <a:r>
              <a:rPr kumimoji="1"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QSO</a:t>
            </a:r>
            <a:r>
              <a:rPr kumimoji="1"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に特に重要</a:t>
            </a:r>
            <a:endParaRPr kumimoji="1" lang="ja-JP" altLang="en-US" sz="2000" dirty="0">
              <a:solidFill>
                <a:srgbClr val="FFFF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83568" y="764704"/>
            <a:ext cx="38683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・成長期の銀河の物理量が測れる</a:t>
            </a:r>
            <a:endParaRPr kumimoji="1" lang="en-US" altLang="ja-JP" sz="2000" dirty="0" smtClean="0">
              <a:solidFill>
                <a:srgbClr val="FFFF00"/>
              </a:solidFill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15605" y="188640"/>
            <a:ext cx="38363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800" dirty="0" smtClean="0">
                <a:latin typeface="+mn-ea"/>
                <a:ea typeface="+mn-ea"/>
              </a:rPr>
              <a:t>NIR (1-1.3um) </a:t>
            </a:r>
            <a:r>
              <a:rPr lang="ja-JP" altLang="en-US" sz="2800" dirty="0" smtClean="0">
                <a:latin typeface="+mn-ea"/>
                <a:ea typeface="+mn-ea"/>
              </a:rPr>
              <a:t>の重要性</a:t>
            </a:r>
            <a:endParaRPr kumimoji="1" lang="ja-JP" altLang="en-US" sz="2800" dirty="0">
              <a:latin typeface="+mn-ea"/>
              <a:ea typeface="+mn-ea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241FDD-9AE4-40F8-8BCE-6640266939BC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6156176" y="1484784"/>
            <a:ext cx="648072" cy="216346"/>
          </a:xfrm>
          <a:prstGeom prst="roundRect">
            <a:avLst>
              <a:gd name="adj" fmla="val 440"/>
            </a:avLst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6156176" y="1772568"/>
            <a:ext cx="648072" cy="216272"/>
          </a:xfrm>
          <a:prstGeom prst="roundRect">
            <a:avLst>
              <a:gd name="adj" fmla="val 440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23528" y="1700808"/>
            <a:ext cx="10005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latin typeface="+mn-ea"/>
                <a:ea typeface="+mn-ea"/>
              </a:rPr>
              <a:t>NIR</a:t>
            </a:r>
            <a:r>
              <a:rPr lang="ja-JP" altLang="en-US" sz="2000" dirty="0" smtClean="0">
                <a:latin typeface="+mn-ea"/>
                <a:ea typeface="+mn-ea"/>
              </a:rPr>
              <a:t>なし</a:t>
            </a:r>
            <a:endParaRPr lang="en-US" altLang="ja-JP" sz="2000" dirty="0" smtClean="0">
              <a:latin typeface="+mn-ea"/>
              <a:ea typeface="+mn-ea"/>
            </a:endParaRPr>
          </a:p>
          <a:p>
            <a:r>
              <a:rPr lang="en-US" altLang="ja-JP" sz="2000" dirty="0" smtClean="0">
                <a:latin typeface="+mn-ea"/>
                <a:ea typeface="+mn-ea"/>
              </a:rPr>
              <a:t>(&lt;1um)</a:t>
            </a:r>
            <a:endParaRPr kumimoji="1" lang="ja-JP" altLang="en-US" sz="2000" dirty="0">
              <a:latin typeface="+mn-ea"/>
              <a:ea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1520" y="3789040"/>
            <a:ext cx="10967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latin typeface="+mn-ea"/>
                <a:ea typeface="+mn-ea"/>
              </a:rPr>
              <a:t>NIR</a:t>
            </a:r>
            <a:r>
              <a:rPr lang="ja-JP" altLang="en-US" sz="2000" dirty="0" smtClean="0">
                <a:latin typeface="+mn-ea"/>
                <a:ea typeface="+mn-ea"/>
              </a:rPr>
              <a:t>あり</a:t>
            </a:r>
            <a:endParaRPr lang="en-US" altLang="ja-JP" sz="2000" dirty="0" smtClean="0">
              <a:latin typeface="+mn-ea"/>
              <a:ea typeface="+mn-ea"/>
            </a:endParaRPr>
          </a:p>
          <a:p>
            <a:r>
              <a:rPr lang="en-US" altLang="ja-JP" sz="2000" dirty="0" smtClean="0">
                <a:latin typeface="+mn-ea"/>
                <a:ea typeface="+mn-ea"/>
              </a:rPr>
              <a:t>(&lt;1.3um)</a:t>
            </a:r>
            <a:endParaRPr kumimoji="1" lang="ja-JP" altLang="en-US" sz="2000" dirty="0">
              <a:latin typeface="+mn-ea"/>
              <a:ea typeface="+mn-e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55576" y="5445224"/>
            <a:ext cx="76001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・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z&gt;6 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の 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HeII1640 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輝線を観測できる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 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→ </a:t>
            </a:r>
            <a:r>
              <a:rPr kumimoji="1" lang="en-US" altLang="ja-JP" sz="2000" dirty="0" err="1" smtClean="0">
                <a:solidFill>
                  <a:srgbClr val="FFFF00"/>
                </a:solidFill>
                <a:latin typeface="+mn-ea"/>
                <a:ea typeface="+mn-ea"/>
              </a:rPr>
              <a:t>PopIII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探査</a:t>
            </a:r>
            <a:endParaRPr kumimoji="1" lang="en-US" altLang="ja-JP" sz="2000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・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z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～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2 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の銀河の 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systemic velocity 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を 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[OII]3727 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で測れる</a:t>
            </a:r>
            <a:endParaRPr kumimoji="1" lang="en-US" altLang="ja-JP" sz="2000" dirty="0" smtClean="0">
              <a:solidFill>
                <a:srgbClr val="FFFF00"/>
              </a:solidFill>
              <a:latin typeface="+mn-ea"/>
              <a:ea typeface="+mn-ea"/>
            </a:endParaRPr>
          </a:p>
          <a:p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・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z&lt;3.5 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の 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SMBHs 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の質量を、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CIV1549 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より正確な 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MgII2800 </a:t>
            </a:r>
            <a:r>
              <a:rPr lang="ja-JP" altLang="en-US" sz="2000" dirty="0" smtClean="0">
                <a:solidFill>
                  <a:srgbClr val="FFFF00"/>
                </a:solidFill>
                <a:latin typeface="+mn-ea"/>
                <a:ea typeface="+mn-ea"/>
              </a:rPr>
              <a:t>で測れる</a:t>
            </a:r>
            <a:r>
              <a:rPr lang="en-US" altLang="ja-JP" sz="2000" dirty="0" smtClean="0">
                <a:solidFill>
                  <a:srgbClr val="FFFF00"/>
                </a:solidFill>
                <a:latin typeface="+mn-ea"/>
                <a:ea typeface="+mn-ea"/>
              </a:rPr>
              <a:t> </a:t>
            </a:r>
            <a:endParaRPr kumimoji="1" lang="en-US" altLang="ja-JP" sz="2000" dirty="0" smtClean="0">
              <a:solidFill>
                <a:srgbClr val="FFFF00"/>
              </a:solidFill>
              <a:latin typeface="+mn-ea"/>
              <a:ea typeface="+mn-ea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516216" y="3212976"/>
            <a:ext cx="19479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 smtClean="0">
                <a:latin typeface="+mn-ea"/>
                <a:ea typeface="+mn-ea"/>
              </a:rPr>
              <a:t>図：</a:t>
            </a:r>
            <a:r>
              <a:rPr lang="en-US" altLang="ja-JP" sz="1600" dirty="0" smtClean="0">
                <a:latin typeface="+mn-ea"/>
                <a:ea typeface="+mn-ea"/>
              </a:rPr>
              <a:t>Masayuki Tanaka</a:t>
            </a:r>
            <a:endParaRPr kumimoji="1" lang="ja-JP" altLang="en-US" sz="1600" dirty="0">
              <a:latin typeface="+mn-ea"/>
              <a:ea typeface="+mn-ea"/>
            </a:endParaRPr>
          </a:p>
        </p:txBody>
      </p:sp>
      <p:pic>
        <p:nvPicPr>
          <p:cNvPr id="12290" name="Picture 2" descr="http://member.ipmu.jp/masayuki.tanaka/tmp/pfs/pfs_z225_opt.gif"/>
          <p:cNvPicPr>
            <a:picLocks noChangeAspect="1" noChangeArrowheads="1"/>
          </p:cNvPicPr>
          <p:nvPr/>
        </p:nvPicPr>
        <p:blipFill>
          <a:blip r:embed="rId3" cstate="print"/>
          <a:srcRect t="6491" b="2628"/>
          <a:stretch>
            <a:fillRect/>
          </a:stretch>
        </p:blipFill>
        <p:spPr bwMode="auto">
          <a:xfrm>
            <a:off x="1259632" y="1196752"/>
            <a:ext cx="4773102" cy="2088232"/>
          </a:xfrm>
          <a:prstGeom prst="rect">
            <a:avLst/>
          </a:prstGeom>
          <a:noFill/>
        </p:spPr>
      </p:pic>
      <p:pic>
        <p:nvPicPr>
          <p:cNvPr id="12292" name="Picture 4" descr="http://member.ipmu.jp/masayuki.tanaka/tmp/pfs/pfs_z225_optir.gif"/>
          <p:cNvPicPr>
            <a:picLocks noChangeAspect="1" noChangeArrowheads="1"/>
          </p:cNvPicPr>
          <p:nvPr/>
        </p:nvPicPr>
        <p:blipFill>
          <a:blip r:embed="rId4" cstate="print"/>
          <a:srcRect t="6873" b="5501"/>
          <a:stretch>
            <a:fillRect/>
          </a:stretch>
        </p:blipFill>
        <p:spPr bwMode="auto">
          <a:xfrm>
            <a:off x="1259632" y="3356992"/>
            <a:ext cx="4779680" cy="2016224"/>
          </a:xfrm>
          <a:prstGeom prst="rect">
            <a:avLst/>
          </a:prstGeom>
          <a:noFill/>
        </p:spPr>
      </p:pic>
      <p:sp>
        <p:nvSpPr>
          <p:cNvPr id="27" name="AutoShape 4"/>
          <p:cNvSpPr>
            <a:spLocks noChangeArrowheads="1"/>
          </p:cNvSpPr>
          <p:nvPr/>
        </p:nvSpPr>
        <p:spPr bwMode="auto">
          <a:xfrm>
            <a:off x="6156176" y="2420888"/>
            <a:ext cx="648072" cy="216346"/>
          </a:xfrm>
          <a:prstGeom prst="roundRect">
            <a:avLst>
              <a:gd name="adj" fmla="val 440"/>
            </a:avLst>
          </a:prstGeom>
          <a:solidFill>
            <a:srgbClr val="FF999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" name="AutoShape 5"/>
          <p:cNvSpPr>
            <a:spLocks noChangeArrowheads="1"/>
          </p:cNvSpPr>
          <p:nvPr/>
        </p:nvSpPr>
        <p:spPr bwMode="auto">
          <a:xfrm>
            <a:off x="6156176" y="2708672"/>
            <a:ext cx="648072" cy="216272"/>
          </a:xfrm>
          <a:prstGeom prst="roundRect">
            <a:avLst>
              <a:gd name="adj" fmla="val 440"/>
            </a:avLst>
          </a:prstGeom>
          <a:solidFill>
            <a:srgbClr val="99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804248" y="1196752"/>
            <a:ext cx="17636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+mn-ea"/>
                <a:ea typeface="+mn-ea"/>
              </a:rPr>
              <a:t>p</a:t>
            </a:r>
            <a:r>
              <a:rPr kumimoji="1" lang="en-US" altLang="ja-JP" dirty="0" smtClean="0">
                <a:latin typeface="+mn-ea"/>
                <a:ea typeface="+mn-ea"/>
              </a:rPr>
              <a:t>rimary features</a:t>
            </a:r>
          </a:p>
          <a:p>
            <a:r>
              <a:rPr lang="en-US" altLang="ja-JP" dirty="0" smtClean="0">
                <a:latin typeface="+mn-ea"/>
                <a:ea typeface="+mn-ea"/>
              </a:rPr>
              <a:t>down to M*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(SDSS-like)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804248" y="2132856"/>
            <a:ext cx="20345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+mn-ea"/>
                <a:ea typeface="+mn-ea"/>
              </a:rPr>
              <a:t>secondary</a:t>
            </a:r>
            <a:r>
              <a:rPr kumimoji="1" lang="en-US" altLang="ja-JP" dirty="0" smtClean="0">
                <a:latin typeface="+mn-ea"/>
                <a:ea typeface="+mn-ea"/>
              </a:rPr>
              <a:t> features</a:t>
            </a:r>
          </a:p>
          <a:p>
            <a:r>
              <a:rPr lang="en-US" altLang="ja-JP" dirty="0" smtClean="0">
                <a:latin typeface="+mn-ea"/>
                <a:ea typeface="+mn-ea"/>
              </a:rPr>
              <a:t>down to M*</a:t>
            </a:r>
          </a:p>
          <a:p>
            <a:r>
              <a:rPr lang="en-US" altLang="ja-JP" dirty="0" smtClean="0">
                <a:latin typeface="+mn-ea"/>
                <a:ea typeface="+mn-ea"/>
              </a:rPr>
              <a:t>(less reliable)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851920" y="2924944"/>
            <a:ext cx="9989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err="1" smtClean="0">
                <a:solidFill>
                  <a:schemeClr val="bg1"/>
                </a:solidFill>
                <a:latin typeface="+mn-ea"/>
                <a:ea typeface="+mn-ea"/>
              </a:rPr>
              <a:t>redshift</a:t>
            </a:r>
            <a:endParaRPr kumimoji="1" lang="ja-JP" altLang="en-US" sz="2000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211960" y="2204864"/>
            <a:ext cx="17027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+mn-ea"/>
                <a:ea typeface="+mn-ea"/>
              </a:rPr>
              <a:t>赤：</a:t>
            </a:r>
            <a:r>
              <a:rPr kumimoji="1" lang="en-US" altLang="ja-JP" dirty="0" smtClean="0">
                <a:solidFill>
                  <a:srgbClr val="FF0000"/>
                </a:solidFill>
                <a:latin typeface="+mn-ea"/>
                <a:ea typeface="+mn-ea"/>
              </a:rPr>
              <a:t>passive</a:t>
            </a:r>
            <a:r>
              <a:rPr kumimoji="1" lang="ja-JP" altLang="en-US" dirty="0" smtClean="0">
                <a:solidFill>
                  <a:srgbClr val="FF0000"/>
                </a:solidFill>
                <a:latin typeface="+mn-ea"/>
                <a:ea typeface="+mn-ea"/>
              </a:rPr>
              <a:t>銀河</a:t>
            </a:r>
            <a:endParaRPr kumimoji="1" lang="en-US" altLang="ja-JP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ja-JP" altLang="en-US" dirty="0" smtClean="0">
                <a:solidFill>
                  <a:srgbClr val="0000FF"/>
                </a:solidFill>
                <a:latin typeface="+mn-ea"/>
                <a:ea typeface="+mn-ea"/>
              </a:rPr>
              <a:t>青：星形成銀河</a:t>
            </a:r>
            <a:endParaRPr kumimoji="1" lang="ja-JP" altLang="en-US" dirty="0">
              <a:solidFill>
                <a:srgbClr val="0000FF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2" grpId="0" animBg="1"/>
      <p:bldP spid="20" grpId="0"/>
      <p:bldP spid="21" grpId="0"/>
      <p:bldP spid="25" grpId="0"/>
      <p:bldP spid="26" grpId="0"/>
      <p:bldP spid="27" grpId="0" animBg="1"/>
      <p:bldP spid="28" grpId="0" animBg="1"/>
      <p:bldP spid="29" grpId="0"/>
      <p:bldP spid="30" grpId="0"/>
      <p:bldP spid="31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テキスト ボックス 26"/>
          <p:cNvSpPr txBox="1">
            <a:spLocks noChangeArrowheads="1"/>
          </p:cNvSpPr>
          <p:nvPr/>
        </p:nvSpPr>
        <p:spPr bwMode="auto">
          <a:xfrm>
            <a:off x="2555776" y="1340768"/>
            <a:ext cx="4464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 smtClean="0">
                <a:latin typeface="+mn-ea"/>
                <a:ea typeface="+mn-ea"/>
              </a:rPr>
              <a:t>HSC</a:t>
            </a:r>
            <a:r>
              <a:rPr lang="ja-JP" altLang="en-US" sz="2400" dirty="0" smtClean="0">
                <a:latin typeface="+mn-ea"/>
                <a:ea typeface="+mn-ea"/>
              </a:rPr>
              <a:t>サーベイ </a:t>
            </a:r>
            <a:r>
              <a:rPr lang="en-US" altLang="ja-JP" sz="2400" dirty="0" smtClean="0">
                <a:latin typeface="+mn-ea"/>
                <a:ea typeface="+mn-ea"/>
              </a:rPr>
              <a:t>(</a:t>
            </a:r>
            <a:r>
              <a:rPr lang="ja-JP" altLang="en-US" sz="2400" dirty="0" smtClean="0">
                <a:latin typeface="+mn-ea"/>
                <a:ea typeface="+mn-ea"/>
              </a:rPr>
              <a:t>検討中</a:t>
            </a:r>
            <a:r>
              <a:rPr lang="en-US" altLang="ja-JP" sz="2400" dirty="0" smtClean="0">
                <a:latin typeface="+mn-ea"/>
                <a:ea typeface="+mn-ea"/>
              </a:rPr>
              <a:t>) </a:t>
            </a:r>
            <a:endParaRPr lang="en-US" altLang="ja-JP" sz="2400" dirty="0">
              <a:latin typeface="+mn-ea"/>
              <a:ea typeface="+mn-ea"/>
            </a:endParaRPr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1835696" y="5229200"/>
            <a:ext cx="56637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+mn-ea"/>
                <a:ea typeface="+mn-ea"/>
              </a:rPr>
              <a:t>SDSS: 0.04Gpc</a:t>
            </a:r>
            <a:r>
              <a:rPr lang="en-US" altLang="ja-JP" sz="2400" baseline="30000" dirty="0" smtClean="0">
                <a:latin typeface="+mn-ea"/>
                <a:ea typeface="+mn-ea"/>
              </a:rPr>
              <a:t>3</a:t>
            </a:r>
            <a:r>
              <a:rPr lang="en-US" altLang="ja-JP" sz="2400" dirty="0">
                <a:latin typeface="+mn-ea"/>
                <a:ea typeface="+mn-ea"/>
              </a:rPr>
              <a:t>, </a:t>
            </a:r>
            <a:r>
              <a:rPr lang="en-US" altLang="ja-JP" sz="2400" dirty="0" smtClean="0">
                <a:latin typeface="+mn-ea"/>
                <a:ea typeface="+mn-ea"/>
              </a:rPr>
              <a:t>10</a:t>
            </a:r>
            <a:r>
              <a:rPr lang="en-US" altLang="ja-JP" sz="2400" baseline="30000" dirty="0" smtClean="0">
                <a:latin typeface="+mn-ea"/>
                <a:ea typeface="+mn-ea"/>
              </a:rPr>
              <a:t>6</a:t>
            </a:r>
            <a:r>
              <a:rPr lang="en-US" altLang="ja-JP" sz="2400" dirty="0" smtClean="0">
                <a:latin typeface="+mn-ea"/>
                <a:ea typeface="+mn-ea"/>
              </a:rPr>
              <a:t> </a:t>
            </a:r>
            <a:r>
              <a:rPr lang="en-US" altLang="ja-JP" sz="2400" dirty="0">
                <a:latin typeface="+mn-ea"/>
                <a:ea typeface="+mn-ea"/>
              </a:rPr>
              <a:t>bright (L&gt;L*) galaxies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755577" y="1772817"/>
          <a:ext cx="7704856" cy="3332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714"/>
                <a:gridCol w="1233672"/>
                <a:gridCol w="1614351"/>
                <a:gridCol w="953935"/>
                <a:gridCol w="1467592"/>
                <a:gridCol w="1467592"/>
              </a:tblGrid>
              <a:tr h="8095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名称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広さ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[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平方度</a:t>
                      </a: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]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1&lt;z&lt;2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の体積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[Gpc</a:t>
                      </a:r>
                      <a:r>
                        <a:rPr kumimoji="1" lang="en-US" altLang="ja-JP" sz="2000" b="0" baseline="30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]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バンド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深さ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[5σ in </a:t>
                      </a:r>
                      <a:r>
                        <a:rPr kumimoji="1" lang="en-US" altLang="ja-JP" sz="20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</a:t>
                      </a: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]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rgbClr val="FFFF00"/>
                          </a:solidFill>
                          <a:latin typeface="+mn-ea"/>
                          <a:ea typeface="+mn-ea"/>
                        </a:rPr>
                        <a:t>PFS</a:t>
                      </a:r>
                    </a:p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rgbClr val="FFFF00"/>
                          </a:solidFill>
                          <a:latin typeface="+mn-ea"/>
                          <a:ea typeface="+mn-ea"/>
                        </a:rPr>
                        <a:t>銀河進化</a:t>
                      </a:r>
                      <a:endParaRPr kumimoji="1" lang="ja-JP" altLang="en-US" sz="2000" b="0" dirty="0">
                        <a:solidFill>
                          <a:srgbClr val="FFFF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333333"/>
                    </a:solidFill>
                  </a:tcPr>
                </a:tc>
              </a:tr>
              <a:tr h="8411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Wide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1500-2000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16-20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grizy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25.8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FFFF00"/>
                          </a:solidFill>
                          <a:latin typeface="+mn-ea"/>
                          <a:ea typeface="+mn-ea"/>
                        </a:rPr>
                        <a:t>QSO</a:t>
                      </a:r>
                      <a:endParaRPr kumimoji="1" lang="ja-JP" altLang="en-US" sz="2400" b="0" dirty="0">
                        <a:solidFill>
                          <a:srgbClr val="FFFF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333333"/>
                    </a:solidFill>
                  </a:tcPr>
                </a:tc>
              </a:tr>
              <a:tr h="8411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Deep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30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0.3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ugrizy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3NB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27.2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FFFF00"/>
                          </a:solidFill>
                          <a:latin typeface="+mn-ea"/>
                          <a:ea typeface="+mn-ea"/>
                        </a:rPr>
                        <a:t>GE</a:t>
                      </a:r>
                    </a:p>
                    <a:p>
                      <a:pPr algn="ctr"/>
                      <a:r>
                        <a:rPr kumimoji="1" lang="en-US" altLang="ja-JP" sz="2400" b="0" dirty="0" err="1" smtClean="0">
                          <a:solidFill>
                            <a:srgbClr val="FFFF00"/>
                          </a:solidFill>
                          <a:latin typeface="+mn-ea"/>
                          <a:ea typeface="+mn-ea"/>
                        </a:rPr>
                        <a:t>Highz</a:t>
                      </a:r>
                      <a:endParaRPr kumimoji="1" lang="ja-JP" altLang="en-US" sz="2400" b="0" dirty="0">
                        <a:solidFill>
                          <a:srgbClr val="FFFF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333333"/>
                    </a:solidFill>
                  </a:tcPr>
                </a:tc>
              </a:tr>
              <a:tr h="8411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Ultra Deep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3.5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0.04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ugrizy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6NB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27.7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err="1" smtClean="0">
                          <a:solidFill>
                            <a:srgbClr val="FFFF00"/>
                          </a:solidFill>
                          <a:latin typeface="+mn-ea"/>
                          <a:ea typeface="+mn-ea"/>
                        </a:rPr>
                        <a:t>Highz</a:t>
                      </a:r>
                      <a:endParaRPr kumimoji="1" lang="ja-JP" altLang="en-US" sz="2400" b="0" dirty="0">
                        <a:solidFill>
                          <a:srgbClr val="FFFF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333333"/>
                    </a:solidFill>
                  </a:tcPr>
                </a:tc>
              </a:tr>
            </a:tbl>
          </a:graphicData>
        </a:graphic>
      </p:graphicFrame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241FDD-9AE4-40F8-8BCE-6640266939BC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79055" y="188640"/>
            <a:ext cx="53976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dirty="0" smtClean="0">
                <a:latin typeface="+mn-ea"/>
                <a:ea typeface="+mn-ea"/>
              </a:rPr>
              <a:t>分光ターゲットは</a:t>
            </a:r>
            <a:r>
              <a:rPr lang="en-US" altLang="ja-JP" sz="2800" dirty="0" smtClean="0">
                <a:latin typeface="+mn-ea"/>
                <a:ea typeface="+mn-ea"/>
              </a:rPr>
              <a:t>HSC</a:t>
            </a:r>
            <a:r>
              <a:rPr lang="ja-JP" altLang="en-US" sz="2800" dirty="0" smtClean="0">
                <a:latin typeface="+mn-ea"/>
                <a:ea typeface="+mn-ea"/>
              </a:rPr>
              <a:t>サーベイから</a:t>
            </a:r>
            <a:endParaRPr kumimoji="1" lang="ja-JP" altLang="en-US" sz="2800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ユーザー定義 1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7933</TotalTime>
  <Words>994</Words>
  <Application>Microsoft Office PowerPoint</Application>
  <PresentationFormat>画面に合わせる (4:3)</PresentationFormat>
  <Paragraphs>208</Paragraphs>
  <Slides>10</Slides>
  <Notes>10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2" baseType="lpstr">
      <vt:lpstr>Office テーマ</vt:lpstr>
      <vt:lpstr>Acrobat Document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shima</dc:creator>
  <cp:lastModifiedBy>shima</cp:lastModifiedBy>
  <cp:revision>835</cp:revision>
  <dcterms:created xsi:type="dcterms:W3CDTF">2009-09-28T08:41:00Z</dcterms:created>
  <dcterms:modified xsi:type="dcterms:W3CDTF">2011-01-19T03:37:14Z</dcterms:modified>
</cp:coreProperties>
</file>