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Default Extension="pdf" ContentType="application/pdf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  <p:sldMasterId id="2147483660" r:id="rId2"/>
  </p:sldMasterIdLst>
  <p:notesMasterIdLst>
    <p:notesMasterId r:id="rId15"/>
  </p:notesMasterIdLst>
  <p:sldIdLst>
    <p:sldId id="256" r:id="rId3"/>
    <p:sldId id="262" r:id="rId4"/>
    <p:sldId id="264" r:id="rId5"/>
    <p:sldId id="259" r:id="rId6"/>
    <p:sldId id="263" r:id="rId7"/>
    <p:sldId id="266" r:id="rId8"/>
    <p:sldId id="257" r:id="rId9"/>
    <p:sldId id="260" r:id="rId10"/>
    <p:sldId id="261" r:id="rId11"/>
    <p:sldId id="267" r:id="rId12"/>
    <p:sldId id="258" r:id="rId13"/>
    <p:sldId id="265" r:id="rId1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7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FC043-76E5-804A-B14D-7732663AAF62}" type="datetimeFigureOut">
              <a:rPr lang="ja-JP" altLang="en-US" smtClean="0"/>
              <a:pPr/>
              <a:t>11.1.20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0A7BF-ECBE-844B-A322-487A2DE224B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A7BF-ECBE-844B-A322-487A2DE224B8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A7BF-ECBE-844B-A322-487A2DE224B8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A7BF-ECBE-844B-A322-487A2DE224B8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A7BF-ECBE-844B-A322-487A2DE224B8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A7BF-ECBE-844B-A322-487A2DE224B8}" type="slidenum">
              <a:rPr lang="ja-JP" altLang="en-US" smtClean="0"/>
              <a:pPr/>
              <a:t>6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A7BF-ECBE-844B-A322-487A2DE224B8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0A7BF-ECBE-844B-A322-487A2DE224B8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1249-7258-F94A-98C7-C19F5BBF92BF}" type="datetimeFigureOut">
              <a:rPr lang="ja-JP" altLang="en-US" smtClean="0"/>
              <a:pPr/>
              <a:t>11.1.20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D259-B3E5-9A40-8F7E-3EACB9C02D9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1249-7258-F94A-98C7-C19F5BBF92BF}" type="datetimeFigureOut">
              <a:rPr lang="ja-JP" altLang="en-US" smtClean="0"/>
              <a:pPr/>
              <a:t>11.1.20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D259-B3E5-9A40-8F7E-3EACB9C02D9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1249-7258-F94A-98C7-C19F5BBF92BF}" type="datetimeFigureOut">
              <a:rPr lang="ja-JP" altLang="en-US" smtClean="0"/>
              <a:pPr/>
              <a:t>11.1.20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D259-B3E5-9A40-8F7E-3EACB9C02D9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11.1.20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1249-7258-F94A-98C7-C19F5BBF92BF}" type="datetimeFigureOut">
              <a:rPr lang="ja-JP" altLang="en-US" smtClean="0"/>
              <a:pPr/>
              <a:t>11.1.20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D259-B3E5-9A40-8F7E-3EACB9C02D9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1249-7258-F94A-98C7-C19F5BBF92BF}" type="datetimeFigureOut">
              <a:rPr lang="ja-JP" altLang="en-US" smtClean="0"/>
              <a:pPr/>
              <a:t>11.1.20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D259-B3E5-9A40-8F7E-3EACB9C02D9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1249-7258-F94A-98C7-C19F5BBF92BF}" type="datetimeFigureOut">
              <a:rPr lang="ja-JP" altLang="en-US" smtClean="0"/>
              <a:pPr/>
              <a:t>11.1.20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D259-B3E5-9A40-8F7E-3EACB9C02D9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1249-7258-F94A-98C7-C19F5BBF92BF}" type="datetimeFigureOut">
              <a:rPr lang="ja-JP" altLang="en-US" smtClean="0"/>
              <a:pPr/>
              <a:t>11.1.20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D259-B3E5-9A40-8F7E-3EACB9C02D9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1249-7258-F94A-98C7-C19F5BBF92BF}" type="datetimeFigureOut">
              <a:rPr lang="ja-JP" altLang="en-US" smtClean="0"/>
              <a:pPr/>
              <a:t>11.1.20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D259-B3E5-9A40-8F7E-3EACB9C02D9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1249-7258-F94A-98C7-C19F5BBF92BF}" type="datetimeFigureOut">
              <a:rPr lang="ja-JP" altLang="en-US" smtClean="0"/>
              <a:pPr/>
              <a:t>11.1.20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D259-B3E5-9A40-8F7E-3EACB9C02D9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1249-7258-F94A-98C7-C19F5BBF92BF}" type="datetimeFigureOut">
              <a:rPr lang="ja-JP" altLang="en-US" smtClean="0"/>
              <a:pPr/>
              <a:t>11.1.20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D259-B3E5-9A40-8F7E-3EACB9C02D9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1249-7258-F94A-98C7-C19F5BBF92BF}" type="datetimeFigureOut">
              <a:rPr lang="ja-JP" altLang="en-US" smtClean="0"/>
              <a:pPr/>
              <a:t>11.1.20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D259-B3E5-9A40-8F7E-3EACB9C02D9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61249-7258-F94A-98C7-C19F5BBF92BF}" type="datetimeFigureOut">
              <a:rPr lang="ja-JP" altLang="en-US" smtClean="0"/>
              <a:pPr/>
              <a:t>11.1.20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D259-B3E5-9A40-8F7E-3EACB9C02D9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11.1.20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d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df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df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772530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Infrared Observations of Novae </a:t>
            </a:r>
            <a:br>
              <a:rPr lang="en-US" altLang="ja-JP" sz="3600" dirty="0" smtClean="0"/>
            </a:br>
            <a:r>
              <a:rPr lang="en-US" altLang="ja-JP" sz="3600" dirty="0" smtClean="0"/>
              <a:t>with Subaru/COMICS and Gemini/T-</a:t>
            </a:r>
            <a:r>
              <a:rPr lang="en-US" altLang="ja-JP" sz="3600" dirty="0" err="1" smtClean="0"/>
              <a:t>ReCS</a:t>
            </a:r>
            <a:endParaRPr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44436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err="1" smtClean="0"/>
              <a:t>Sakon</a:t>
            </a:r>
            <a:r>
              <a:rPr lang="en-US" altLang="ja-JP" dirty="0" smtClean="0"/>
              <a:t>, I., </a:t>
            </a:r>
            <a:r>
              <a:rPr lang="en-US" altLang="ja-JP" dirty="0" err="1" smtClean="0"/>
              <a:t>Sako</a:t>
            </a:r>
            <a:r>
              <a:rPr lang="en-US" altLang="ja-JP" dirty="0" smtClean="0"/>
              <a:t>, S., </a:t>
            </a:r>
            <a:r>
              <a:rPr lang="en-US" altLang="ja-JP" dirty="0" err="1" smtClean="0"/>
              <a:t>Shimonishi</a:t>
            </a:r>
            <a:r>
              <a:rPr lang="en-US" altLang="ja-JP" dirty="0" smtClean="0"/>
              <a:t>, T., </a:t>
            </a:r>
          </a:p>
          <a:p>
            <a:r>
              <a:rPr lang="en-US" altLang="ja-JP" dirty="0" err="1" smtClean="0"/>
              <a:t>Onaka</a:t>
            </a:r>
            <a:r>
              <a:rPr lang="en-US" altLang="ja-JP" dirty="0" smtClean="0"/>
              <a:t>, T. (Univ. of Tokyo)</a:t>
            </a:r>
          </a:p>
          <a:p>
            <a:r>
              <a:rPr lang="en-US" altLang="ja-JP" dirty="0" smtClean="0"/>
              <a:t>Takahashi, H. (Gunma Observatory)</a:t>
            </a:r>
          </a:p>
          <a:p>
            <a:r>
              <a:rPr lang="en-US" altLang="ja-JP" dirty="0" smtClean="0"/>
              <a:t>Yamashita, T., </a:t>
            </a:r>
            <a:r>
              <a:rPr lang="en-US" altLang="ja-JP" dirty="0" err="1" smtClean="0"/>
              <a:t>Fujiyoshi</a:t>
            </a:r>
            <a:r>
              <a:rPr lang="en-US" altLang="ja-JP" dirty="0" smtClean="0"/>
              <a:t>, T. (NAOJ)</a:t>
            </a:r>
          </a:p>
          <a:p>
            <a:r>
              <a:rPr lang="en-US" altLang="ja-JP" dirty="0" err="1" smtClean="0"/>
              <a:t>Rodomski</a:t>
            </a:r>
            <a:r>
              <a:rPr lang="en-US" altLang="ja-JP" dirty="0" smtClean="0"/>
              <a:t>, J. (Gemini Observatory)</a:t>
            </a:r>
          </a:p>
          <a:p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568610" y="119513"/>
            <a:ext cx="8229600" cy="791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000" noProof="0" dirty="0" smtClean="0">
                <a:latin typeface="+mj-lt"/>
                <a:ea typeface="+mj-ea"/>
                <a:cs typeface="+mj-cs"/>
              </a:rPr>
              <a:t>Summary</a:t>
            </a:r>
            <a:endParaRPr kumimoji="1" lang="ja-JP" alt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9041" y="927306"/>
            <a:ext cx="8597225" cy="5786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Mid-infrared </a:t>
            </a:r>
            <a:r>
              <a:rPr lang="en-US" altLang="ja-JP" dirty="0" smtClean="0"/>
              <a:t>Imaging and Spectroscopic monitoring of Galactic dust forming novae</a:t>
            </a:r>
          </a:p>
          <a:p>
            <a:r>
              <a:rPr kumimoji="1" lang="en-US" altLang="ja-JP" dirty="0" smtClean="0"/>
              <a:t>   </a:t>
            </a:r>
            <a:r>
              <a:rPr kumimoji="1" lang="ja-JP" altLang="en-US" dirty="0" smtClean="0">
                <a:sym typeface="Wingdings"/>
              </a:rPr>
              <a:t></a:t>
            </a:r>
            <a:r>
              <a:rPr kumimoji="1" lang="en-US" altLang="ja-JP" dirty="0" smtClean="0">
                <a:sym typeface="Wingdings"/>
              </a:rPr>
              <a:t>    unique laboratories to study the process of dust formation </a:t>
            </a:r>
            <a:r>
              <a:rPr lang="en-US" altLang="ja-JP" dirty="0" smtClean="0">
                <a:sym typeface="Wingdings"/>
              </a:rPr>
              <a:t>and to understand</a:t>
            </a:r>
            <a:r>
              <a:rPr kumimoji="1" lang="en-US" altLang="ja-JP" dirty="0" smtClean="0">
                <a:sym typeface="Wingdings"/>
              </a:rPr>
              <a:t> </a:t>
            </a:r>
          </a:p>
          <a:p>
            <a:r>
              <a:rPr lang="en-US" altLang="ja-JP" dirty="0" smtClean="0">
                <a:sym typeface="Wingdings"/>
              </a:rPr>
              <a:t>         </a:t>
            </a:r>
            <a:r>
              <a:rPr kumimoji="1" lang="en-US" altLang="ja-JP" dirty="0" smtClean="0">
                <a:sym typeface="Wingdings"/>
              </a:rPr>
              <a:t>the </a:t>
            </a:r>
            <a:r>
              <a:rPr lang="en-US" altLang="ja-JP" dirty="0" smtClean="0">
                <a:sym typeface="Wingdings"/>
              </a:rPr>
              <a:t>mass-loss history of the CO white dwarves from the chemical point of view </a:t>
            </a:r>
            <a:r>
              <a:rPr kumimoji="1" lang="en-US" altLang="ja-JP" dirty="0" smtClean="0">
                <a:sym typeface="Wingdings"/>
              </a:rPr>
              <a:t> </a:t>
            </a:r>
          </a:p>
          <a:p>
            <a:endParaRPr kumimoji="1" lang="en-US" altLang="ja-JP" sz="1000" dirty="0" smtClean="0">
              <a:sym typeface="Wingdings"/>
            </a:endParaRPr>
          </a:p>
          <a:p>
            <a:pPr>
              <a:buFontTx/>
              <a:buChar char="-"/>
            </a:pPr>
            <a:r>
              <a:rPr lang="en-US" altLang="ja-JP" dirty="0" smtClean="0">
                <a:sym typeface="Wingdings"/>
              </a:rPr>
              <a:t> Late epoch observations </a:t>
            </a:r>
            <a:r>
              <a:rPr lang="en-US" altLang="ja-JP" dirty="0" err="1" smtClean="0">
                <a:sym typeface="Wingdings"/>
              </a:rPr>
              <a:t>t</a:t>
            </a:r>
            <a:r>
              <a:rPr lang="en-US" altLang="ja-JP" dirty="0" smtClean="0">
                <a:sym typeface="Wingdings"/>
              </a:rPr>
              <a:t>&gt;1000 days are important to examine the chemical evolution </a:t>
            </a:r>
          </a:p>
          <a:p>
            <a:r>
              <a:rPr lang="en-US" altLang="ja-JP" dirty="0" smtClean="0">
                <a:sym typeface="Wingdings"/>
              </a:rPr>
              <a:t>  of dust grains formed around novae in harsh UV radiation environment</a:t>
            </a:r>
          </a:p>
          <a:p>
            <a:pPr>
              <a:buFontTx/>
              <a:buChar char="-"/>
            </a:pPr>
            <a:r>
              <a:rPr lang="en-US" altLang="ja-JP" dirty="0" smtClean="0">
                <a:sym typeface="Wingdings"/>
              </a:rPr>
              <a:t>High spatial resolution achieved by 8-10m class telescopes in the mid-infrared </a:t>
            </a:r>
          </a:p>
          <a:p>
            <a:r>
              <a:rPr lang="en-US" altLang="ja-JP" dirty="0" smtClean="0">
                <a:sym typeface="Wingdings"/>
              </a:rPr>
              <a:t>   is indispensable to resolve the dust shell structures at those late epochs</a:t>
            </a:r>
          </a:p>
          <a:p>
            <a:endParaRPr lang="en-US" altLang="ja-JP" dirty="0" smtClean="0">
              <a:sym typeface="Wingdings"/>
            </a:endParaRPr>
          </a:p>
          <a:p>
            <a:r>
              <a:rPr lang="en-US" altLang="ja-JP" dirty="0" smtClean="0">
                <a:sym typeface="Wingdings"/>
              </a:rPr>
              <a:t>Excellent Performance of Gemini-S/</a:t>
            </a:r>
            <a:r>
              <a:rPr lang="en-US" altLang="ja-JP" dirty="0" err="1" smtClean="0">
                <a:sym typeface="Wingdings"/>
              </a:rPr>
              <a:t>TReCS</a:t>
            </a:r>
            <a:r>
              <a:rPr lang="en-US" altLang="ja-JP" dirty="0" smtClean="0">
                <a:sym typeface="Wingdings"/>
              </a:rPr>
              <a:t>, not just in N-band, but also in Q-band</a:t>
            </a:r>
          </a:p>
          <a:p>
            <a:endParaRPr lang="en-US" altLang="ja-JP" dirty="0" smtClean="0">
              <a:sym typeface="Wingdings"/>
            </a:endParaRPr>
          </a:p>
          <a:p>
            <a:r>
              <a:rPr lang="en-US" altLang="ja-JP" dirty="0" smtClean="0">
                <a:sym typeface="Wingdings"/>
              </a:rPr>
              <a:t>Subaru/COMICS; Useful N-band, Q-band Spectroscopic capability with slit viewer</a:t>
            </a:r>
          </a:p>
          <a:p>
            <a:r>
              <a:rPr lang="en-US" altLang="ja-JP" dirty="0" smtClean="0">
                <a:sym typeface="Wingdings"/>
              </a:rPr>
              <a:t>     </a:t>
            </a:r>
            <a:r>
              <a:rPr lang="ja-JP" altLang="en-US" dirty="0" smtClean="0">
                <a:sym typeface="Wingdings"/>
              </a:rPr>
              <a:t></a:t>
            </a:r>
            <a:r>
              <a:rPr lang="en-US" altLang="ja-JP" dirty="0" smtClean="0">
                <a:sym typeface="Wingdings"/>
              </a:rPr>
              <a:t> crucial to examine the distribution of each dust component </a:t>
            </a:r>
          </a:p>
          <a:p>
            <a:r>
              <a:rPr lang="en-US" altLang="ja-JP" dirty="0" smtClean="0">
                <a:sym typeface="Wingdings"/>
              </a:rPr>
              <a:t>           by means of the spectral decomposition of the spatially resolved spectra</a:t>
            </a:r>
          </a:p>
          <a:p>
            <a:endParaRPr lang="en-US" altLang="ja-JP" dirty="0" smtClean="0">
              <a:sym typeface="Wingdings"/>
            </a:endParaRPr>
          </a:p>
          <a:p>
            <a:r>
              <a:rPr lang="en-US" altLang="ja-JP" dirty="0" smtClean="0">
                <a:sym typeface="Wingdings"/>
              </a:rPr>
              <a:t>Whole sky coverage achieved by Subaru/COMICS and Gemini-S/</a:t>
            </a:r>
            <a:r>
              <a:rPr lang="en-US" altLang="ja-JP" dirty="0" err="1" smtClean="0">
                <a:sym typeface="Wingdings"/>
              </a:rPr>
              <a:t>TReCS</a:t>
            </a:r>
            <a:r>
              <a:rPr lang="en-US" altLang="ja-JP" dirty="0" smtClean="0">
                <a:sym typeface="Wingdings"/>
              </a:rPr>
              <a:t>  </a:t>
            </a:r>
          </a:p>
          <a:p>
            <a:pPr>
              <a:buFontTx/>
              <a:buChar char="-"/>
            </a:pPr>
            <a:r>
              <a:rPr lang="en-US" altLang="ja-JP" dirty="0" smtClean="0">
                <a:sym typeface="Wingdings"/>
              </a:rPr>
              <a:t> Strong advantages in the chemical understanding of dust formation around evolved stars</a:t>
            </a:r>
          </a:p>
          <a:p>
            <a:pPr>
              <a:buFontTx/>
              <a:buChar char="-"/>
            </a:pPr>
            <a:r>
              <a:rPr lang="en-US" altLang="ja-JP" dirty="0" smtClean="0">
                <a:sym typeface="Wingdings"/>
              </a:rPr>
              <a:t> Good collaboration with Space Infrared missions (AKARI, SPICA, etc.) </a:t>
            </a:r>
          </a:p>
          <a:p>
            <a:pPr>
              <a:buFontTx/>
              <a:buChar char="-"/>
            </a:pPr>
            <a:r>
              <a:rPr lang="en-US" altLang="ja-JP" dirty="0" smtClean="0">
                <a:sym typeface="Wingdings"/>
              </a:rPr>
              <a:t> Observations of time varying phenomena with a timescale of several years; </a:t>
            </a:r>
          </a:p>
          <a:p>
            <a:r>
              <a:rPr lang="en-US" altLang="ja-JP" dirty="0" smtClean="0">
                <a:sym typeface="Wingdings"/>
              </a:rPr>
              <a:t>    (novae, Wolf-</a:t>
            </a:r>
            <a:r>
              <a:rPr lang="en-US" altLang="ja-JP" dirty="0" err="1" smtClean="0">
                <a:sym typeface="Wingdings"/>
              </a:rPr>
              <a:t>Rayet</a:t>
            </a:r>
            <a:r>
              <a:rPr lang="en-US" altLang="ja-JP" dirty="0" smtClean="0">
                <a:sym typeface="Wingdings"/>
              </a:rPr>
              <a:t> +O-type binary stars, nearby supernovae, optical transients etc.)</a:t>
            </a:r>
          </a:p>
          <a:p>
            <a:r>
              <a:rPr lang="en-US" altLang="ja-JP" dirty="0" smtClean="0">
                <a:sym typeface="Wingdings"/>
              </a:rPr>
              <a:t>- Continuous multi-epoch observations are indispensable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142943" y="3248569"/>
            <a:ext cx="8858213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b="1" dirty="0">
                <a:latin typeface="Arial" charset="0"/>
                <a:cs typeface="Arial" charset="0"/>
              </a:rPr>
              <a:t>Hydrogenated Amorphous Carbons (HACs)</a:t>
            </a:r>
            <a:r>
              <a:rPr lang="en-US" altLang="ja-JP" sz="2000" dirty="0">
                <a:latin typeface="Arial" charset="0"/>
                <a:cs typeface="Arial" charset="0"/>
              </a:rPr>
              <a:t> (</a:t>
            </a:r>
            <a:r>
              <a:rPr lang="en-US" altLang="ja-JP" sz="2000" dirty="0" err="1">
                <a:latin typeface="Arial" charset="0"/>
                <a:cs typeface="Arial" charset="0"/>
              </a:rPr>
              <a:t>Duley</a:t>
            </a:r>
            <a:r>
              <a:rPr lang="en-US" altLang="ja-JP" sz="2000" dirty="0">
                <a:latin typeface="Arial" charset="0"/>
                <a:cs typeface="Arial" charset="0"/>
              </a:rPr>
              <a:t> &amp; Williams et al. 1990)</a:t>
            </a:r>
          </a:p>
          <a:p>
            <a:pPr>
              <a:buFontTx/>
              <a:buChar char="-"/>
            </a:pPr>
            <a:r>
              <a:rPr lang="en-US" altLang="ja-JP" dirty="0">
                <a:latin typeface="Arial" charset="0"/>
                <a:cs typeface="Arial" charset="0"/>
              </a:rPr>
              <a:t>contain PAH-like units weakly bounded by van </a:t>
            </a:r>
            <a:r>
              <a:rPr lang="en-US" altLang="ja-JP" dirty="0" err="1">
                <a:latin typeface="Arial" charset="0"/>
                <a:cs typeface="Arial" charset="0"/>
              </a:rPr>
              <a:t>der</a:t>
            </a:r>
            <a:r>
              <a:rPr lang="en-US" altLang="ja-JP" dirty="0">
                <a:latin typeface="Arial" charset="0"/>
                <a:cs typeface="Arial" charset="0"/>
              </a:rPr>
              <a:t> Waals forces </a:t>
            </a:r>
          </a:p>
          <a:p>
            <a:pPr>
              <a:buFontTx/>
              <a:buChar char="-"/>
            </a:pPr>
            <a:r>
              <a:rPr lang="en-US" altLang="ja-JP" dirty="0">
                <a:latin typeface="Arial" charset="0"/>
                <a:cs typeface="Arial" charset="0"/>
              </a:rPr>
              <a:t>consist of a mixture of aromatic hydrocarbons dominated by sp</a:t>
            </a:r>
            <a:r>
              <a:rPr lang="en-US" altLang="ja-JP" baseline="30000" dirty="0">
                <a:latin typeface="Arial" charset="0"/>
                <a:cs typeface="Arial" charset="0"/>
              </a:rPr>
              <a:t>2</a:t>
            </a:r>
            <a:r>
              <a:rPr lang="en-US" altLang="ja-JP" dirty="0">
                <a:latin typeface="Arial" charset="0"/>
                <a:cs typeface="Arial" charset="0"/>
              </a:rPr>
              <a:t> bonds </a:t>
            </a:r>
            <a:r>
              <a:rPr lang="en-US" altLang="ja-JP" dirty="0" smtClean="0">
                <a:latin typeface="Arial" charset="0"/>
                <a:cs typeface="Arial" charset="0"/>
              </a:rPr>
              <a:t>which </a:t>
            </a:r>
            <a:r>
              <a:rPr lang="en-US" altLang="ja-JP" dirty="0">
                <a:latin typeface="Arial" charset="0"/>
                <a:cs typeface="Arial" charset="0"/>
              </a:rPr>
              <a:t>can produce the polycyclic ring and aliphatic hydrocarbons including sp</a:t>
            </a:r>
            <a:r>
              <a:rPr lang="en-US" altLang="ja-JP" baseline="30000" dirty="0">
                <a:latin typeface="Arial" charset="0"/>
                <a:cs typeface="Arial" charset="0"/>
              </a:rPr>
              <a:t>1</a:t>
            </a:r>
            <a:r>
              <a:rPr lang="en-US" altLang="ja-JP" dirty="0">
                <a:latin typeface="Arial" charset="0"/>
                <a:cs typeface="Arial" charset="0"/>
              </a:rPr>
              <a:t> bonds (like in acetylene) and sp</a:t>
            </a:r>
            <a:r>
              <a:rPr lang="en-US" altLang="ja-JP" baseline="30000" dirty="0">
                <a:latin typeface="Arial" charset="0"/>
                <a:cs typeface="Arial" charset="0"/>
              </a:rPr>
              <a:t>3</a:t>
            </a:r>
            <a:r>
              <a:rPr lang="en-US" altLang="ja-JP" dirty="0">
                <a:latin typeface="Arial" charset="0"/>
                <a:cs typeface="Arial" charset="0"/>
              </a:rPr>
              <a:t> bonds (like in methane).</a:t>
            </a:r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71470" y="6417254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dirty="0">
                <a:latin typeface="Arial" charset="0"/>
                <a:cs typeface="Arial" charset="0"/>
              </a:rPr>
              <a:t>The “aromatic” to “aliphatic” ratio in HACs can be modified by the irradiance of UV fields.</a:t>
            </a:r>
          </a:p>
        </p:txBody>
      </p:sp>
      <p:pic>
        <p:nvPicPr>
          <p:cNvPr id="6" name="Picture 534" descr="C:\MyDocument\天文学会\2010a\carbon_bo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4786322"/>
            <a:ext cx="6500858" cy="162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>
            <a:off x="214282" y="692783"/>
            <a:ext cx="53578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latin typeface="Arial" pitchFamily="34" charset="0"/>
                <a:cs typeface="Arial" pitchFamily="34" charset="0"/>
              </a:rPr>
              <a:t>Polycyclic Aromatic hydrocarbons </a:t>
            </a:r>
          </a:p>
          <a:p>
            <a:r>
              <a:rPr lang="en-US" altLang="ja-JP" sz="2000" b="1" dirty="0" smtClean="0">
                <a:latin typeface="Arial" pitchFamily="34" charset="0"/>
                <a:cs typeface="Arial" pitchFamily="34" charset="0"/>
              </a:rPr>
              <a:t>(PAHs) 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altLang="ja-JP" sz="2000" dirty="0" err="1" smtClean="0">
                <a:latin typeface="Arial" pitchFamily="34" charset="0"/>
                <a:cs typeface="Arial" pitchFamily="34" charset="0"/>
              </a:rPr>
              <a:t>Allamandola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 et al. 1989)</a:t>
            </a:r>
          </a:p>
          <a:p>
            <a:endParaRPr kumimoji="1" lang="en-US" altLang="ja-JP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altLang="ja-JP" dirty="0" smtClean="0">
                <a:latin typeface="Arial" pitchFamily="34" charset="0"/>
                <a:cs typeface="Arial" pitchFamily="34" charset="0"/>
              </a:rPr>
              <a:t>3.3</a:t>
            </a:r>
            <a:r>
              <a:rPr lang="en-US" altLang="ja-JP" dirty="0" smtClean="0">
                <a:latin typeface="Symbol" pitchFamily="18" charset="2"/>
                <a:cs typeface="Arial" pitchFamily="34" charset="0"/>
              </a:rPr>
              <a:t>m</a:t>
            </a:r>
            <a:r>
              <a:rPr lang="en-US" altLang="ja-JP" dirty="0" smtClean="0">
                <a:latin typeface="Arial" pitchFamily="34" charset="0"/>
                <a:cs typeface="Arial" pitchFamily="34" charset="0"/>
              </a:rPr>
              <a:t>m feature; aromatic C-H stretch mode</a:t>
            </a:r>
          </a:p>
          <a:p>
            <a:r>
              <a:rPr kumimoji="1" lang="en-US" altLang="ja-JP" dirty="0" smtClean="0">
                <a:latin typeface="Arial" pitchFamily="34" charset="0"/>
                <a:cs typeface="Arial" pitchFamily="34" charset="0"/>
              </a:rPr>
              <a:t>3.4</a:t>
            </a:r>
            <a:r>
              <a:rPr kumimoji="1" lang="en-US" altLang="ja-JP" dirty="0" smtClean="0">
                <a:latin typeface="Symbol" pitchFamily="18" charset="2"/>
                <a:cs typeface="Arial" pitchFamily="34" charset="0"/>
              </a:rPr>
              <a:t>m</a:t>
            </a:r>
            <a:r>
              <a:rPr kumimoji="1" lang="en-US" altLang="ja-JP" dirty="0" smtClean="0">
                <a:latin typeface="Arial" pitchFamily="34" charset="0"/>
                <a:cs typeface="Arial" pitchFamily="34" charset="0"/>
              </a:rPr>
              <a:t>m feature; aliphatic C-H stretch mode </a:t>
            </a:r>
          </a:p>
          <a:p>
            <a:endParaRPr kumimoji="1" lang="ja-JP" alt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図 9" descr="fig6_jobl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31113" y="254252"/>
            <a:ext cx="4341481" cy="3000396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6352842" y="285728"/>
            <a:ext cx="2434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 smtClean="0"/>
              <a:t>Near infrared spectrum of NGC1333</a:t>
            </a:r>
          </a:p>
          <a:p>
            <a:pPr algn="ctr"/>
            <a:r>
              <a:rPr lang="en-US" altLang="ja-JP" sz="1200" dirty="0" smtClean="0"/>
              <a:t>w</a:t>
            </a:r>
            <a:r>
              <a:rPr kumimoji="1" lang="en-US" altLang="ja-JP" sz="1200" dirty="0" smtClean="0"/>
              <a:t>ith UKIRT (</a:t>
            </a:r>
            <a:r>
              <a:rPr kumimoji="1" lang="en-US" altLang="ja-JP" sz="1200" dirty="0" err="1" smtClean="0"/>
              <a:t>Joblin</a:t>
            </a:r>
            <a:r>
              <a:rPr kumimoji="1" lang="en-US" altLang="ja-JP" sz="1200" dirty="0" smtClean="0"/>
              <a:t> et al. 1996)</a:t>
            </a:r>
            <a:endParaRPr kumimoji="1" lang="ja-JP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Infrared Observations of Novae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45748" y="935212"/>
            <a:ext cx="8786842" cy="58578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1600" dirty="0" smtClean="0"/>
              <a:t>Mid-infrared Imaging and Spectroscopic monitoring observations of Galactic dust forming novae</a:t>
            </a:r>
          </a:p>
          <a:p>
            <a:pPr>
              <a:buNone/>
            </a:pPr>
            <a:r>
              <a:rPr lang="en-US" altLang="ja-JP" sz="1600" dirty="0" smtClean="0"/>
              <a:t>   </a:t>
            </a:r>
            <a:r>
              <a:rPr lang="ja-JP" altLang="en-US" sz="1600" dirty="0" smtClean="0">
                <a:sym typeface="Wingdings"/>
              </a:rPr>
              <a:t></a:t>
            </a:r>
            <a:r>
              <a:rPr lang="en-US" altLang="ja-JP" sz="1600" dirty="0" smtClean="0">
                <a:sym typeface="Wingdings"/>
              </a:rPr>
              <a:t>    unique laboratories to study the process of dust formation and to understand </a:t>
            </a:r>
          </a:p>
          <a:p>
            <a:pPr>
              <a:buNone/>
            </a:pPr>
            <a:r>
              <a:rPr lang="en-US" altLang="ja-JP" sz="1600" dirty="0" smtClean="0">
                <a:sym typeface="Wingdings"/>
              </a:rPr>
              <a:t>          the mass-loss history of the CO white dwarves from the chemical point of view </a:t>
            </a:r>
            <a:endParaRPr kumimoji="1" lang="en-US" altLang="ja-JP" sz="1600" b="1" dirty="0" smtClean="0"/>
          </a:p>
          <a:p>
            <a:pPr>
              <a:buNone/>
            </a:pPr>
            <a:endParaRPr kumimoji="1" lang="en-US" altLang="ja-JP" sz="649" b="1" dirty="0" smtClean="0"/>
          </a:p>
          <a:p>
            <a:pPr>
              <a:buNone/>
            </a:pPr>
            <a:r>
              <a:rPr kumimoji="1" lang="en-US" altLang="ja-JP" sz="1600" b="1" dirty="0" smtClean="0"/>
              <a:t>Infrared Spectral Evolution of CO Novae </a:t>
            </a:r>
            <a:r>
              <a:rPr lang="en-US" altLang="ja-JP" sz="1600" b="1" dirty="0" smtClean="0"/>
              <a:t>and</a:t>
            </a:r>
            <a:r>
              <a:rPr kumimoji="1" lang="en-US" altLang="ja-JP" sz="1600" b="1" dirty="0" smtClean="0"/>
              <a:t> </a:t>
            </a:r>
            <a:r>
              <a:rPr kumimoji="1" lang="en-US" altLang="ja-JP" sz="1600" b="1" dirty="0" err="1" smtClean="0"/>
              <a:t>ONeMg</a:t>
            </a:r>
            <a:r>
              <a:rPr kumimoji="1" lang="en-US" altLang="ja-JP" sz="1600" b="1" dirty="0" smtClean="0"/>
              <a:t> Novae</a:t>
            </a:r>
          </a:p>
          <a:p>
            <a:pPr>
              <a:buFontTx/>
              <a:buChar char="-"/>
            </a:pPr>
            <a:r>
              <a:rPr lang="en-US" altLang="ja-JP" sz="1600" dirty="0" smtClean="0"/>
              <a:t>Hot </a:t>
            </a:r>
            <a:r>
              <a:rPr lang="en-US" altLang="ja-JP" sz="1600" dirty="0" err="1" smtClean="0"/>
              <a:t>ejecta</a:t>
            </a:r>
            <a:r>
              <a:rPr lang="en-US" altLang="ja-JP" sz="1600" dirty="0" smtClean="0"/>
              <a:t> gas is initially seen as an expanding photosphere or “fireball”</a:t>
            </a:r>
          </a:p>
          <a:p>
            <a:pPr>
              <a:buFontTx/>
              <a:buChar char="-"/>
            </a:pPr>
            <a:r>
              <a:rPr lang="en-US" altLang="ja-JP" sz="1600" dirty="0" smtClean="0"/>
              <a:t>When the expanding material becomes optically thin, free-free and line emission dominate</a:t>
            </a:r>
          </a:p>
          <a:p>
            <a:pPr>
              <a:buNone/>
            </a:pPr>
            <a:endParaRPr lang="en-US" altLang="ja-JP" sz="774" dirty="0" smtClean="0">
              <a:sym typeface="Wingdings"/>
            </a:endParaRPr>
          </a:p>
          <a:p>
            <a:pPr>
              <a:buNone/>
            </a:pPr>
            <a:r>
              <a:rPr kumimoji="1" lang="en-US" altLang="ja-JP" sz="1600" b="1" dirty="0" smtClean="0"/>
              <a:t>1). CO Novae</a:t>
            </a:r>
            <a:r>
              <a:rPr kumimoji="1" lang="en-US" altLang="ja-JP" sz="1600" dirty="0" smtClean="0"/>
              <a:t>;</a:t>
            </a:r>
          </a:p>
          <a:p>
            <a:pPr>
              <a:buNone/>
            </a:pPr>
            <a:r>
              <a:rPr lang="en-US" altLang="ja-JP" sz="1600" dirty="0" smtClean="0"/>
              <a:t>   - </a:t>
            </a:r>
            <a:r>
              <a:rPr kumimoji="1" lang="en-US" altLang="ja-JP" sz="1600" dirty="0" smtClean="0"/>
              <a:t> Thermonuclear runaway (TNR) on the surface of relatively </a:t>
            </a:r>
          </a:p>
          <a:p>
            <a:pPr>
              <a:buNone/>
            </a:pPr>
            <a:r>
              <a:rPr lang="en-US" altLang="ja-JP" sz="1600" dirty="0" smtClean="0"/>
              <a:t>      </a:t>
            </a:r>
            <a:r>
              <a:rPr kumimoji="1" lang="en-US" altLang="ja-JP" sz="1600" dirty="0" smtClean="0"/>
              <a:t>low-mass CO white dwarves </a:t>
            </a:r>
            <a:r>
              <a:rPr lang="en-US" altLang="ja-JP" sz="1600" dirty="0" smtClean="0"/>
              <a:t>(e.g., M</a:t>
            </a:r>
            <a:r>
              <a:rPr lang="en-US" altLang="ja-JP" sz="1600" baseline="-25000" dirty="0" smtClean="0"/>
              <a:t>WD</a:t>
            </a:r>
            <a:r>
              <a:rPr lang="en-US" altLang="ja-JP" sz="1600" dirty="0" smtClean="0"/>
              <a:t>&lt;1.1M</a:t>
            </a:r>
            <a:r>
              <a:rPr lang="ja-JP" altLang="en-US" sz="1600" baseline="-25000" dirty="0" smtClean="0"/>
              <a:t>☉</a:t>
            </a:r>
            <a:r>
              <a:rPr kumimoji="1" lang="en-US" altLang="ja-JP" sz="1600" dirty="0" smtClean="0"/>
              <a:t>)</a:t>
            </a:r>
          </a:p>
          <a:p>
            <a:pPr>
              <a:buNone/>
            </a:pPr>
            <a:r>
              <a:rPr lang="en-US" altLang="ja-JP" sz="1600" dirty="0" smtClean="0"/>
              <a:t>   -Dust formation after the free-free phase is reported for several CO novae </a:t>
            </a:r>
          </a:p>
          <a:p>
            <a:pPr>
              <a:buNone/>
            </a:pPr>
            <a:r>
              <a:rPr lang="en-US" altLang="ja-JP" sz="1600" dirty="0" smtClean="0"/>
              <a:t>     [e.g., V2362 CYGNI (Lynch et al. 2008), V705 </a:t>
            </a:r>
            <a:r>
              <a:rPr lang="en-US" altLang="ja-JP" sz="1600" dirty="0" err="1" smtClean="0"/>
              <a:t>Cas</a:t>
            </a:r>
            <a:r>
              <a:rPr lang="en-US" altLang="ja-JP" sz="1600" dirty="0" smtClean="0"/>
              <a:t> (Evans et al. 1997), etc.]</a:t>
            </a:r>
          </a:p>
          <a:p>
            <a:pPr>
              <a:buNone/>
            </a:pPr>
            <a:r>
              <a:rPr lang="en-US" altLang="ja-JP" sz="1600" dirty="0" smtClean="0"/>
              <a:t>   - Complicated dust compositions (both Silicates and Carbonaceous dust)</a:t>
            </a:r>
          </a:p>
          <a:p>
            <a:pPr>
              <a:buNone/>
            </a:pPr>
            <a:endParaRPr lang="en-US" altLang="ja-JP" sz="400" dirty="0" smtClean="0"/>
          </a:p>
          <a:p>
            <a:pPr>
              <a:buNone/>
            </a:pPr>
            <a:r>
              <a:rPr kumimoji="1" lang="en-US" altLang="ja-JP" sz="1600" b="1" dirty="0" smtClean="0"/>
              <a:t>2). </a:t>
            </a:r>
            <a:r>
              <a:rPr kumimoji="1" lang="en-US" altLang="ja-JP" sz="1600" b="1" dirty="0" err="1" smtClean="0"/>
              <a:t>ONeMg</a:t>
            </a:r>
            <a:r>
              <a:rPr kumimoji="1" lang="en-US" altLang="ja-JP" sz="1600" b="1" dirty="0" smtClean="0"/>
              <a:t> Novae</a:t>
            </a:r>
            <a:r>
              <a:rPr kumimoji="1" lang="en-US" altLang="ja-JP" sz="1600" dirty="0" smtClean="0"/>
              <a:t>; </a:t>
            </a:r>
          </a:p>
          <a:p>
            <a:pPr>
              <a:buNone/>
            </a:pPr>
            <a:r>
              <a:rPr lang="en-US" altLang="ja-JP" sz="1600" dirty="0" smtClean="0"/>
              <a:t>   - Thermonuclear runaway (TNR) on the surface of relatively higher-mass </a:t>
            </a:r>
            <a:r>
              <a:rPr lang="en-US" altLang="ja-JP" sz="1600" dirty="0" err="1" smtClean="0"/>
              <a:t>ONeMg</a:t>
            </a:r>
            <a:r>
              <a:rPr lang="en-US" altLang="ja-JP" sz="1600" dirty="0" smtClean="0"/>
              <a:t> white dwarves </a:t>
            </a:r>
          </a:p>
          <a:p>
            <a:pPr>
              <a:buNone/>
            </a:pPr>
            <a:r>
              <a:rPr kumimoji="1" lang="en-US" altLang="ja-JP" sz="1600" dirty="0" smtClean="0"/>
              <a:t>    (e.g.,</a:t>
            </a:r>
            <a:r>
              <a:rPr lang="en-US" altLang="ja-JP" sz="1600" dirty="0" smtClean="0"/>
              <a:t> M</a:t>
            </a:r>
            <a:r>
              <a:rPr lang="en-US" altLang="ja-JP" sz="1600" baseline="-25000" dirty="0" smtClean="0"/>
              <a:t>WD</a:t>
            </a:r>
            <a:r>
              <a:rPr lang="en-US" altLang="ja-JP" sz="1600" dirty="0" smtClean="0"/>
              <a:t>&gt;1.1M</a:t>
            </a:r>
            <a:r>
              <a:rPr lang="ja-JP" altLang="en-US" sz="1600" baseline="-25000" dirty="0" smtClean="0"/>
              <a:t>☉</a:t>
            </a:r>
            <a:r>
              <a:rPr kumimoji="1" lang="en-US" altLang="ja-JP" sz="1600" dirty="0" smtClean="0"/>
              <a:t>)</a:t>
            </a:r>
            <a:endParaRPr lang="en-US" altLang="ja-JP" sz="1600" baseline="-25000" dirty="0" smtClean="0"/>
          </a:p>
          <a:p>
            <a:pPr>
              <a:buNone/>
            </a:pPr>
            <a:r>
              <a:rPr lang="en-US" altLang="ja-JP" sz="1600" dirty="0" smtClean="0"/>
              <a:t>   - coronal emission-lines phase comes after the free-free phase</a:t>
            </a:r>
          </a:p>
          <a:p>
            <a:pPr>
              <a:buNone/>
            </a:pPr>
            <a:r>
              <a:rPr kumimoji="1" lang="en-US" altLang="ja-JP" sz="1600" dirty="0" smtClean="0"/>
              <a:t>   - </a:t>
            </a:r>
            <a:r>
              <a:rPr lang="en-US" altLang="ja-JP" sz="1600" dirty="0" smtClean="0"/>
              <a:t>No or little evidence of dust formation  (cf., V1974 CYGNI; Woodward et al. 1995 )</a:t>
            </a:r>
          </a:p>
          <a:p>
            <a:pPr>
              <a:buNone/>
            </a:pPr>
            <a:endParaRPr lang="en-US" altLang="ja-JP" sz="600" dirty="0" smtClean="0">
              <a:sym typeface="Wingdings"/>
            </a:endParaRPr>
          </a:p>
          <a:p>
            <a:pPr>
              <a:buNone/>
            </a:pPr>
            <a:r>
              <a:rPr lang="en-US" altLang="ja-JP" sz="1600" dirty="0" smtClean="0">
                <a:sym typeface="Wingdings"/>
              </a:rPr>
              <a:t> c</a:t>
            </a:r>
            <a:r>
              <a:rPr lang="en-US" altLang="ja-JP" sz="1600" dirty="0" smtClean="0"/>
              <a:t>hemical evolution of the Nova </a:t>
            </a:r>
            <a:r>
              <a:rPr lang="en-US" altLang="ja-JP" sz="1600" dirty="0" err="1" smtClean="0"/>
              <a:t>ejecta</a:t>
            </a:r>
            <a:r>
              <a:rPr lang="en-US" altLang="ja-JP" sz="1600" dirty="0" smtClean="0"/>
              <a:t> over various physical phases is not fully understood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110872" y="184505"/>
            <a:ext cx="881884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3200" dirty="0">
                <a:latin typeface="Arial" charset="0"/>
              </a:rPr>
              <a:t>V1280 </a:t>
            </a:r>
            <a:r>
              <a:rPr lang="en-US" altLang="ja-JP" sz="3200" dirty="0" err="1" smtClean="0">
                <a:latin typeface="Arial" charset="0"/>
              </a:rPr>
              <a:t>Scorpii</a:t>
            </a:r>
            <a:r>
              <a:rPr lang="en-US" altLang="ja-JP" sz="3200" dirty="0" smtClean="0">
                <a:latin typeface="Arial" charset="0"/>
              </a:rPr>
              <a:t> </a:t>
            </a:r>
            <a:endParaRPr lang="en-US" altLang="ja-JP" sz="3200" dirty="0" smtClean="0">
              <a:latin typeface="Comic Sans MS" pitchFamily="66" charset="0"/>
            </a:endParaRPr>
          </a:p>
          <a:p>
            <a:r>
              <a:rPr lang="en-US" altLang="ja-JP" sz="1600" dirty="0">
                <a:latin typeface="Comic Sans MS" pitchFamily="66" charset="0"/>
              </a:rPr>
              <a:t>-Discovered </a:t>
            </a:r>
            <a:r>
              <a:rPr lang="en-US" altLang="ja-JP" sz="1600" dirty="0" smtClean="0">
                <a:latin typeface="Comic Sans MS" pitchFamily="66" charset="0"/>
              </a:rPr>
              <a:t> on 2007 </a:t>
            </a:r>
            <a:r>
              <a:rPr lang="en-US" altLang="ja-JP" sz="1600" dirty="0">
                <a:latin typeface="Comic Sans MS" pitchFamily="66" charset="0"/>
              </a:rPr>
              <a:t>Feb 4.86 </a:t>
            </a:r>
            <a:r>
              <a:rPr lang="en-US" altLang="ja-JP" sz="1600" dirty="0" smtClean="0">
                <a:latin typeface="Comic Sans MS" pitchFamily="66" charset="0"/>
              </a:rPr>
              <a:t> by Y. Nakamura and Y. Sakurai  </a:t>
            </a:r>
            <a:r>
              <a:rPr lang="en-US" altLang="ja-JP" sz="1600" dirty="0">
                <a:latin typeface="Comic Sans MS" pitchFamily="66" charset="0"/>
              </a:rPr>
              <a:t>(Yamaoka et al. 2007)</a:t>
            </a:r>
            <a:endParaRPr lang="en-US" altLang="ja-JP" sz="1600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altLang="ja-JP" sz="1600" dirty="0" smtClean="0">
                <a:latin typeface="Comic Sans MS" pitchFamily="66" charset="0"/>
              </a:rPr>
              <a:t> </a:t>
            </a:r>
            <a:r>
              <a:rPr lang="en-US" altLang="ja-JP" sz="1600" dirty="0" err="1" smtClean="0">
                <a:latin typeface="Comic Sans MS" pitchFamily="66" charset="0"/>
              </a:rPr>
              <a:t>d</a:t>
            </a:r>
            <a:r>
              <a:rPr lang="en-US" altLang="ja-JP" sz="1600" dirty="0" smtClean="0">
                <a:latin typeface="Comic Sans MS" pitchFamily="66" charset="0"/>
              </a:rPr>
              <a:t> = 1.6±0.4 </a:t>
            </a:r>
            <a:r>
              <a:rPr lang="en-US" altLang="ja-JP" sz="1600" dirty="0" err="1" smtClean="0">
                <a:latin typeface="Comic Sans MS" pitchFamily="66" charset="0"/>
              </a:rPr>
              <a:t>kpc</a:t>
            </a:r>
            <a:r>
              <a:rPr lang="en-US" altLang="ja-JP" sz="1600" dirty="0" smtClean="0">
                <a:latin typeface="Comic Sans MS" pitchFamily="66" charset="0"/>
              </a:rPr>
              <a:t> (</a:t>
            </a:r>
            <a:r>
              <a:rPr lang="en-US" altLang="ja-JP" sz="1600" dirty="0" err="1" smtClean="0">
                <a:latin typeface="Comic Sans MS" pitchFamily="66" charset="0"/>
              </a:rPr>
              <a:t>Chesneau</a:t>
            </a:r>
            <a:r>
              <a:rPr lang="en-US" altLang="ja-JP" sz="1600" dirty="0" smtClean="0">
                <a:latin typeface="Comic Sans MS" pitchFamily="66" charset="0"/>
              </a:rPr>
              <a:t> et al. 2008)</a:t>
            </a:r>
          </a:p>
          <a:p>
            <a:pPr>
              <a:buFontTx/>
              <a:buChar char="-"/>
            </a:pPr>
            <a:r>
              <a:rPr lang="en-US" altLang="ja-JP" sz="1600" dirty="0" smtClean="0">
                <a:latin typeface="Comic Sans MS" pitchFamily="66" charset="0"/>
              </a:rPr>
              <a:t>Dust </a:t>
            </a:r>
            <a:r>
              <a:rPr lang="en-US" altLang="ja-JP" sz="1600" dirty="0">
                <a:latin typeface="Comic Sans MS" pitchFamily="66" charset="0"/>
              </a:rPr>
              <a:t>formation occurred</a:t>
            </a:r>
            <a:r>
              <a:rPr lang="en-US" altLang="ja-JP" sz="1600" dirty="0" smtClean="0">
                <a:latin typeface="Comic Sans MS" pitchFamily="66" charset="0"/>
              </a:rPr>
              <a:t> at </a:t>
            </a:r>
            <a:r>
              <a:rPr lang="en-US" altLang="ja-JP" sz="1600" dirty="0">
                <a:latin typeface="Comic Sans MS" pitchFamily="66" charset="0"/>
              </a:rPr>
              <a:t>d~</a:t>
            </a:r>
            <a:r>
              <a:rPr lang="en-US" altLang="ja-JP" sz="1600" dirty="0" smtClean="0">
                <a:latin typeface="Comic Sans MS" pitchFamily="66" charset="0"/>
              </a:rPr>
              <a:t>23days after discovery </a:t>
            </a:r>
            <a:r>
              <a:rPr lang="en-US" altLang="ja-JP" sz="1600" dirty="0">
                <a:latin typeface="Comic Sans MS" pitchFamily="66" charset="0"/>
              </a:rPr>
              <a:t>(Das et al. 2007</a:t>
            </a:r>
            <a:r>
              <a:rPr lang="en-US" altLang="ja-JP" sz="1600" dirty="0" smtClean="0">
                <a:latin typeface="Comic Sans MS" pitchFamily="66" charset="0"/>
              </a:rPr>
              <a:t>)</a:t>
            </a:r>
          </a:p>
          <a:p>
            <a:endParaRPr lang="en-US" altLang="ja-JP" sz="800" dirty="0" smtClean="0">
              <a:latin typeface="Comic Sans MS" pitchFamily="66" charset="0"/>
            </a:endParaRPr>
          </a:p>
          <a:p>
            <a:r>
              <a:rPr lang="en-US" altLang="ja-JP" sz="1600" dirty="0" smtClean="0">
                <a:latin typeface="Comic Sans MS" pitchFamily="66" charset="0"/>
              </a:rPr>
              <a:t>VLTI/AMBER and MIDI observations between </a:t>
            </a:r>
            <a:r>
              <a:rPr lang="en-US" altLang="ja-JP" sz="1600" dirty="0" err="1" smtClean="0">
                <a:latin typeface="Comic Sans MS" pitchFamily="66" charset="0"/>
              </a:rPr>
              <a:t>t</a:t>
            </a:r>
            <a:r>
              <a:rPr lang="en-US" altLang="ja-JP" sz="1600" dirty="0" smtClean="0">
                <a:latin typeface="Comic Sans MS" pitchFamily="66" charset="0"/>
              </a:rPr>
              <a:t>=23 </a:t>
            </a:r>
            <a:r>
              <a:rPr lang="en-US" altLang="ja-JP" sz="1600" dirty="0" err="1" smtClean="0">
                <a:latin typeface="Comic Sans MS" pitchFamily="66" charset="0"/>
              </a:rPr>
              <a:t>d</a:t>
            </a:r>
            <a:r>
              <a:rPr lang="en-US" altLang="ja-JP" sz="1600" dirty="0" smtClean="0">
                <a:latin typeface="Comic Sans MS" pitchFamily="66" charset="0"/>
              </a:rPr>
              <a:t> and 145 </a:t>
            </a:r>
            <a:r>
              <a:rPr lang="en-US" altLang="ja-JP" sz="1600" dirty="0" err="1" smtClean="0">
                <a:latin typeface="Comic Sans MS" pitchFamily="66" charset="0"/>
              </a:rPr>
              <a:t>d</a:t>
            </a:r>
            <a:r>
              <a:rPr lang="en-US" altLang="ja-JP" sz="1600" dirty="0" smtClean="0">
                <a:latin typeface="Comic Sans MS" pitchFamily="66" charset="0"/>
              </a:rPr>
              <a:t> (</a:t>
            </a:r>
            <a:r>
              <a:rPr lang="en-US" altLang="ja-JP" sz="1600" dirty="0" err="1" smtClean="0">
                <a:latin typeface="Comic Sans MS" pitchFamily="66" charset="0"/>
              </a:rPr>
              <a:t>Chesneau</a:t>
            </a:r>
            <a:r>
              <a:rPr lang="en-US" altLang="ja-JP" sz="1600" dirty="0" smtClean="0">
                <a:latin typeface="Comic Sans MS" pitchFamily="66" charset="0"/>
              </a:rPr>
              <a:t> et al. 2008) </a:t>
            </a:r>
          </a:p>
          <a:p>
            <a:pPr>
              <a:buFontTx/>
              <a:buChar char="-"/>
            </a:pPr>
            <a:r>
              <a:rPr lang="en-US" altLang="ja-JP" sz="1600" dirty="0" smtClean="0">
                <a:latin typeface="Comic Sans MS" pitchFamily="66" charset="0"/>
              </a:rPr>
              <a:t>An apparent linear expansion rate for the dust shell; 0.35±0.03mas day</a:t>
            </a:r>
            <a:r>
              <a:rPr lang="en-US" altLang="ja-JP" sz="1600" baseline="30000" dirty="0" smtClean="0">
                <a:latin typeface="Comic Sans MS" pitchFamily="66" charset="0"/>
              </a:rPr>
              <a:t>-1</a:t>
            </a:r>
            <a:endParaRPr lang="en-US" altLang="ja-JP" sz="1600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altLang="ja-JP" sz="1600" dirty="0" smtClean="0">
                <a:latin typeface="Comic Sans MS" pitchFamily="66" charset="0"/>
              </a:rPr>
              <a:t>Expansion velocity of the nova </a:t>
            </a:r>
            <a:r>
              <a:rPr lang="en-US" altLang="ja-JP" sz="1600" dirty="0" err="1" smtClean="0">
                <a:latin typeface="Comic Sans MS" pitchFamily="66" charset="0"/>
              </a:rPr>
              <a:t>ejecta</a:t>
            </a:r>
            <a:r>
              <a:rPr lang="en-US" altLang="ja-JP" sz="1600" dirty="0" smtClean="0">
                <a:latin typeface="Comic Sans MS" pitchFamily="66" charset="0"/>
              </a:rPr>
              <a:t>; 500±100 km/</a:t>
            </a:r>
            <a:r>
              <a:rPr lang="en-US" altLang="ja-JP" sz="1600" dirty="0" err="1" smtClean="0">
                <a:latin typeface="Comic Sans MS" pitchFamily="66" charset="0"/>
              </a:rPr>
              <a:t>s</a:t>
            </a:r>
            <a:endParaRPr lang="en-US" altLang="ja-JP" sz="1600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altLang="ja-JP" sz="1600" dirty="0" smtClean="0">
                <a:latin typeface="Comic Sans MS" pitchFamily="66" charset="0"/>
              </a:rPr>
              <a:t>Dust production rate; 2-8x10</a:t>
            </a:r>
            <a:r>
              <a:rPr lang="en-US" altLang="ja-JP" sz="1600" baseline="30000" dirty="0" smtClean="0">
                <a:latin typeface="Comic Sans MS" pitchFamily="66" charset="0"/>
              </a:rPr>
              <a:t>-9</a:t>
            </a:r>
            <a:r>
              <a:rPr lang="en-US" altLang="ja-JP" sz="1600" dirty="0" smtClean="0">
                <a:latin typeface="Comic Sans MS" pitchFamily="66" charset="0"/>
              </a:rPr>
              <a:t> </a:t>
            </a:r>
            <a:r>
              <a:rPr lang="en-US" altLang="ja-JP" sz="1600" dirty="0" err="1" smtClean="0">
                <a:latin typeface="Comic Sans MS" pitchFamily="66" charset="0"/>
              </a:rPr>
              <a:t>M</a:t>
            </a:r>
            <a:r>
              <a:rPr lang="en-US" altLang="ja-JP" sz="1600" baseline="-25000" dirty="0" err="1" smtClean="0">
                <a:latin typeface="Comic Sans MS" pitchFamily="66" charset="0"/>
              </a:rPr>
              <a:t>sun</a:t>
            </a:r>
            <a:r>
              <a:rPr lang="en-US" altLang="ja-JP" sz="1600" dirty="0" smtClean="0">
                <a:latin typeface="Comic Sans MS" pitchFamily="66" charset="0"/>
              </a:rPr>
              <a:t> day</a:t>
            </a:r>
            <a:r>
              <a:rPr lang="en-US" altLang="ja-JP" sz="1600" baseline="30000" dirty="0" smtClean="0">
                <a:latin typeface="Comic Sans MS" pitchFamily="66" charset="0"/>
              </a:rPr>
              <a:t>-1</a:t>
            </a:r>
            <a:r>
              <a:rPr lang="en-US" altLang="ja-JP" sz="1600" dirty="0" smtClean="0">
                <a:latin typeface="Comic Sans MS" pitchFamily="66" charset="0"/>
              </a:rPr>
              <a:t> (a probable peak in production at </a:t>
            </a:r>
            <a:r>
              <a:rPr lang="en-US" altLang="ja-JP" sz="1600" dirty="0" err="1" smtClean="0">
                <a:latin typeface="Comic Sans MS" pitchFamily="66" charset="0"/>
              </a:rPr>
              <a:t>t</a:t>
            </a:r>
            <a:r>
              <a:rPr lang="en-US" altLang="ja-JP" sz="1600" dirty="0" smtClean="0">
                <a:latin typeface="Comic Sans MS" pitchFamily="66" charset="0"/>
              </a:rPr>
              <a:t>=36-46 days)</a:t>
            </a:r>
          </a:p>
          <a:p>
            <a:pPr>
              <a:buFontTx/>
              <a:buChar char="-"/>
            </a:pPr>
            <a:r>
              <a:rPr lang="en-US" altLang="ja-JP" sz="1600" dirty="0" smtClean="0">
                <a:latin typeface="Comic Sans MS" pitchFamily="66" charset="0"/>
              </a:rPr>
              <a:t>The amount of dust in the shell; 2.2x10</a:t>
            </a:r>
            <a:r>
              <a:rPr lang="en-US" altLang="ja-JP" sz="1600" baseline="30000" dirty="0" smtClean="0">
                <a:latin typeface="Comic Sans MS" pitchFamily="66" charset="0"/>
              </a:rPr>
              <a:t>-7</a:t>
            </a:r>
            <a:r>
              <a:rPr lang="en-US" altLang="ja-JP" sz="1600" dirty="0" smtClean="0">
                <a:latin typeface="Comic Sans MS" pitchFamily="66" charset="0"/>
              </a:rPr>
              <a:t> </a:t>
            </a:r>
            <a:r>
              <a:rPr lang="en-US" altLang="ja-JP" sz="1600" dirty="0" err="1" smtClean="0">
                <a:latin typeface="Comic Sans MS" pitchFamily="66" charset="0"/>
              </a:rPr>
              <a:t>M</a:t>
            </a:r>
            <a:r>
              <a:rPr lang="en-US" altLang="ja-JP" sz="1600" baseline="-25000" dirty="0" err="1" smtClean="0">
                <a:latin typeface="Comic Sans MS" pitchFamily="66" charset="0"/>
              </a:rPr>
              <a:t>sun</a:t>
            </a:r>
            <a:r>
              <a:rPr lang="en-US" altLang="ja-JP" sz="1600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176256" y="2974973"/>
            <a:ext cx="8818846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 smtClean="0">
                <a:latin typeface="Arial" charset="0"/>
              </a:rPr>
              <a:t>Late-epoch Observations of Dust Forming Nova V1280Sco</a:t>
            </a:r>
          </a:p>
          <a:p>
            <a:endParaRPr lang="en-US" altLang="ja-JP" sz="600" dirty="0" smtClean="0">
              <a:latin typeface="Arial" charset="0"/>
            </a:endParaRPr>
          </a:p>
          <a:p>
            <a:r>
              <a:rPr lang="en-US" altLang="ja-JP" sz="1600" dirty="0" smtClean="0">
                <a:latin typeface="Arial" charset="0"/>
              </a:rPr>
              <a:t>- </a:t>
            </a:r>
            <a:r>
              <a:rPr lang="en-US" altLang="ja-JP" sz="1600" u="sng" dirty="0" smtClean="0">
                <a:latin typeface="Arial" charset="0"/>
              </a:rPr>
              <a:t>July 7, 2007 (epoch ~150 days)</a:t>
            </a:r>
          </a:p>
          <a:p>
            <a:r>
              <a:rPr lang="en-US" altLang="ja-JP" sz="1600" dirty="0" smtClean="0">
                <a:latin typeface="Arial" charset="0"/>
              </a:rPr>
              <a:t>Subaru/COMICS; N-band spectroscopy (8-13.4</a:t>
            </a:r>
            <a:r>
              <a:rPr lang="en-US" altLang="ja-JP" sz="1600" dirty="0" smtClean="0">
                <a:latin typeface="Symbol"/>
              </a:rPr>
              <a:t>m</a:t>
            </a:r>
            <a:r>
              <a:rPr lang="en-US" altLang="ja-JP" sz="1600" dirty="0" smtClean="0">
                <a:latin typeface="Arial" charset="0"/>
              </a:rPr>
              <a:t>m)</a:t>
            </a:r>
          </a:p>
          <a:p>
            <a:r>
              <a:rPr lang="en-US" altLang="ja-JP" sz="1600" dirty="0" smtClean="0">
                <a:latin typeface="Arial" charset="0"/>
              </a:rPr>
              <a:t>                        N- &amp; Q-band photometry (8.8</a:t>
            </a:r>
            <a:r>
              <a:rPr lang="en-US" altLang="ja-JP" sz="1600" dirty="0" smtClean="0">
                <a:latin typeface="Symbol"/>
              </a:rPr>
              <a:t>m</a:t>
            </a:r>
            <a:r>
              <a:rPr lang="en-US" altLang="ja-JP" sz="1600" dirty="0" smtClean="0">
                <a:latin typeface="Arial" charset="0"/>
              </a:rPr>
              <a:t>m, 11.7</a:t>
            </a:r>
            <a:r>
              <a:rPr lang="en-US" altLang="ja-JP" sz="1600" dirty="0" smtClean="0">
                <a:latin typeface="Symbol"/>
              </a:rPr>
              <a:t>m</a:t>
            </a:r>
            <a:r>
              <a:rPr lang="en-US" altLang="ja-JP" sz="1600" dirty="0" smtClean="0">
                <a:latin typeface="Arial" charset="0"/>
              </a:rPr>
              <a:t>m, 18.8</a:t>
            </a:r>
            <a:r>
              <a:rPr lang="en-US" altLang="ja-JP" sz="1600" dirty="0" smtClean="0">
                <a:latin typeface="Symbol"/>
              </a:rPr>
              <a:t>m</a:t>
            </a:r>
            <a:r>
              <a:rPr lang="en-US" altLang="ja-JP" sz="1600" dirty="0" smtClean="0">
                <a:latin typeface="Arial" charset="0"/>
              </a:rPr>
              <a:t>m, 24.5</a:t>
            </a:r>
            <a:r>
              <a:rPr lang="en-US" altLang="ja-JP" sz="1600" dirty="0" smtClean="0">
                <a:latin typeface="Symbol"/>
              </a:rPr>
              <a:t>m</a:t>
            </a:r>
            <a:r>
              <a:rPr lang="en-US" altLang="ja-JP" sz="1600" dirty="0" smtClean="0">
                <a:latin typeface="Arial" charset="0"/>
              </a:rPr>
              <a:t>m)</a:t>
            </a:r>
          </a:p>
          <a:p>
            <a:r>
              <a:rPr lang="en-US" altLang="ja-JP" sz="1600" dirty="0" smtClean="0">
                <a:latin typeface="Arial" charset="0"/>
              </a:rPr>
              <a:t>Kanata/TRISPEC (June 26, 2007; epoch ~140 days); Ks-band photometry (2.15</a:t>
            </a:r>
            <a:r>
              <a:rPr lang="en-US" altLang="ja-JP" sz="1600" dirty="0" smtClean="0">
                <a:latin typeface="Symbol"/>
              </a:rPr>
              <a:t>m</a:t>
            </a:r>
            <a:r>
              <a:rPr lang="en-US" altLang="ja-JP" sz="1600" dirty="0" smtClean="0">
                <a:latin typeface="Arial" charset="0"/>
              </a:rPr>
              <a:t>m)</a:t>
            </a:r>
          </a:p>
          <a:p>
            <a:endParaRPr lang="en-US" altLang="ja-JP" sz="1600" dirty="0" smtClean="0">
              <a:latin typeface="Arial" charset="0"/>
            </a:endParaRPr>
          </a:p>
          <a:p>
            <a:r>
              <a:rPr lang="en-US" altLang="ja-JP" sz="1600" dirty="0" smtClean="0">
                <a:latin typeface="Arial" charset="0"/>
              </a:rPr>
              <a:t>- </a:t>
            </a:r>
            <a:r>
              <a:rPr lang="en-US" altLang="ja-JP" sz="1600" u="sng" dirty="0" smtClean="0">
                <a:latin typeface="Arial" charset="0"/>
              </a:rPr>
              <a:t>September 8, 2009 (epoch ~940 days)</a:t>
            </a:r>
          </a:p>
          <a:p>
            <a:r>
              <a:rPr lang="en-US" altLang="ja-JP" sz="1600" dirty="0" smtClean="0">
                <a:latin typeface="Arial" charset="0"/>
              </a:rPr>
              <a:t>AKARI/IRC; near-infrared spectroscopy (2.5-5</a:t>
            </a:r>
            <a:r>
              <a:rPr lang="en-US" altLang="ja-JP" sz="1600" dirty="0" smtClean="0">
                <a:latin typeface="Symbol"/>
              </a:rPr>
              <a:t>m</a:t>
            </a:r>
            <a:r>
              <a:rPr lang="en-US" altLang="ja-JP" sz="1600" dirty="0" smtClean="0">
                <a:latin typeface="Arial" charset="0"/>
              </a:rPr>
              <a:t>m)</a:t>
            </a:r>
          </a:p>
          <a:p>
            <a:r>
              <a:rPr lang="en-US" altLang="ja-JP" sz="1600" dirty="0" smtClean="0">
                <a:latin typeface="Arial" charset="0"/>
              </a:rPr>
              <a:t> </a:t>
            </a:r>
          </a:p>
          <a:p>
            <a:r>
              <a:rPr lang="en-US" altLang="ja-JP" sz="1600" dirty="0" smtClean="0">
                <a:latin typeface="Arial" charset="0"/>
              </a:rPr>
              <a:t>- </a:t>
            </a:r>
            <a:r>
              <a:rPr lang="en-US" altLang="ja-JP" sz="1600" u="sng" dirty="0" smtClean="0">
                <a:latin typeface="Arial" charset="0"/>
              </a:rPr>
              <a:t>August 1, 2010 (epoch ~1270 days)</a:t>
            </a:r>
          </a:p>
          <a:p>
            <a:r>
              <a:rPr lang="en-US" altLang="ja-JP" sz="1600" dirty="0" smtClean="0">
                <a:latin typeface="Arial" charset="0"/>
              </a:rPr>
              <a:t>Gemini-S/</a:t>
            </a:r>
            <a:r>
              <a:rPr lang="en-US" altLang="ja-JP" sz="1600" dirty="0" err="1" smtClean="0">
                <a:latin typeface="Arial" charset="0"/>
              </a:rPr>
              <a:t>TReCS</a:t>
            </a:r>
            <a:r>
              <a:rPr lang="en-US" altLang="ja-JP" sz="1600" dirty="0" smtClean="0">
                <a:latin typeface="Arial" charset="0"/>
              </a:rPr>
              <a:t>; N-band spectroscopy (7.7-13.2</a:t>
            </a:r>
            <a:r>
              <a:rPr lang="en-US" altLang="ja-JP" sz="1600" dirty="0" smtClean="0">
                <a:latin typeface="Symbol"/>
              </a:rPr>
              <a:t>m</a:t>
            </a:r>
            <a:r>
              <a:rPr lang="en-US" altLang="ja-JP" sz="1600" dirty="0" smtClean="0">
                <a:latin typeface="Arial" charset="0"/>
              </a:rPr>
              <a:t>m)</a:t>
            </a:r>
          </a:p>
          <a:p>
            <a:r>
              <a:rPr lang="en-US" altLang="ja-JP" sz="1600" dirty="0" smtClean="0">
                <a:latin typeface="Arial" charset="0"/>
              </a:rPr>
              <a:t>                         N- &amp; Q-band photometry (7.8</a:t>
            </a:r>
            <a:r>
              <a:rPr lang="en-US" altLang="ja-JP" sz="1600" dirty="0" smtClean="0">
                <a:latin typeface="Symbol"/>
              </a:rPr>
              <a:t>m</a:t>
            </a:r>
            <a:r>
              <a:rPr lang="en-US" altLang="ja-JP" sz="1600" dirty="0" smtClean="0">
                <a:latin typeface="Arial" charset="0"/>
              </a:rPr>
              <a:t>m, 9.7</a:t>
            </a:r>
            <a:r>
              <a:rPr lang="en-US" altLang="ja-JP" sz="1600" dirty="0" smtClean="0">
                <a:latin typeface="Symbol"/>
              </a:rPr>
              <a:t>m</a:t>
            </a:r>
            <a:r>
              <a:rPr lang="en-US" altLang="ja-JP" sz="1600" dirty="0" smtClean="0">
                <a:latin typeface="Arial" charset="0"/>
              </a:rPr>
              <a:t>m, 11.7</a:t>
            </a:r>
            <a:r>
              <a:rPr lang="en-US" altLang="ja-JP" sz="1600" dirty="0" smtClean="0">
                <a:latin typeface="Symbol"/>
              </a:rPr>
              <a:t>m</a:t>
            </a:r>
            <a:r>
              <a:rPr lang="en-US" altLang="ja-JP" sz="1600" dirty="0" smtClean="0">
                <a:latin typeface="Arial" charset="0"/>
              </a:rPr>
              <a:t>m,18.8</a:t>
            </a:r>
            <a:r>
              <a:rPr lang="en-US" altLang="ja-JP" sz="1600" dirty="0" smtClean="0">
                <a:latin typeface="Symbol"/>
              </a:rPr>
              <a:t>m</a:t>
            </a:r>
            <a:r>
              <a:rPr lang="en-US" altLang="ja-JP" sz="1600" dirty="0" smtClean="0">
                <a:latin typeface="Arial" charset="0"/>
              </a:rPr>
              <a:t>m, 24.5</a:t>
            </a:r>
            <a:r>
              <a:rPr lang="en-US" altLang="ja-JP" sz="1600" dirty="0" smtClean="0">
                <a:latin typeface="Symbol"/>
              </a:rPr>
              <a:t>m</a:t>
            </a:r>
            <a:r>
              <a:rPr lang="en-US" altLang="ja-JP" sz="1600" dirty="0" smtClean="0">
                <a:latin typeface="Arial" charset="0"/>
              </a:rPr>
              <a:t>m)</a:t>
            </a:r>
          </a:p>
          <a:p>
            <a:r>
              <a:rPr lang="en-US" altLang="ja-JP" sz="1600" dirty="0" smtClean="0">
                <a:latin typeface="Arial" charset="0"/>
              </a:rPr>
              <a:t>Gunma (Aug 26, 2010; epoch ~1300 days); </a:t>
            </a:r>
          </a:p>
          <a:p>
            <a:r>
              <a:rPr lang="en-US" altLang="ja-JP" sz="1600" dirty="0" smtClean="0">
                <a:latin typeface="Arial" charset="0"/>
              </a:rPr>
              <a:t>                          J, H, Ks-band photometry (1.24, 1.66, 2.15</a:t>
            </a:r>
            <a:r>
              <a:rPr lang="en-US" altLang="ja-JP" sz="1600" dirty="0" smtClean="0">
                <a:latin typeface="Symbol"/>
              </a:rPr>
              <a:t>m</a:t>
            </a:r>
            <a:r>
              <a:rPr lang="en-US" altLang="ja-JP" sz="1600" dirty="0" smtClean="0">
                <a:latin typeface="Arial" charset="0"/>
              </a:rPr>
              <a:t>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329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ja-JP" sz="3200" dirty="0" smtClean="0"/>
              <a:t>Infrared Spectral Energy Distribution of V1280Sco </a:t>
            </a:r>
            <a:br>
              <a:rPr lang="en-US" altLang="ja-JP" sz="3200" dirty="0" smtClean="0"/>
            </a:br>
            <a:r>
              <a:rPr lang="en-US" altLang="ja-JP" sz="3200" dirty="0" smtClean="0"/>
              <a:t>at ~150 days with Subaru/COMICS</a:t>
            </a:r>
            <a:endParaRPr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36310" y="5784362"/>
            <a:ext cx="4470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Possible Silicate Absorption Feature at ~10</a:t>
            </a:r>
            <a:r>
              <a:rPr lang="en-US" altLang="ja-JP" dirty="0" smtClean="0">
                <a:latin typeface="Symbol"/>
              </a:rPr>
              <a:t>m</a:t>
            </a:r>
            <a:r>
              <a:rPr lang="en-US" altLang="ja-JP" dirty="0" smtClean="0"/>
              <a:t>m</a:t>
            </a:r>
          </a:p>
        </p:txBody>
      </p:sp>
      <p:pic>
        <p:nvPicPr>
          <p:cNvPr id="8" name="図 7" descr="FIG_V1280SCO_SED_JUL2007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604309" y="1531873"/>
            <a:ext cx="5538264" cy="41831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8643966" y="63579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15</a:t>
            </a:r>
            <a:endParaRPr kumimoji="1" lang="ja-JP" altLang="en-US" dirty="0"/>
          </a:p>
        </p:txBody>
      </p:sp>
      <p:pic>
        <p:nvPicPr>
          <p:cNvPr id="12" name="Picture 532" descr="C:\MyDocument\天文学会\2010a\figure_v1280sc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458268"/>
            <a:ext cx="4929190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正方形/長方形 94"/>
          <p:cNvSpPr>
            <a:spLocks noChangeArrowheads="1"/>
          </p:cNvSpPr>
          <p:nvPr/>
        </p:nvSpPr>
        <p:spPr bwMode="auto">
          <a:xfrm>
            <a:off x="5429256" y="1708273"/>
            <a:ext cx="3571900" cy="4801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Arial" charset="0"/>
                <a:cs typeface="Arial" charset="0"/>
              </a:rPr>
              <a:t>(a) Near-Infrared </a:t>
            </a:r>
            <a:r>
              <a:rPr lang="en-US" altLang="ja-JP" dirty="0">
                <a:latin typeface="Arial" charset="0"/>
                <a:cs typeface="Arial" charset="0"/>
              </a:rPr>
              <a:t>spectrum of V1280 </a:t>
            </a:r>
            <a:r>
              <a:rPr lang="en-US" altLang="ja-JP" dirty="0" err="1">
                <a:latin typeface="Arial" charset="0"/>
                <a:cs typeface="Arial" charset="0"/>
              </a:rPr>
              <a:t>Sco</a:t>
            </a:r>
            <a:r>
              <a:rPr lang="en-US" altLang="ja-JP" dirty="0">
                <a:latin typeface="Arial" charset="0"/>
                <a:cs typeface="Arial" charset="0"/>
              </a:rPr>
              <a:t> on the epoch 940 days after the discovery normalized to the continuum obtained with Infrared Camera (IRC) onboard AKARI.</a:t>
            </a:r>
            <a:r>
              <a:rPr lang="en-US" altLang="ja-JP" dirty="0" smtClean="0">
                <a:latin typeface="Arial" charset="0"/>
                <a:cs typeface="Arial" charset="0"/>
              </a:rPr>
              <a:t> </a:t>
            </a:r>
          </a:p>
          <a:p>
            <a:r>
              <a:rPr lang="en-US" altLang="ja-JP" dirty="0" smtClean="0">
                <a:latin typeface="Arial" charset="0"/>
                <a:cs typeface="Arial" charset="0"/>
              </a:rPr>
              <a:t>A PAH </a:t>
            </a:r>
            <a:r>
              <a:rPr lang="en-US" altLang="ja-JP" dirty="0">
                <a:latin typeface="Arial" charset="0"/>
                <a:cs typeface="Arial" charset="0"/>
              </a:rPr>
              <a:t>3.3</a:t>
            </a:r>
            <a:r>
              <a:rPr lang="en-US" altLang="ja-JP" dirty="0">
                <a:latin typeface="Symbol" pitchFamily="18" charset="2"/>
                <a:cs typeface="Arial" charset="0"/>
              </a:rPr>
              <a:t>m</a:t>
            </a:r>
            <a:r>
              <a:rPr lang="en-US" altLang="ja-JP" dirty="0">
                <a:latin typeface="Arial" charset="0"/>
                <a:cs typeface="Arial" charset="0"/>
              </a:rPr>
              <a:t>m feature with a strong </a:t>
            </a:r>
            <a:r>
              <a:rPr lang="en-US" altLang="ja-JP" dirty="0" smtClean="0">
                <a:latin typeface="Arial" charset="0"/>
                <a:cs typeface="Arial" charset="0"/>
              </a:rPr>
              <a:t>redwing </a:t>
            </a:r>
            <a:r>
              <a:rPr lang="en-US" altLang="ja-JP" dirty="0">
                <a:latin typeface="Arial" charset="0"/>
                <a:cs typeface="Arial" charset="0"/>
              </a:rPr>
              <a:t>in 3.4-3.6</a:t>
            </a:r>
            <a:r>
              <a:rPr lang="en-US" altLang="ja-JP" dirty="0">
                <a:latin typeface="Symbol" pitchFamily="18" charset="2"/>
                <a:cs typeface="Arial" charset="0"/>
              </a:rPr>
              <a:t>m</a:t>
            </a:r>
            <a:r>
              <a:rPr lang="en-US" altLang="ja-JP" dirty="0">
                <a:latin typeface="Arial" charset="0"/>
                <a:cs typeface="Arial" charset="0"/>
              </a:rPr>
              <a:t>m was </a:t>
            </a:r>
            <a:r>
              <a:rPr lang="en-US" altLang="ja-JP" dirty="0" smtClean="0">
                <a:latin typeface="Arial" charset="0"/>
                <a:cs typeface="Arial" charset="0"/>
              </a:rPr>
              <a:t>recognized.</a:t>
            </a:r>
          </a:p>
          <a:p>
            <a:r>
              <a:rPr lang="en-US" altLang="ja-JP" dirty="0" smtClean="0">
                <a:latin typeface="Arial" charset="0"/>
                <a:cs typeface="Arial" charset="0"/>
              </a:rPr>
              <a:t> </a:t>
            </a:r>
            <a:endParaRPr lang="en-US" altLang="ja-JP" dirty="0">
              <a:latin typeface="Arial" charset="0"/>
              <a:cs typeface="Arial" charset="0"/>
            </a:endParaRPr>
          </a:p>
          <a:p>
            <a:r>
              <a:rPr lang="en-US" altLang="ja-JP" dirty="0">
                <a:latin typeface="Arial" charset="0"/>
                <a:cs typeface="Arial" charset="0"/>
              </a:rPr>
              <a:t>(b) Near-infrared spectrum of Galactic ISM as an example of typical spectrum of PAH features with a normal inter-band ratios among 3.3, 3.4 and 3.5</a:t>
            </a:r>
            <a:r>
              <a:rPr lang="en-US" altLang="ja-JP" dirty="0">
                <a:latin typeface="Symbol" pitchFamily="18" charset="2"/>
                <a:cs typeface="Arial" charset="0"/>
              </a:rPr>
              <a:t>m</a:t>
            </a:r>
            <a:r>
              <a:rPr lang="en-US" altLang="ja-JP" dirty="0">
                <a:latin typeface="Arial" charset="0"/>
                <a:cs typeface="Arial" charset="0"/>
              </a:rPr>
              <a:t>m features obtained with </a:t>
            </a:r>
            <a:r>
              <a:rPr lang="en-US" altLang="ja-JP" dirty="0" smtClean="0">
                <a:latin typeface="Arial" charset="0"/>
                <a:cs typeface="Arial" charset="0"/>
              </a:rPr>
              <a:t>AKARI/IRC</a:t>
            </a:r>
            <a:r>
              <a:rPr lang="en-US" altLang="ja-JP" dirty="0">
                <a:latin typeface="Arial" charset="0"/>
                <a:cs typeface="Arial" charset="0"/>
              </a:rPr>
              <a:t>.</a:t>
            </a:r>
            <a:endParaRPr lang="ja-JP" altLang="en-US" dirty="0">
              <a:latin typeface="Arial" charset="0"/>
              <a:cs typeface="Arial" charset="0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457200" y="21164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3200" dirty="0" smtClean="0"/>
              <a:t>Near Infrared Spectrum of V1280Sco </a:t>
            </a:r>
            <a:br>
              <a:rPr lang="en-US" altLang="ja-JP" sz="3200" dirty="0" smtClean="0"/>
            </a:br>
            <a:r>
              <a:rPr lang="en-US" altLang="ja-JP" sz="3200" dirty="0" smtClean="0"/>
              <a:t>at ~940 days with AKARI/IRC</a:t>
            </a:r>
            <a:endParaRPr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2551" y="274638"/>
            <a:ext cx="8968529" cy="1143000"/>
          </a:xfrm>
        </p:spPr>
        <p:txBody>
          <a:bodyPr>
            <a:noAutofit/>
          </a:bodyPr>
          <a:lstStyle/>
          <a:p>
            <a:r>
              <a:rPr lang="en-US" altLang="ja-JP" sz="2800" dirty="0" smtClean="0"/>
              <a:t>Results of N- &amp; Q-band imaging observations of V1280 </a:t>
            </a:r>
            <a:r>
              <a:rPr lang="en-US" altLang="ja-JP" sz="2800" dirty="0" err="1" smtClean="0"/>
              <a:t>Sco</a:t>
            </a:r>
            <a:r>
              <a:rPr lang="en-US" altLang="ja-JP" sz="2800" dirty="0" smtClean="0"/>
              <a:t> </a:t>
            </a:r>
            <a:br>
              <a:rPr lang="en-US" altLang="ja-JP" sz="2800" dirty="0" smtClean="0"/>
            </a:br>
            <a:r>
              <a:rPr lang="en-US" altLang="ja-JP" sz="2800" dirty="0" smtClean="0"/>
              <a:t>at </a:t>
            </a:r>
            <a:r>
              <a:rPr lang="en-US" altLang="ja-JP" sz="2800" dirty="0" err="1" smtClean="0"/>
              <a:t>t</a:t>
            </a:r>
            <a:r>
              <a:rPr lang="en-US" altLang="ja-JP" sz="2800" dirty="0" smtClean="0"/>
              <a:t>=~1270 days with Gemini-S/</a:t>
            </a:r>
            <a:r>
              <a:rPr lang="en-US" altLang="ja-JP" sz="2800" dirty="0" err="1" smtClean="0"/>
              <a:t>TReCS</a:t>
            </a:r>
            <a:endParaRPr lang="ja-JP" altLang="en-US" sz="2800" dirty="0"/>
          </a:p>
        </p:txBody>
      </p:sp>
      <p:pic>
        <p:nvPicPr>
          <p:cNvPr id="6" name="図 5" descr="IMG_Q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399" y="1817415"/>
            <a:ext cx="4675458" cy="4512249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61378" y="1399252"/>
            <a:ext cx="5014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Example; </a:t>
            </a:r>
            <a:r>
              <a:rPr kumimoji="1" lang="en-US" altLang="ja-JP" dirty="0" err="1" smtClean="0"/>
              <a:t>Qa</a:t>
            </a:r>
            <a:r>
              <a:rPr kumimoji="1" lang="en-US" altLang="ja-JP" dirty="0" smtClean="0"/>
              <a:t> band data of V1280Sco and HD151680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76342" y="2692859"/>
            <a:ext cx="322876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Intrinsic profile of the dust emission;</a:t>
            </a:r>
          </a:p>
          <a:p>
            <a:r>
              <a:rPr lang="en-US" altLang="ja-JP" sz="1600" dirty="0" smtClean="0"/>
              <a:t>              3D-Elliptical Gaussian</a:t>
            </a:r>
          </a:p>
          <a:p>
            <a:r>
              <a:rPr lang="en-US" altLang="ja-JP" sz="1600" dirty="0" smtClean="0"/>
              <a:t> </a:t>
            </a:r>
            <a:r>
              <a:rPr lang="en-US" altLang="ja-JP" sz="1600" dirty="0" err="1" smtClean="0">
                <a:latin typeface="Symbol"/>
              </a:rPr>
              <a:t>q</a:t>
            </a:r>
            <a:r>
              <a:rPr lang="en-US" altLang="ja-JP" sz="1600" dirty="0" smtClean="0"/>
              <a:t> ; position angle for the major-axis</a:t>
            </a:r>
          </a:p>
          <a:p>
            <a:r>
              <a:rPr lang="en-US" altLang="ja-JP" sz="1600" dirty="0" smtClean="0">
                <a:latin typeface="Symbol"/>
              </a:rPr>
              <a:t> </a:t>
            </a:r>
            <a:r>
              <a:rPr lang="en-US" altLang="ja-JP" sz="1600" dirty="0" err="1" smtClean="0">
                <a:latin typeface="Symbol"/>
              </a:rPr>
              <a:t>s</a:t>
            </a:r>
            <a:r>
              <a:rPr lang="en-US" altLang="ja-JP" sz="1600" dirty="0" err="1" smtClean="0"/>
              <a:t>a</a:t>
            </a:r>
            <a:r>
              <a:rPr lang="en-US" altLang="ja-JP" sz="1600" dirty="0" smtClean="0"/>
              <a:t> ; semi-major axis radius</a:t>
            </a:r>
          </a:p>
          <a:p>
            <a:r>
              <a:rPr lang="en-US" altLang="ja-JP" sz="1600" dirty="0" smtClean="0">
                <a:latin typeface="Symbol"/>
              </a:rPr>
              <a:t> </a:t>
            </a:r>
            <a:r>
              <a:rPr lang="en-US" altLang="ja-JP" sz="1600" dirty="0" err="1" smtClean="0">
                <a:latin typeface="Symbol"/>
              </a:rPr>
              <a:t>s</a:t>
            </a:r>
            <a:r>
              <a:rPr lang="en-US" altLang="ja-JP" sz="1600" dirty="0" err="1" smtClean="0"/>
              <a:t>b</a:t>
            </a:r>
            <a:r>
              <a:rPr lang="en-US" altLang="ja-JP" sz="1600" dirty="0" smtClean="0"/>
              <a:t> ; semi-minor axis radius</a:t>
            </a:r>
          </a:p>
          <a:p>
            <a:r>
              <a:rPr lang="en-US" altLang="ja-JP" sz="1600" dirty="0" smtClean="0"/>
              <a:t> </a:t>
            </a:r>
            <a:r>
              <a:rPr kumimoji="1" lang="en-US" altLang="ja-JP" sz="1600" dirty="0" smtClean="0"/>
              <a:t> </a:t>
            </a:r>
            <a:endParaRPr kumimoji="1" lang="ja-JP" altLang="en-US" sz="1600" dirty="0"/>
          </a:p>
        </p:txBody>
      </p:sp>
      <p:sp>
        <p:nvSpPr>
          <p:cNvPr id="7" name="円/楕円 6"/>
          <p:cNvSpPr/>
          <p:nvPr/>
        </p:nvSpPr>
        <p:spPr>
          <a:xfrm rot="19910970">
            <a:off x="6431850" y="1594409"/>
            <a:ext cx="1230037" cy="61237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40005" dist="22987" dir="5400000" algn="tl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</a:endParaRPr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6191478" y="1340467"/>
            <a:ext cx="1757604" cy="10724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V="1">
            <a:off x="5839910" y="1881358"/>
            <a:ext cx="2574098" cy="45361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rot="16200000" flipV="1">
            <a:off x="6493774" y="1598159"/>
            <a:ext cx="1072433" cy="5570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rot="16200000" flipV="1">
            <a:off x="7706364" y="1516557"/>
            <a:ext cx="54458" cy="219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フリーフォーム 26"/>
          <p:cNvSpPr/>
          <p:nvPr/>
        </p:nvSpPr>
        <p:spPr>
          <a:xfrm>
            <a:off x="7743016" y="1545324"/>
            <a:ext cx="96555" cy="345337"/>
          </a:xfrm>
          <a:custGeom>
            <a:avLst/>
            <a:gdLst>
              <a:gd name="connsiteX0" fmla="*/ 0 w 96555"/>
              <a:gd name="connsiteY0" fmla="*/ 0 h 345337"/>
              <a:gd name="connsiteX1" fmla="*/ 44564 w 96555"/>
              <a:gd name="connsiteY1" fmla="*/ 100259 h 345337"/>
              <a:gd name="connsiteX2" fmla="*/ 89128 w 96555"/>
              <a:gd name="connsiteY2" fmla="*/ 278497 h 345337"/>
              <a:gd name="connsiteX3" fmla="*/ 89128 w 96555"/>
              <a:gd name="connsiteY3" fmla="*/ 334197 h 345337"/>
              <a:gd name="connsiteX4" fmla="*/ 89128 w 96555"/>
              <a:gd name="connsiteY4" fmla="*/ 345337 h 345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555" h="345337">
                <a:moveTo>
                  <a:pt x="0" y="0"/>
                </a:moveTo>
                <a:cubicBezTo>
                  <a:pt x="14854" y="26921"/>
                  <a:pt x="29709" y="53843"/>
                  <a:pt x="44564" y="100259"/>
                </a:cubicBezTo>
                <a:cubicBezTo>
                  <a:pt x="59419" y="146675"/>
                  <a:pt x="81701" y="239507"/>
                  <a:pt x="89128" y="278497"/>
                </a:cubicBezTo>
                <a:cubicBezTo>
                  <a:pt x="96555" y="317487"/>
                  <a:pt x="89128" y="334197"/>
                  <a:pt x="89128" y="334197"/>
                </a:cubicBezTo>
                <a:lnTo>
                  <a:pt x="89128" y="345337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7717020" y="1489746"/>
            <a:ext cx="4187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i="1" dirty="0" smtClean="0"/>
              <a:t> </a:t>
            </a:r>
            <a:r>
              <a:rPr lang="en-US" altLang="ja-JP" i="1" dirty="0" err="1" smtClean="0">
                <a:latin typeface="Symbol"/>
              </a:rPr>
              <a:t>q</a:t>
            </a:r>
            <a:r>
              <a:rPr lang="en-US" altLang="ja-JP" i="1" dirty="0" smtClean="0"/>
              <a:t> </a:t>
            </a:r>
            <a:endParaRPr lang="ja-JP" altLang="en-US" i="1" dirty="0"/>
          </a:p>
        </p:txBody>
      </p:sp>
      <p:cxnSp>
        <p:nvCxnSpPr>
          <p:cNvPr id="32" name="直線コネクタ 31"/>
          <p:cNvCxnSpPr>
            <a:endCxn id="7" idx="0"/>
          </p:cNvCxnSpPr>
          <p:nvPr/>
        </p:nvCxnSpPr>
        <p:spPr>
          <a:xfrm flipV="1">
            <a:off x="6049579" y="1630627"/>
            <a:ext cx="852835" cy="505112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rot="16200000" flipV="1">
            <a:off x="6081525" y="2134287"/>
            <a:ext cx="277162" cy="1686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5831182" y="2082653"/>
            <a:ext cx="4451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err="1" smtClean="0">
                <a:latin typeface="Symbol"/>
              </a:rPr>
              <a:t>s</a:t>
            </a:r>
            <a:r>
              <a:rPr lang="en-US" altLang="ja-JP" dirty="0" err="1" smtClean="0"/>
              <a:t>b</a:t>
            </a:r>
            <a:r>
              <a:rPr lang="en-US" altLang="ja-JP" dirty="0" smtClean="0"/>
              <a:t> </a:t>
            </a:r>
            <a:endParaRPr lang="ja-JP" altLang="en-US" dirty="0"/>
          </a:p>
        </p:txBody>
      </p:sp>
      <p:cxnSp>
        <p:nvCxnSpPr>
          <p:cNvPr id="41" name="直線コネクタ 40"/>
          <p:cNvCxnSpPr/>
          <p:nvPr/>
        </p:nvCxnSpPr>
        <p:spPr>
          <a:xfrm flipH="1" flipV="1">
            <a:off x="6500693" y="2195847"/>
            <a:ext cx="250772" cy="529746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V="1">
            <a:off x="6673478" y="2269419"/>
            <a:ext cx="557051" cy="32498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6830298" y="2301893"/>
            <a:ext cx="43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err="1" smtClean="0">
                <a:latin typeface="Symbol"/>
              </a:rPr>
              <a:t>s</a:t>
            </a:r>
            <a:r>
              <a:rPr lang="en-US" altLang="ja-JP" dirty="0" err="1" smtClean="0"/>
              <a:t>a</a:t>
            </a:r>
            <a:r>
              <a:rPr lang="en-US" altLang="ja-JP" dirty="0" smtClean="0"/>
              <a:t> </a:t>
            </a:r>
            <a:endParaRPr lang="ja-JP" altLang="en-US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009708" y="3964149"/>
            <a:ext cx="395753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The best-fit</a:t>
            </a:r>
            <a:r>
              <a:rPr kumimoji="1" lang="en-US" altLang="ja-JP" sz="1600" dirty="0" smtClean="0"/>
              <a:t> </a:t>
            </a:r>
            <a:r>
              <a:rPr lang="en-US" altLang="ja-JP" sz="1600" dirty="0" smtClean="0"/>
              <a:t>3D-Elliptical Gaussian parameters</a:t>
            </a:r>
          </a:p>
          <a:p>
            <a:r>
              <a:rPr lang="en-US" altLang="ja-JP" sz="1400" dirty="0" smtClean="0"/>
              <a:t>     Band  </a:t>
            </a:r>
            <a:r>
              <a:rPr lang="en-US" altLang="ja-JP" sz="1400" dirty="0" err="1" smtClean="0">
                <a:latin typeface="Symbol"/>
              </a:rPr>
              <a:t>l</a:t>
            </a:r>
            <a:r>
              <a:rPr lang="en-US" altLang="ja-JP" sz="1400" dirty="0" err="1" smtClean="0"/>
              <a:t>(</a:t>
            </a:r>
            <a:r>
              <a:rPr lang="en-US" altLang="ja-JP" sz="1400" dirty="0" err="1" smtClean="0">
                <a:latin typeface="Symbol"/>
              </a:rPr>
              <a:t>m</a:t>
            </a:r>
            <a:r>
              <a:rPr lang="en-US" altLang="ja-JP" sz="1400" dirty="0" err="1" smtClean="0"/>
              <a:t>m</a:t>
            </a:r>
            <a:r>
              <a:rPr lang="en-US" altLang="ja-JP" sz="1400" dirty="0" smtClean="0"/>
              <a:t>)  </a:t>
            </a:r>
            <a:r>
              <a:rPr lang="en-US" altLang="ja-JP" sz="1400" dirty="0" err="1" smtClean="0">
                <a:latin typeface="Symbol"/>
              </a:rPr>
              <a:t>q</a:t>
            </a:r>
            <a:r>
              <a:rPr lang="en-US" altLang="ja-JP" sz="1400" dirty="0" smtClean="0"/>
              <a:t> (deg)    </a:t>
            </a:r>
            <a:r>
              <a:rPr lang="en-US" altLang="ja-JP" sz="1400" dirty="0" smtClean="0">
                <a:latin typeface="Symbol"/>
              </a:rPr>
              <a:t> </a:t>
            </a:r>
            <a:r>
              <a:rPr lang="en-US" altLang="ja-JP" sz="1400" dirty="0" err="1" smtClean="0">
                <a:latin typeface="Symbol"/>
              </a:rPr>
              <a:t>s</a:t>
            </a:r>
            <a:r>
              <a:rPr lang="en-US" altLang="ja-JP" sz="1400" dirty="0" err="1" smtClean="0"/>
              <a:t>a</a:t>
            </a:r>
            <a:r>
              <a:rPr lang="en-US" altLang="ja-JP" sz="1400" dirty="0" smtClean="0"/>
              <a:t> (“)         </a:t>
            </a:r>
            <a:r>
              <a:rPr lang="en-US" altLang="ja-JP" sz="1400" dirty="0" smtClean="0">
                <a:latin typeface="Symbol"/>
              </a:rPr>
              <a:t> </a:t>
            </a:r>
            <a:r>
              <a:rPr lang="en-US" altLang="ja-JP" sz="1400" dirty="0" err="1" smtClean="0">
                <a:latin typeface="Symbol"/>
              </a:rPr>
              <a:t>s</a:t>
            </a:r>
            <a:r>
              <a:rPr lang="en-US" altLang="ja-JP" sz="1400" dirty="0" err="1" smtClean="0"/>
              <a:t>b</a:t>
            </a:r>
            <a:r>
              <a:rPr lang="en-US" altLang="ja-JP" sz="1400" dirty="0" smtClean="0"/>
              <a:t> (“)</a:t>
            </a:r>
          </a:p>
          <a:p>
            <a:r>
              <a:rPr lang="en-US" altLang="ja-JP" sz="1400" dirty="0" smtClean="0"/>
              <a:t>      Si-1    7.73         25     0.32±0.02    0.19±0.02</a:t>
            </a:r>
          </a:p>
          <a:p>
            <a:r>
              <a:rPr lang="en-US" altLang="ja-JP" sz="1400" dirty="0" smtClean="0"/>
              <a:t>      Si-3    9.69         25     0.30±0.02    0.18±0.02</a:t>
            </a:r>
          </a:p>
          <a:p>
            <a:r>
              <a:rPr kumimoji="1" lang="en-US" altLang="ja-JP" sz="1400" dirty="0" smtClean="0"/>
              <a:t>      Si-5   11.66        25     0.29±0.02    0.15</a:t>
            </a:r>
            <a:r>
              <a:rPr lang="en-US" altLang="ja-JP" sz="1400" dirty="0" smtClean="0"/>
              <a:t>±0.02</a:t>
            </a:r>
            <a:r>
              <a:rPr kumimoji="1" lang="en-US" altLang="ja-JP" sz="1400" dirty="0" smtClean="0"/>
              <a:t>   </a:t>
            </a:r>
          </a:p>
          <a:p>
            <a:r>
              <a:rPr lang="en-US" altLang="ja-JP" sz="1400" dirty="0" smtClean="0"/>
              <a:t>       </a:t>
            </a:r>
            <a:r>
              <a:rPr lang="en-US" altLang="ja-JP" sz="1400" dirty="0" err="1" smtClean="0"/>
              <a:t>Qa</a:t>
            </a:r>
            <a:r>
              <a:rPr lang="en-US" altLang="ja-JP" sz="1400" dirty="0" smtClean="0"/>
              <a:t>    18.30        25     0.29±0.03   0.20±0.03</a:t>
            </a:r>
          </a:p>
          <a:p>
            <a:r>
              <a:rPr kumimoji="1" lang="en-US" altLang="ja-JP" sz="1400" dirty="0" smtClean="0"/>
              <a:t>       </a:t>
            </a:r>
            <a:r>
              <a:rPr kumimoji="1" lang="en-US" altLang="ja-JP" sz="1400" dirty="0" err="1" smtClean="0"/>
              <a:t>Qb</a:t>
            </a:r>
            <a:r>
              <a:rPr kumimoji="1" lang="en-US" altLang="ja-JP" sz="1400" dirty="0" smtClean="0"/>
              <a:t>    24.56        25     0.38±0.03   0.23</a:t>
            </a:r>
            <a:r>
              <a:rPr lang="en-US" altLang="ja-JP" sz="1400" dirty="0" smtClean="0"/>
              <a:t>±0.03</a:t>
            </a:r>
            <a:endParaRPr kumimoji="1" lang="ja-JP" altLang="en-US" sz="14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93368" y="3676041"/>
            <a:ext cx="830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bg1"/>
                </a:solidFill>
              </a:rPr>
              <a:t>18.3</a:t>
            </a:r>
            <a:r>
              <a:rPr kumimoji="1" lang="en-US" altLang="ja-JP" sz="1600" dirty="0" smtClean="0">
                <a:solidFill>
                  <a:schemeClr val="bg1"/>
                </a:solidFill>
                <a:latin typeface="Symbol"/>
              </a:rPr>
              <a:t>m</a:t>
            </a:r>
            <a:r>
              <a:rPr kumimoji="1" lang="en-US" altLang="ja-JP" sz="1600" dirty="0" smtClean="0">
                <a:solidFill>
                  <a:schemeClr val="bg1"/>
                </a:solidFill>
              </a:rPr>
              <a:t>m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239851" y="2134939"/>
            <a:ext cx="795960" cy="2691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98348" y="5936560"/>
            <a:ext cx="830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bg1"/>
                </a:solidFill>
              </a:rPr>
              <a:t>18.3</a:t>
            </a:r>
            <a:r>
              <a:rPr kumimoji="1" lang="en-US" altLang="ja-JP" sz="1600" dirty="0" smtClean="0">
                <a:solidFill>
                  <a:schemeClr val="bg1"/>
                </a:solidFill>
                <a:latin typeface="Symbol"/>
              </a:rPr>
              <a:t>m</a:t>
            </a:r>
            <a:r>
              <a:rPr kumimoji="1" lang="en-US" altLang="ja-JP" sz="1600" dirty="0" smtClean="0">
                <a:solidFill>
                  <a:schemeClr val="bg1"/>
                </a:solidFill>
              </a:rPr>
              <a:t>m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278851" y="4364225"/>
            <a:ext cx="795960" cy="2691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929748" y="5641455"/>
            <a:ext cx="41613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" kern="1000" dirty="0" smtClean="0"/>
              <a:t>Non-spherical distribution of dust emission</a:t>
            </a:r>
          </a:p>
          <a:p>
            <a:r>
              <a:rPr lang="en-US" altLang="ja-JP" sz="1500" kern="1000" dirty="0" smtClean="0"/>
              <a:t>Effective size of the dust shell; 7.2x10</a:t>
            </a:r>
            <a:r>
              <a:rPr lang="en-US" altLang="ja-JP" sz="1500" kern="1000" baseline="30000" dirty="0" smtClean="0"/>
              <a:t>10</a:t>
            </a:r>
            <a:r>
              <a:rPr lang="en-US" altLang="ja-JP" sz="1500" kern="1000" dirty="0" smtClean="0"/>
              <a:t> </a:t>
            </a:r>
            <a:r>
              <a:rPr lang="en-US" altLang="ja-JP" sz="1500" kern="1000" dirty="0" err="1" smtClean="0"/>
              <a:t>k</a:t>
            </a:r>
            <a:r>
              <a:rPr lang="en-US" altLang="ja-JP" sz="1500" kern="1000" dirty="0" smtClean="0"/>
              <a:t> (~500AU)</a:t>
            </a:r>
          </a:p>
          <a:p>
            <a:r>
              <a:rPr lang="en-US" altLang="ja-JP" sz="1500" kern="1000" dirty="0" smtClean="0"/>
              <a:t> </a:t>
            </a:r>
            <a:r>
              <a:rPr lang="ja-JP" altLang="en-US" sz="1500" kern="1000" dirty="0" smtClean="0">
                <a:sym typeface="Wingdings"/>
              </a:rPr>
              <a:t></a:t>
            </a:r>
            <a:r>
              <a:rPr lang="en-US" altLang="ja-JP" sz="1500" kern="1000" dirty="0" smtClean="0">
                <a:sym typeface="Wingdings"/>
              </a:rPr>
              <a:t> </a:t>
            </a:r>
            <a:r>
              <a:rPr lang="en-US" altLang="ja-JP" sz="1500" kern="1000" dirty="0" smtClean="0"/>
              <a:t> Much smaller than the size of the expanding    </a:t>
            </a:r>
            <a:r>
              <a:rPr lang="en-US" altLang="ja-JP" sz="1500" kern="1000" dirty="0" err="1" smtClean="0"/>
              <a:t>Ejecta</a:t>
            </a:r>
            <a:r>
              <a:rPr lang="en-US" altLang="ja-JP" sz="1500" kern="1000" dirty="0" smtClean="0"/>
              <a:t> Shell with 500km/s at t~1300d;  2x10</a:t>
            </a:r>
            <a:r>
              <a:rPr lang="en-US" altLang="ja-JP" sz="1500" kern="1000" baseline="30000" dirty="0" smtClean="0"/>
              <a:t>13</a:t>
            </a:r>
            <a:r>
              <a:rPr lang="en-US" altLang="ja-JP" sz="1500" kern="1000" dirty="0" smtClean="0"/>
              <a:t> km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32913"/>
            <a:ext cx="8229600" cy="1143000"/>
          </a:xfrm>
        </p:spPr>
        <p:txBody>
          <a:bodyPr>
            <a:noAutofit/>
          </a:bodyPr>
          <a:lstStyle/>
          <a:p>
            <a:r>
              <a:rPr lang="en-US" altLang="ja-JP" sz="2600" dirty="0" smtClean="0"/>
              <a:t>Spectral Decomposition of model fit </a:t>
            </a:r>
            <a:br>
              <a:rPr lang="en-US" altLang="ja-JP" sz="2600" dirty="0" smtClean="0"/>
            </a:br>
            <a:r>
              <a:rPr lang="en-US" altLang="ja-JP" sz="2600" dirty="0" smtClean="0"/>
              <a:t>to the Infrared Continuum Spectrum of V1280Sco </a:t>
            </a:r>
            <a:br>
              <a:rPr lang="en-US" altLang="ja-JP" sz="2600" dirty="0" smtClean="0"/>
            </a:br>
            <a:r>
              <a:rPr lang="en-US" altLang="ja-JP" sz="2600" dirty="0" smtClean="0"/>
              <a:t>at ~1300 days obtained with Gemini-S/</a:t>
            </a:r>
            <a:r>
              <a:rPr lang="en-US" altLang="ja-JP" sz="2600" dirty="0" err="1" smtClean="0"/>
              <a:t>TReCS</a:t>
            </a:r>
            <a:endParaRPr lang="ja-JP" altLang="en-US" sz="2600" dirty="0"/>
          </a:p>
        </p:txBody>
      </p:sp>
      <p:pic>
        <p:nvPicPr>
          <p:cNvPr id="4" name="コンテンツ プレースホルダ 3" descr="FIG_V1280SCP_IR_MODEL.eps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3"/>
              <a:srcRect l="-23184" r="-23184"/>
              <a:stretch>
                <a:fillRect/>
              </a:stretch>
            </p:blipFill>
          </mc:Choice>
          <mc:Fallback>
            <p:blipFill>
              <a:blip r:embed="rId4"/>
              <a:srcRect l="-23184" r="-23184"/>
              <a:stretch>
                <a:fillRect/>
              </a:stretch>
            </p:blipFill>
          </mc:Fallback>
        </mc:AlternateContent>
        <p:spPr>
          <a:xfrm>
            <a:off x="460536" y="1611745"/>
            <a:ext cx="7540449" cy="4159857"/>
          </a:xfrm>
        </p:spPr>
      </p:pic>
      <p:sp>
        <p:nvSpPr>
          <p:cNvPr id="5" name="テキスト ボックス 4"/>
          <p:cNvSpPr txBox="1"/>
          <p:nvPr/>
        </p:nvSpPr>
        <p:spPr>
          <a:xfrm>
            <a:off x="2124362" y="5817782"/>
            <a:ext cx="47539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Amorphous </a:t>
            </a:r>
            <a:r>
              <a:rPr lang="en-US" altLang="ja-JP" dirty="0" smtClean="0"/>
              <a:t>Carbon;    485±5 (K), 1.54x10</a:t>
            </a:r>
            <a:r>
              <a:rPr lang="en-US" altLang="ja-JP" baseline="30000" dirty="0" smtClean="0"/>
              <a:t>-7</a:t>
            </a:r>
            <a:r>
              <a:rPr lang="en-US" altLang="ja-JP" dirty="0" smtClean="0"/>
              <a:t>Msun</a:t>
            </a:r>
          </a:p>
          <a:p>
            <a:r>
              <a:rPr lang="en-US" altLang="ja-JP" dirty="0" smtClean="0"/>
              <a:t>Astronomical Silicate;  185±5 (K), 1.90x10</a:t>
            </a:r>
            <a:r>
              <a:rPr lang="en-US" altLang="ja-JP" baseline="30000" dirty="0" smtClean="0"/>
              <a:t>-6</a:t>
            </a:r>
            <a:r>
              <a:rPr lang="en-US" altLang="ja-JP" dirty="0" smtClean="0"/>
              <a:t>Msun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610" y="232913"/>
            <a:ext cx="8229600" cy="791958"/>
          </a:xfrm>
        </p:spPr>
        <p:txBody>
          <a:bodyPr>
            <a:noAutofit/>
          </a:bodyPr>
          <a:lstStyle/>
          <a:p>
            <a:r>
              <a:rPr lang="en-US" altLang="ja-JP" sz="2600" dirty="0" smtClean="0"/>
              <a:t>Mid-Infrared Spectral Features over the Infrared Continuum </a:t>
            </a:r>
            <a:br>
              <a:rPr lang="en-US" altLang="ja-JP" sz="2600" dirty="0" smtClean="0"/>
            </a:br>
            <a:r>
              <a:rPr lang="en-US" altLang="ja-JP" sz="2600" dirty="0" smtClean="0"/>
              <a:t>modeled with amorphous carbon and astronomical silicate</a:t>
            </a:r>
            <a:endParaRPr lang="ja-JP" altLang="en-US" sz="2600" dirty="0"/>
          </a:p>
        </p:txBody>
      </p:sp>
      <p:pic>
        <p:nvPicPr>
          <p:cNvPr id="9" name="コンテンツ プレースホルダ 8" descr="FIG_V1280SCO_FEATURES.eps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3"/>
              <a:srcRect l="-20418" r="-20418"/>
              <a:stretch>
                <a:fillRect/>
              </a:stretch>
            </p:blipFill>
          </mc:Choice>
          <mc:Fallback>
            <p:blipFill>
              <a:blip r:embed="rId4"/>
              <a:srcRect l="-20418" r="-20418"/>
              <a:stretch>
                <a:fillRect/>
              </a:stretch>
            </p:blipFill>
          </mc:Fallback>
        </mc:AlternateContent>
        <p:spPr>
          <a:xfrm>
            <a:off x="579751" y="1121181"/>
            <a:ext cx="6962726" cy="3829231"/>
          </a:xfrm>
        </p:spPr>
      </p:pic>
      <p:sp>
        <p:nvSpPr>
          <p:cNvPr id="4" name="テキスト ボックス 3"/>
          <p:cNvSpPr txBox="1"/>
          <p:nvPr/>
        </p:nvSpPr>
        <p:spPr>
          <a:xfrm>
            <a:off x="501764" y="4979529"/>
            <a:ext cx="82296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Features at ~8.1</a:t>
            </a:r>
            <a:r>
              <a:rPr lang="en-US" altLang="ja-JP" dirty="0" smtClean="0">
                <a:latin typeface="Symbol"/>
              </a:rPr>
              <a:t>m</a:t>
            </a:r>
            <a:r>
              <a:rPr lang="en-US" altLang="ja-JP" dirty="0" smtClean="0"/>
              <a:t>m, ~8.7</a:t>
            </a:r>
            <a:r>
              <a:rPr lang="en-US" altLang="ja-JP" dirty="0" smtClean="0">
                <a:latin typeface="Symbol"/>
              </a:rPr>
              <a:t>m</a:t>
            </a:r>
            <a:r>
              <a:rPr lang="en-US" altLang="ja-JP" dirty="0" smtClean="0"/>
              <a:t>m, ~11.35</a:t>
            </a:r>
            <a:r>
              <a:rPr lang="en-US" altLang="ja-JP" dirty="0" smtClean="0">
                <a:latin typeface="Symbol"/>
              </a:rPr>
              <a:t>m</a:t>
            </a:r>
            <a:r>
              <a:rPr lang="en-US" altLang="ja-JP" dirty="0" smtClean="0"/>
              <a:t>m; </a:t>
            </a:r>
          </a:p>
          <a:p>
            <a:r>
              <a:rPr lang="en-US" altLang="ja-JP" dirty="0" smtClean="0"/>
              <a:t>  Hydrogenated Amorphous Carbons (</a:t>
            </a:r>
            <a:r>
              <a:rPr lang="en-US" altLang="ja-JP" dirty="0" err="1" smtClean="0"/>
              <a:t>HACs</a:t>
            </a:r>
            <a:r>
              <a:rPr lang="en-US" altLang="ja-JP" dirty="0" smtClean="0"/>
              <a:t>), NH2-rocks (</a:t>
            </a:r>
            <a:r>
              <a:rPr lang="en-US" altLang="ja-JP" dirty="0" err="1" smtClean="0"/>
              <a:t>Grishko</a:t>
            </a:r>
            <a:r>
              <a:rPr lang="en-US" altLang="ja-JP" dirty="0" smtClean="0"/>
              <a:t> &amp; </a:t>
            </a:r>
            <a:r>
              <a:rPr lang="en-US" altLang="ja-JP" dirty="0" err="1" smtClean="0"/>
              <a:t>Duley</a:t>
            </a:r>
            <a:r>
              <a:rPr lang="en-US" altLang="ja-JP" dirty="0" smtClean="0"/>
              <a:t> 2002)</a:t>
            </a:r>
          </a:p>
          <a:p>
            <a:r>
              <a:rPr lang="en-US" altLang="ja-JP" dirty="0" smtClean="0"/>
              <a:t>      </a:t>
            </a:r>
            <a:r>
              <a:rPr lang="ja-JP" altLang="en-US" dirty="0" smtClean="0">
                <a:sym typeface="Wingdings"/>
              </a:rPr>
              <a:t></a:t>
            </a:r>
            <a:r>
              <a:rPr lang="en-US" altLang="ja-JP" dirty="0" smtClean="0">
                <a:sym typeface="Wingdings"/>
              </a:rPr>
              <a:t> </a:t>
            </a:r>
            <a:r>
              <a:rPr lang="en-US" altLang="ja-JP" dirty="0" smtClean="0"/>
              <a:t>  similar to those found in V704 </a:t>
            </a:r>
            <a:r>
              <a:rPr lang="en-US" altLang="ja-JP" dirty="0" err="1" smtClean="0"/>
              <a:t>Cas</a:t>
            </a:r>
            <a:r>
              <a:rPr lang="en-US" altLang="ja-JP" dirty="0" smtClean="0"/>
              <a:t> 1993 (Evans et al. 1997, 2005)</a:t>
            </a:r>
          </a:p>
          <a:p>
            <a:r>
              <a:rPr lang="en-US" altLang="ja-JP" dirty="0" smtClean="0"/>
              <a:t>A Broad Feature at ~10.1</a:t>
            </a:r>
            <a:r>
              <a:rPr lang="en-US" altLang="ja-JP" dirty="0" smtClean="0">
                <a:latin typeface="Symbol"/>
              </a:rPr>
              <a:t>m</a:t>
            </a:r>
            <a:r>
              <a:rPr lang="en-US" altLang="ja-JP" dirty="0" smtClean="0"/>
              <a:t>m; amorphous silicate</a:t>
            </a:r>
          </a:p>
          <a:p>
            <a:r>
              <a:rPr lang="en-US" altLang="ja-JP" dirty="0" smtClean="0"/>
              <a:t>Features at ~9.2</a:t>
            </a:r>
            <a:r>
              <a:rPr lang="en-US" altLang="ja-JP" dirty="0" smtClean="0">
                <a:latin typeface="Symbol"/>
              </a:rPr>
              <a:t>m</a:t>
            </a:r>
            <a:r>
              <a:rPr lang="en-US" altLang="ja-JP" dirty="0" smtClean="0"/>
              <a:t>m, ~9.8</a:t>
            </a:r>
            <a:r>
              <a:rPr lang="en-US" altLang="ja-JP" dirty="0" smtClean="0">
                <a:latin typeface="Symbol"/>
              </a:rPr>
              <a:t>m</a:t>
            </a:r>
            <a:r>
              <a:rPr lang="en-US" altLang="ja-JP" dirty="0" smtClean="0"/>
              <a:t>m, ~10.7</a:t>
            </a:r>
            <a:r>
              <a:rPr lang="en-US" altLang="ja-JP" dirty="0" smtClean="0">
                <a:latin typeface="Symbol"/>
              </a:rPr>
              <a:t>m</a:t>
            </a:r>
            <a:r>
              <a:rPr lang="en-US" altLang="ja-JP" dirty="0" smtClean="0"/>
              <a:t>m, ~11.4</a:t>
            </a:r>
            <a:r>
              <a:rPr lang="en-US" altLang="ja-JP" dirty="0" smtClean="0">
                <a:latin typeface="Symbol"/>
              </a:rPr>
              <a:t>m</a:t>
            </a:r>
            <a:r>
              <a:rPr lang="en-US" altLang="ja-JP" dirty="0" smtClean="0"/>
              <a:t>m; </a:t>
            </a:r>
          </a:p>
          <a:p>
            <a:r>
              <a:rPr lang="en-US" altLang="ja-JP" dirty="0" smtClean="0"/>
              <a:t>  Possible contributions of </a:t>
            </a:r>
            <a:r>
              <a:rPr lang="en-US" altLang="ja-JP" dirty="0" err="1" smtClean="0"/>
              <a:t>forsterite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enstatite</a:t>
            </a:r>
            <a:r>
              <a:rPr lang="en-US" altLang="ja-JP" dirty="0" smtClean="0"/>
              <a:t> and </a:t>
            </a:r>
            <a:r>
              <a:rPr lang="en-US" altLang="ja-JP" dirty="0" err="1" smtClean="0"/>
              <a:t>diopside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Molster</a:t>
            </a:r>
            <a:r>
              <a:rPr lang="en-US" altLang="ja-JP" dirty="0" smtClean="0"/>
              <a:t> et al. 2002)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568610" y="119513"/>
            <a:ext cx="8229600" cy="791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600" dirty="0" smtClean="0">
                <a:latin typeface="+mj-lt"/>
                <a:ea typeface="+mj-ea"/>
                <a:cs typeface="+mj-cs"/>
              </a:rPr>
              <a:t>Interpretations; IR observations of V1280Sco</a:t>
            </a:r>
            <a:endParaRPr kumimoji="1" lang="ja-JP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5676" y="791538"/>
            <a:ext cx="8898140" cy="5909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-Near- to mid-infrared (1-25</a:t>
            </a:r>
            <a:r>
              <a:rPr lang="en-US" altLang="ja-JP" dirty="0" smtClean="0">
                <a:latin typeface="Symbol"/>
              </a:rPr>
              <a:t>m</a:t>
            </a:r>
            <a:r>
              <a:rPr lang="en-US" altLang="ja-JP" dirty="0" smtClean="0"/>
              <a:t>m) spectrum at </a:t>
            </a:r>
            <a:r>
              <a:rPr lang="en-US" altLang="ja-JP" dirty="0" err="1" smtClean="0"/>
              <a:t>t</a:t>
            </a:r>
            <a:r>
              <a:rPr lang="en-US" altLang="ja-JP" dirty="0" smtClean="0"/>
              <a:t> = ~1270 day with Gemini-S/</a:t>
            </a:r>
            <a:r>
              <a:rPr lang="en-US" altLang="ja-JP" dirty="0" err="1" smtClean="0"/>
              <a:t>TReCS</a:t>
            </a:r>
            <a:r>
              <a:rPr lang="en-US" altLang="ja-JP" dirty="0" smtClean="0"/>
              <a:t> is well </a:t>
            </a:r>
          </a:p>
          <a:p>
            <a:r>
              <a:rPr lang="en-US" altLang="ja-JP" dirty="0" smtClean="0"/>
              <a:t> reproduced by </a:t>
            </a:r>
            <a:r>
              <a:rPr kumimoji="1" lang="en-US" altLang="ja-JP" dirty="0" smtClean="0"/>
              <a:t>Emission from warm (T~185±5K) </a:t>
            </a:r>
            <a:r>
              <a:rPr lang="en-US" altLang="ja-JP" dirty="0" smtClean="0"/>
              <a:t>astronomical silicate dust of 1.9x10</a:t>
            </a:r>
            <a:r>
              <a:rPr lang="en-US" altLang="ja-JP" baseline="30000" dirty="0" smtClean="0"/>
              <a:t>-6</a:t>
            </a:r>
            <a:r>
              <a:rPr lang="en-US" altLang="ja-JP" dirty="0" smtClean="0"/>
              <a:t>M</a:t>
            </a:r>
            <a:r>
              <a:rPr lang="en-US" altLang="ja-JP" baseline="-25000" dirty="0" smtClean="0"/>
              <a:t>sun </a:t>
            </a:r>
          </a:p>
          <a:p>
            <a:r>
              <a:rPr lang="en-US" altLang="ja-JP" dirty="0" smtClean="0"/>
              <a:t>  and hot (T~485±5 K) amorphous carbon dust of </a:t>
            </a:r>
            <a:r>
              <a:rPr lang="en-US" altLang="ja-JP" dirty="0" smtClean="0">
                <a:sym typeface="Wingdings"/>
              </a:rPr>
              <a:t>1.5x10</a:t>
            </a:r>
            <a:r>
              <a:rPr lang="en-US" altLang="ja-JP" baseline="30000" dirty="0" smtClean="0">
                <a:sym typeface="Wingdings"/>
              </a:rPr>
              <a:t>-7</a:t>
            </a:r>
            <a:r>
              <a:rPr lang="en-US" altLang="ja-JP" dirty="0" smtClean="0">
                <a:sym typeface="Wingdings"/>
              </a:rPr>
              <a:t> </a:t>
            </a:r>
            <a:r>
              <a:rPr lang="en-US" altLang="ja-JP" dirty="0" err="1" smtClean="0">
                <a:sym typeface="Wingdings"/>
              </a:rPr>
              <a:t>M</a:t>
            </a:r>
            <a:r>
              <a:rPr lang="en-US" altLang="ja-JP" baseline="-25000" dirty="0" err="1" smtClean="0">
                <a:sym typeface="Wingdings"/>
              </a:rPr>
              <a:t>sun</a:t>
            </a:r>
            <a:r>
              <a:rPr lang="en-US" altLang="ja-JP" baseline="-25000" dirty="0" smtClean="0">
                <a:sym typeface="Wingdings"/>
              </a:rPr>
              <a:t>  </a:t>
            </a:r>
            <a:endParaRPr lang="en-US" altLang="ja-JP" dirty="0" smtClean="0"/>
          </a:p>
          <a:p>
            <a:r>
              <a:rPr lang="en-US" altLang="ja-JP" dirty="0" smtClean="0"/>
              <a:t>          </a:t>
            </a:r>
            <a:r>
              <a:rPr lang="ja-JP" altLang="en-US" dirty="0" smtClean="0">
                <a:sym typeface="Wingdings"/>
              </a:rPr>
              <a:t></a:t>
            </a:r>
            <a:r>
              <a:rPr lang="en-US" altLang="ja-JP" dirty="0" smtClean="0">
                <a:sym typeface="Wingdings"/>
              </a:rPr>
              <a:t> </a:t>
            </a:r>
            <a:r>
              <a:rPr lang="en-US" altLang="ja-JP" dirty="0" smtClean="0"/>
              <a:t>presence of both carbonaceous dust and (pre-existing?) silicate dust      </a:t>
            </a:r>
            <a:r>
              <a:rPr lang="en-US" altLang="ja-JP" dirty="0" smtClean="0">
                <a:sym typeface="Wingdings"/>
              </a:rPr>
              <a:t> </a:t>
            </a:r>
          </a:p>
          <a:p>
            <a:r>
              <a:rPr lang="en-US" altLang="ja-JP" dirty="0" smtClean="0">
                <a:sym typeface="Wingdings"/>
              </a:rPr>
              <a:t>          </a:t>
            </a:r>
            <a:r>
              <a:rPr lang="ja-JP" altLang="en-US" dirty="0" smtClean="0">
                <a:sym typeface="Wingdings"/>
              </a:rPr>
              <a:t></a:t>
            </a:r>
            <a:r>
              <a:rPr lang="en-US" altLang="ja-JP" dirty="0" smtClean="0">
                <a:sym typeface="Wingdings"/>
              </a:rPr>
              <a:t> the emitting regions of both components are confined within ~500AU </a:t>
            </a:r>
          </a:p>
          <a:p>
            <a:r>
              <a:rPr lang="en-US" altLang="ja-JP" dirty="0" smtClean="0">
                <a:sym typeface="Wingdings"/>
              </a:rPr>
              <a:t>                 (within an expanding dust shell; 0.35mas/day).</a:t>
            </a:r>
          </a:p>
          <a:p>
            <a:endParaRPr lang="en-US" altLang="ja-JP" dirty="0" smtClean="0">
              <a:sym typeface="Wingdings"/>
            </a:endParaRPr>
          </a:p>
          <a:p>
            <a:r>
              <a:rPr lang="en-US" altLang="ja-JP" dirty="0" smtClean="0">
                <a:sym typeface="Wingdings"/>
              </a:rPr>
              <a:t>-Strong 18-</a:t>
            </a:r>
            <a:r>
              <a:rPr lang="en-US" altLang="ja-JP" dirty="0" smtClean="0">
                <a:latin typeface="Symbol"/>
                <a:sym typeface="Wingdings"/>
              </a:rPr>
              <a:t>m</a:t>
            </a:r>
            <a:r>
              <a:rPr lang="en-US" altLang="ja-JP" dirty="0" smtClean="0">
                <a:sym typeface="Wingdings"/>
              </a:rPr>
              <a:t>m /10- </a:t>
            </a:r>
            <a:r>
              <a:rPr lang="en-US" altLang="ja-JP" dirty="0" smtClean="0">
                <a:latin typeface="Symbol"/>
                <a:sym typeface="Wingdings"/>
              </a:rPr>
              <a:t>m</a:t>
            </a:r>
            <a:r>
              <a:rPr lang="en-US" altLang="ja-JP" dirty="0" smtClean="0">
                <a:sym typeface="Wingdings"/>
              </a:rPr>
              <a:t>m silicate band ratio </a:t>
            </a:r>
          </a:p>
          <a:p>
            <a:r>
              <a:rPr lang="en-US" altLang="ja-JP" dirty="0" smtClean="0">
                <a:sym typeface="Wingdings"/>
              </a:rPr>
              <a:t>        </a:t>
            </a:r>
            <a:r>
              <a:rPr lang="ja-JP" altLang="en-US" dirty="0" smtClean="0">
                <a:sym typeface="Wingdings"/>
              </a:rPr>
              <a:t></a:t>
            </a:r>
            <a:r>
              <a:rPr lang="en-US" altLang="ja-JP" dirty="0" smtClean="0">
                <a:sym typeface="Wingdings"/>
              </a:rPr>
              <a:t> presence of lower temperature astronomical silicate dust (T~185K) of </a:t>
            </a:r>
            <a:r>
              <a:rPr lang="en-US" altLang="ja-JP" dirty="0" smtClean="0"/>
              <a:t>1.9x10</a:t>
            </a:r>
            <a:r>
              <a:rPr lang="en-US" altLang="ja-JP" baseline="30000" dirty="0" smtClean="0"/>
              <a:t>-6</a:t>
            </a:r>
            <a:r>
              <a:rPr lang="en-US" altLang="ja-JP" dirty="0" smtClean="0"/>
              <a:t>M</a:t>
            </a:r>
            <a:r>
              <a:rPr lang="en-US" altLang="ja-JP" baseline="-25000" dirty="0" smtClean="0"/>
              <a:t>sun </a:t>
            </a:r>
            <a:r>
              <a:rPr lang="en-US" altLang="ja-JP" dirty="0" smtClean="0">
                <a:sym typeface="Wingdings"/>
              </a:rPr>
              <a:t>?</a:t>
            </a:r>
          </a:p>
          <a:p>
            <a:r>
              <a:rPr lang="en-US" altLang="ja-JP" dirty="0" smtClean="0">
                <a:sym typeface="Wingdings"/>
              </a:rPr>
              <a:t>        </a:t>
            </a:r>
            <a:r>
              <a:rPr lang="ja-JP" altLang="en-US" dirty="0" smtClean="0">
                <a:sym typeface="Wingdings"/>
              </a:rPr>
              <a:t></a:t>
            </a:r>
            <a:r>
              <a:rPr lang="en-US" altLang="ja-JP" dirty="0" smtClean="0">
                <a:sym typeface="Wingdings"/>
              </a:rPr>
              <a:t>Possible annealing effect? (evolution of </a:t>
            </a:r>
            <a:r>
              <a:rPr lang="en-US" altLang="ja-JP" dirty="0" err="1" smtClean="0">
                <a:sym typeface="Wingdings"/>
              </a:rPr>
              <a:t>circumstellar</a:t>
            </a:r>
            <a:r>
              <a:rPr lang="en-US" altLang="ja-JP" dirty="0" smtClean="0">
                <a:sym typeface="Wingdings"/>
              </a:rPr>
              <a:t> silicate) (</a:t>
            </a:r>
            <a:r>
              <a:rPr lang="en-US" altLang="ja-JP" dirty="0" err="1" smtClean="0">
                <a:sym typeface="Wingdings"/>
              </a:rPr>
              <a:t>Nuth</a:t>
            </a:r>
            <a:r>
              <a:rPr lang="en-US" altLang="ja-JP" dirty="0" smtClean="0">
                <a:sym typeface="Wingdings"/>
              </a:rPr>
              <a:t> &amp; Hecht 1990) </a:t>
            </a:r>
          </a:p>
          <a:p>
            <a:r>
              <a:rPr lang="en-US" altLang="ja-JP" dirty="0" smtClean="0">
                <a:sym typeface="Wingdings"/>
              </a:rPr>
              <a:t>            (consistent with the possible presence of crystalline silicate band emission.) </a:t>
            </a:r>
          </a:p>
          <a:p>
            <a:endParaRPr lang="en-US" altLang="ja-JP" dirty="0" smtClean="0">
              <a:sym typeface="Wingdings"/>
            </a:endParaRPr>
          </a:p>
          <a:p>
            <a:r>
              <a:rPr lang="en-US" altLang="ja-JP" dirty="0" smtClean="0">
                <a:sym typeface="Wingdings"/>
              </a:rPr>
              <a:t>-Detection of 3.3</a:t>
            </a:r>
            <a:r>
              <a:rPr lang="en-US" altLang="ja-JP" dirty="0" smtClean="0">
                <a:latin typeface="Symbol"/>
                <a:sym typeface="Wingdings"/>
              </a:rPr>
              <a:t>m</a:t>
            </a:r>
            <a:r>
              <a:rPr lang="en-US" altLang="ja-JP" dirty="0" smtClean="0">
                <a:sym typeface="Wingdings"/>
              </a:rPr>
              <a:t>m feature with strong red-wing in AKARI/IRC NIR spectrum at </a:t>
            </a:r>
            <a:r>
              <a:rPr lang="en-US" altLang="ja-JP" dirty="0" err="1" smtClean="0">
                <a:sym typeface="Wingdings"/>
              </a:rPr>
              <a:t>t</a:t>
            </a:r>
            <a:r>
              <a:rPr lang="en-US" altLang="ja-JP" dirty="0" smtClean="0">
                <a:sym typeface="Wingdings"/>
              </a:rPr>
              <a:t> = ~940 days</a:t>
            </a:r>
          </a:p>
          <a:p>
            <a:r>
              <a:rPr lang="en-US" altLang="ja-JP" dirty="0" smtClean="0">
                <a:sym typeface="Wingdings"/>
              </a:rPr>
              <a:t>-Detection of 8.1, 8.7 and 11.35</a:t>
            </a:r>
            <a:r>
              <a:rPr lang="en-US" altLang="ja-JP" dirty="0" smtClean="0">
                <a:latin typeface="Symbol"/>
                <a:sym typeface="Wingdings"/>
              </a:rPr>
              <a:t>m</a:t>
            </a:r>
            <a:r>
              <a:rPr lang="en-US" altLang="ja-JP" dirty="0" smtClean="0">
                <a:sym typeface="Wingdings"/>
              </a:rPr>
              <a:t>m features in the spectrum of of V1280 </a:t>
            </a:r>
            <a:r>
              <a:rPr lang="en-US" altLang="ja-JP" dirty="0" err="1" smtClean="0">
                <a:sym typeface="Wingdings"/>
              </a:rPr>
              <a:t>Sco</a:t>
            </a:r>
            <a:r>
              <a:rPr lang="en-US" altLang="ja-JP" dirty="0" smtClean="0">
                <a:sym typeface="Wingdings"/>
              </a:rPr>
              <a:t> at </a:t>
            </a:r>
            <a:r>
              <a:rPr lang="en-US" altLang="ja-JP" dirty="0" err="1" smtClean="0">
                <a:sym typeface="Wingdings"/>
              </a:rPr>
              <a:t>t</a:t>
            </a:r>
            <a:r>
              <a:rPr lang="en-US" altLang="ja-JP" dirty="0" smtClean="0">
                <a:sym typeface="Wingdings"/>
              </a:rPr>
              <a:t>=~1270 days </a:t>
            </a:r>
          </a:p>
          <a:p>
            <a:r>
              <a:rPr lang="en-US" altLang="ja-JP" dirty="0" smtClean="0">
                <a:sym typeface="Wingdings"/>
              </a:rPr>
              <a:t>         with Gemini-S/</a:t>
            </a:r>
            <a:r>
              <a:rPr lang="en-US" altLang="ja-JP" dirty="0" err="1" smtClean="0">
                <a:sym typeface="Wingdings"/>
              </a:rPr>
              <a:t>TReCS</a:t>
            </a:r>
            <a:endParaRPr lang="en-US" altLang="ja-JP" dirty="0" smtClean="0">
              <a:sym typeface="Wingdings"/>
            </a:endParaRPr>
          </a:p>
          <a:p>
            <a:r>
              <a:rPr lang="en-US" altLang="ja-JP" dirty="0" smtClean="0">
                <a:sym typeface="Wingdings"/>
              </a:rPr>
              <a:t>      </a:t>
            </a:r>
            <a:r>
              <a:rPr lang="ja-JP" altLang="en-US" dirty="0" smtClean="0">
                <a:sym typeface="Wingdings"/>
              </a:rPr>
              <a:t></a:t>
            </a:r>
            <a:r>
              <a:rPr lang="en-US" altLang="ja-JP" dirty="0" smtClean="0">
                <a:sym typeface="Wingdings"/>
              </a:rPr>
              <a:t> Formation of Hydrogenated Amorphous Carbons (</a:t>
            </a:r>
            <a:r>
              <a:rPr lang="en-US" altLang="ja-JP" dirty="0" err="1" smtClean="0">
                <a:sym typeface="Wingdings"/>
              </a:rPr>
              <a:t>HACs</a:t>
            </a:r>
            <a:r>
              <a:rPr lang="en-US" altLang="ja-JP" dirty="0" smtClean="0">
                <a:sym typeface="Wingdings"/>
              </a:rPr>
              <a:t>) in the nova </a:t>
            </a:r>
            <a:r>
              <a:rPr lang="en-US" altLang="ja-JP" dirty="0" err="1" smtClean="0">
                <a:sym typeface="Wingdings"/>
              </a:rPr>
              <a:t>ejecta</a:t>
            </a:r>
            <a:endParaRPr lang="en-US" altLang="ja-JP" baseline="-25000" dirty="0" smtClean="0">
              <a:sym typeface="Wingdings"/>
            </a:endParaRPr>
          </a:p>
          <a:p>
            <a:endParaRPr lang="en-US" altLang="ja-JP" dirty="0" smtClean="0"/>
          </a:p>
          <a:p>
            <a:r>
              <a:rPr lang="en-US" altLang="ja-JP" dirty="0" smtClean="0"/>
              <a:t>-Presence of silicate absorption in the N-band Low-resolution spectrum of V1280Sco </a:t>
            </a:r>
          </a:p>
          <a:p>
            <a:r>
              <a:rPr lang="en-US" altLang="ja-JP" dirty="0" smtClean="0"/>
              <a:t>        at </a:t>
            </a:r>
            <a:r>
              <a:rPr lang="en-US" altLang="ja-JP" dirty="0" err="1" smtClean="0"/>
              <a:t>t</a:t>
            </a:r>
            <a:r>
              <a:rPr lang="en-US" altLang="ja-JP" dirty="0" smtClean="0"/>
              <a:t> = ~150 days with Subaru/COMICS</a:t>
            </a:r>
            <a:endParaRPr lang="en-US" altLang="ja-JP" dirty="0" smtClean="0">
              <a:sym typeface="Wingdings"/>
            </a:endParaRPr>
          </a:p>
          <a:p>
            <a:r>
              <a:rPr lang="en-US" altLang="ja-JP" dirty="0" smtClean="0">
                <a:sym typeface="Wingdings"/>
              </a:rPr>
              <a:t>-CO gas absorption in the AKARI/IRC near-infrared spectrum of V1280Sco at </a:t>
            </a:r>
            <a:r>
              <a:rPr lang="en-US" altLang="ja-JP" dirty="0" err="1" smtClean="0">
                <a:sym typeface="Wingdings"/>
              </a:rPr>
              <a:t>t</a:t>
            </a:r>
            <a:r>
              <a:rPr lang="en-US" altLang="ja-JP" dirty="0" smtClean="0">
                <a:sym typeface="Wingdings"/>
              </a:rPr>
              <a:t>=~940 days</a:t>
            </a:r>
            <a:endParaRPr lang="en-US" altLang="ja-JP" dirty="0" smtClean="0"/>
          </a:p>
          <a:p>
            <a:r>
              <a:rPr lang="en-US" altLang="ja-JP" dirty="0" smtClean="0"/>
              <a:t>                   </a:t>
            </a:r>
            <a:r>
              <a:rPr lang="ja-JP" altLang="en-US" dirty="0" smtClean="0">
                <a:sym typeface="Wingdings"/>
              </a:rPr>
              <a:t></a:t>
            </a:r>
            <a:r>
              <a:rPr lang="en-US" altLang="ja-JP" dirty="0" smtClean="0">
                <a:sym typeface="Wingdings"/>
              </a:rPr>
              <a:t> presence of rich </a:t>
            </a:r>
            <a:r>
              <a:rPr lang="en-US" altLang="ja-JP" dirty="0" err="1" smtClean="0">
                <a:sym typeface="Wingdings"/>
              </a:rPr>
              <a:t>circumstellar</a:t>
            </a:r>
            <a:r>
              <a:rPr lang="en-US" altLang="ja-JP" dirty="0" smtClean="0">
                <a:sym typeface="Wingdings"/>
              </a:rPr>
              <a:t> medium around the white dwarf</a:t>
            </a:r>
            <a:r>
              <a:rPr lang="en-US" altLang="ja-JP" dirty="0" smtClean="0"/>
              <a:t> 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</TotalTime>
  <Words>1809</Words>
  <Application>Microsoft Macintosh PowerPoint</Application>
  <PresentationFormat>画面に合わせる (4:3)</PresentationFormat>
  <Paragraphs>157</Paragraphs>
  <Slides>12</Slides>
  <Notes>7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2</vt:i4>
      </vt:variant>
      <vt:variant>
        <vt:lpstr>スライド タイトル</vt:lpstr>
      </vt:variant>
      <vt:variant>
        <vt:i4>12</vt:i4>
      </vt:variant>
    </vt:vector>
  </HeadingPairs>
  <TitlesOfParts>
    <vt:vector size="14" baseType="lpstr">
      <vt:lpstr>Office テーマ</vt:lpstr>
      <vt:lpstr>1_Office テーマ</vt:lpstr>
      <vt:lpstr>Infrared Observations of Novae  with Subaru/COMICS and Gemini/T-ReCS</vt:lpstr>
      <vt:lpstr>Infrared Observations of Novae</vt:lpstr>
      <vt:lpstr>スライド 3</vt:lpstr>
      <vt:lpstr>Infrared Spectral Energy Distribution of V1280Sco  at ~150 days with Subaru/COMICS</vt:lpstr>
      <vt:lpstr>Near Infrared Spectrum of V1280Sco  at ~940 days with AKARI/IRC</vt:lpstr>
      <vt:lpstr>Results of N- &amp; Q-band imaging observations of V1280 Sco  at t=~1270 days with Gemini-S/TReCS</vt:lpstr>
      <vt:lpstr>Spectral Decomposition of model fit  to the Infrared Continuum Spectrum of V1280Sco  at ~1300 days obtained with Gemini-S/TReCS</vt:lpstr>
      <vt:lpstr>Mid-Infrared Spectral Features over the Infrared Continuum  modeled with amorphous carbon and astronomical silicate</vt:lpstr>
      <vt:lpstr>スライド 9</vt:lpstr>
      <vt:lpstr>スライド 10</vt:lpstr>
      <vt:lpstr>スライド 11</vt:lpstr>
      <vt:lpstr>スライド 12</vt:lpstr>
    </vt:vector>
  </TitlesOfParts>
  <Company>東京大学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Infrared Observations of Novae  with Subaru/COMICS and Gemini/T-ReCS</dc:title>
  <dc:creator>左近 樹</dc:creator>
  <cp:lastModifiedBy>左近 樹</cp:lastModifiedBy>
  <cp:revision>27</cp:revision>
  <dcterms:created xsi:type="dcterms:W3CDTF">2011-01-20T05:10:58Z</dcterms:created>
  <dcterms:modified xsi:type="dcterms:W3CDTF">2011-01-20T05:12:02Z</dcterms:modified>
</cp:coreProperties>
</file>