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8" r:id="rId7"/>
    <p:sldId id="269" r:id="rId8"/>
    <p:sldId id="271" r:id="rId9"/>
    <p:sldId id="272" r:id="rId10"/>
    <p:sldId id="270" r:id="rId11"/>
    <p:sldId id="262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8" autoAdjust="0"/>
    <p:restoredTop sz="86421" autoAdjust="0"/>
  </p:normalViewPr>
  <p:slideViewPr>
    <p:cSldViewPr snapToObjects="1">
      <p:cViewPr varScale="1">
        <p:scale>
          <a:sx n="96" d="100"/>
          <a:sy n="96" d="100"/>
        </p:scale>
        <p:origin x="-1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umaru\AppData\Local\Temp\STARS&#30331;&#37682;&#32113;&#35336;_11011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umaru\AppData\Local\Temp\STARS%20DL%202010-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oumaru\AppData\Local\Temp\STARS%20DL%202010-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Noumaru\AppData\Local\Temp\STARS%20DL%202010-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Noumaru\AppData\Local\Temp\STARS%20DL%202010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>
        <c:manualLayout>
          <c:layoutTarget val="inner"/>
          <c:xMode val="edge"/>
          <c:yMode val="edge"/>
          <c:x val="7.5000000000000039E-2"/>
          <c:y val="3.6057692307692311E-2"/>
          <c:w val="0.80543478260869561"/>
          <c:h val="0.81730769230769262"/>
        </c:manualLayout>
      </c:layout>
      <c:barChart>
        <c:barDir val="col"/>
        <c:grouping val="stacked"/>
        <c:ser>
          <c:idx val="0"/>
          <c:order val="0"/>
          <c:tx>
            <c:strRef>
              <c:f>'STARS Year'!$A$39</c:f>
              <c:strCache>
                <c:ptCount val="1"/>
                <c:pt idx="0">
                  <c:v>CIA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Year'!$B$39:$N$39</c:f>
              <c:numCache>
                <c:formatCode>#,##0.00;[Red]\-#,##0.00</c:formatCode>
                <c:ptCount val="13"/>
                <c:pt idx="1">
                  <c:v>0.63964572600000025</c:v>
                </c:pt>
                <c:pt idx="2">
                  <c:v>32.312455</c:v>
                </c:pt>
                <c:pt idx="3">
                  <c:v>19.473419499999995</c:v>
                </c:pt>
                <c:pt idx="4">
                  <c:v>104.09203599999998</c:v>
                </c:pt>
                <c:pt idx="5">
                  <c:v>89.346381099999988</c:v>
                </c:pt>
                <c:pt idx="6">
                  <c:v>111.56948300000002</c:v>
                </c:pt>
                <c:pt idx="7">
                  <c:v>99.007908499999999</c:v>
                </c:pt>
                <c:pt idx="8">
                  <c:v>32.912363499999998</c:v>
                </c:pt>
                <c:pt idx="9">
                  <c:v>51.977877099999994</c:v>
                </c:pt>
                <c:pt idx="10">
                  <c:v>66.262193920000016</c:v>
                </c:pt>
              </c:numCache>
            </c:numRef>
          </c:val>
        </c:ser>
        <c:ser>
          <c:idx val="1"/>
          <c:order val="1"/>
          <c:tx>
            <c:strRef>
              <c:f>'STARS Year'!$A$40</c:f>
              <c:strCache>
                <c:ptCount val="1"/>
                <c:pt idx="0">
                  <c:v>COM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Year'!$B$40:$N$40</c:f>
              <c:numCache>
                <c:formatCode>#,##0.00;[Red]\-#,##0.00</c:formatCode>
                <c:ptCount val="13"/>
                <c:pt idx="1">
                  <c:v>19.2974344</c:v>
                </c:pt>
                <c:pt idx="2">
                  <c:v>65.82741799999998</c:v>
                </c:pt>
                <c:pt idx="3">
                  <c:v>36.819689799999992</c:v>
                </c:pt>
                <c:pt idx="4">
                  <c:v>95.456938799999989</c:v>
                </c:pt>
                <c:pt idx="5">
                  <c:v>173.68718700000002</c:v>
                </c:pt>
                <c:pt idx="6">
                  <c:v>115.98381500000002</c:v>
                </c:pt>
                <c:pt idx="7">
                  <c:v>204.750359</c:v>
                </c:pt>
                <c:pt idx="8">
                  <c:v>168.09234000000004</c:v>
                </c:pt>
                <c:pt idx="9">
                  <c:v>165.08854400000001</c:v>
                </c:pt>
                <c:pt idx="10">
                  <c:v>97.307318080000002</c:v>
                </c:pt>
                <c:pt idx="11">
                  <c:v>116.52752255999998</c:v>
                </c:pt>
                <c:pt idx="12">
                  <c:v>47.6819104</c:v>
                </c:pt>
              </c:numCache>
            </c:numRef>
          </c:val>
        </c:ser>
        <c:ser>
          <c:idx val="2"/>
          <c:order val="2"/>
          <c:tx>
            <c:strRef>
              <c:f>'STARS Year'!$A$41</c:f>
              <c:strCache>
                <c:ptCount val="1"/>
                <c:pt idx="0">
                  <c:v>FCS</c:v>
                </c:pt>
              </c:strCache>
            </c:strRef>
          </c:tx>
          <c:spPr>
            <a:solidFill>
              <a:srgbClr val="FF66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Year'!$B$41:$N$41</c:f>
              <c:numCache>
                <c:formatCode>General</c:formatCode>
                <c:ptCount val="13"/>
                <c:pt idx="2" formatCode="#,##0.00;[Red]\-#,##0.00">
                  <c:v>35.668471700000005</c:v>
                </c:pt>
                <c:pt idx="3" formatCode="#,##0.00;[Red]\-#,##0.00">
                  <c:v>37.141309400000004</c:v>
                </c:pt>
                <c:pt idx="4" formatCode="#,##0.00;[Red]\-#,##0.00">
                  <c:v>62.761429400000004</c:v>
                </c:pt>
                <c:pt idx="5" formatCode="#,##0.00;[Red]\-#,##0.00">
                  <c:v>91.584265000000016</c:v>
                </c:pt>
                <c:pt idx="6" formatCode="#,##0.00;[Red]\-#,##0.00">
                  <c:v>59.816902999999996</c:v>
                </c:pt>
                <c:pt idx="7" formatCode="#,##0.00;[Red]\-#,##0.00">
                  <c:v>68.531425900000016</c:v>
                </c:pt>
                <c:pt idx="8" formatCode="#,##0.00;[Red]\-#,##0.00">
                  <c:v>47.287532200000008</c:v>
                </c:pt>
                <c:pt idx="9" formatCode="#,##0.00;[Red]\-#,##0.00">
                  <c:v>44.418925400000006</c:v>
                </c:pt>
                <c:pt idx="10" formatCode="#,##0.00;[Red]\-#,##0.00">
                  <c:v>31.883785920000001</c:v>
                </c:pt>
                <c:pt idx="11" formatCode="#,##0.00;[Red]\-#,##0.00">
                  <c:v>35.682860159999997</c:v>
                </c:pt>
                <c:pt idx="12" formatCode="#,##0.00;[Red]\-#,##0.00">
                  <c:v>56.916118080000004</c:v>
                </c:pt>
              </c:numCache>
            </c:numRef>
          </c:val>
        </c:ser>
        <c:ser>
          <c:idx val="3"/>
          <c:order val="3"/>
          <c:tx>
            <c:strRef>
              <c:f>'STARS Year'!$A$42</c:f>
              <c:strCache>
                <c:ptCount val="1"/>
                <c:pt idx="0">
                  <c:v>FLD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Year'!$B$42:$N$42</c:f>
              <c:numCache>
                <c:formatCode>General</c:formatCode>
                <c:ptCount val="13"/>
                <c:pt idx="7" formatCode="#,##0.00;[Red]\-#,##0.00">
                  <c:v>3.4718400000000003E-2</c:v>
                </c:pt>
                <c:pt idx="8" formatCode="#,##0.00;[Red]\-#,##0.00">
                  <c:v>0.21121632000000004</c:v>
                </c:pt>
                <c:pt idx="9" formatCode="#,##0.00;[Red]\-#,##0.00">
                  <c:v>117.41455000000003</c:v>
                </c:pt>
                <c:pt idx="10" formatCode="#,##0.00;[Red]\-#,##0.00">
                  <c:v>180.14756703999998</c:v>
                </c:pt>
                <c:pt idx="11" formatCode="#,##0.00;[Red]\-#,##0.00">
                  <c:v>221.48500000000001</c:v>
                </c:pt>
                <c:pt idx="12" formatCode="#,##0.00;[Red]\-#,##0.00">
                  <c:v>35.226315840000019</c:v>
                </c:pt>
              </c:numCache>
            </c:numRef>
          </c:val>
        </c:ser>
        <c:ser>
          <c:idx val="4"/>
          <c:order val="4"/>
          <c:tx>
            <c:strRef>
              <c:f>'STARS Year'!$A$43</c:f>
              <c:strCache>
                <c:ptCount val="1"/>
                <c:pt idx="0">
                  <c:v>FMS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Year'!$B$43:$N$43</c:f>
              <c:numCache>
                <c:formatCode>General</c:formatCode>
                <c:ptCount val="13"/>
                <c:pt idx="12" formatCode="#,##0.00;[Red]\-#,##0.00">
                  <c:v>206.29364608</c:v>
                </c:pt>
              </c:numCache>
            </c:numRef>
          </c:val>
        </c:ser>
        <c:ser>
          <c:idx val="5"/>
          <c:order val="5"/>
          <c:tx>
            <c:strRef>
              <c:f>'STARS Year'!$A$44</c:f>
              <c:strCache>
                <c:ptCount val="1"/>
                <c:pt idx="0">
                  <c:v>HDS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Year'!$B$44:$N$44</c:f>
              <c:numCache>
                <c:formatCode>#,##0.00;[Red]\-#,##0.00</c:formatCode>
                <c:ptCount val="13"/>
                <c:pt idx="1">
                  <c:v>2.3034412799999999</c:v>
                </c:pt>
                <c:pt idx="2">
                  <c:v>34.247475000000001</c:v>
                </c:pt>
                <c:pt idx="3">
                  <c:v>57.1609914</c:v>
                </c:pt>
                <c:pt idx="4">
                  <c:v>50.592530300000014</c:v>
                </c:pt>
                <c:pt idx="5">
                  <c:v>37.909074199999999</c:v>
                </c:pt>
                <c:pt idx="6">
                  <c:v>59.6017267</c:v>
                </c:pt>
                <c:pt idx="7">
                  <c:v>70.699625299999994</c:v>
                </c:pt>
                <c:pt idx="8">
                  <c:v>99.088136599999984</c:v>
                </c:pt>
                <c:pt idx="9">
                  <c:v>45.709801900000002</c:v>
                </c:pt>
                <c:pt idx="10">
                  <c:v>63.210897599999996</c:v>
                </c:pt>
                <c:pt idx="11">
                  <c:v>62.39043968</c:v>
                </c:pt>
                <c:pt idx="12">
                  <c:v>54.682835200000007</c:v>
                </c:pt>
              </c:numCache>
            </c:numRef>
          </c:val>
        </c:ser>
        <c:ser>
          <c:idx val="6"/>
          <c:order val="6"/>
          <c:tx>
            <c:strRef>
              <c:f>'STARS Year'!$A$45</c:f>
              <c:strCache>
                <c:ptCount val="1"/>
                <c:pt idx="0">
                  <c:v>HIC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Year'!$B$45:$N$45</c:f>
              <c:numCache>
                <c:formatCode>General</c:formatCode>
                <c:ptCount val="13"/>
                <c:pt idx="10" formatCode="#,##0.00;[Red]\-#,##0.00">
                  <c:v>3.1788287999999998</c:v>
                </c:pt>
                <c:pt idx="12" formatCode="#,##0.00;[Red]\-#,##0.00">
                  <c:v>130.44139328</c:v>
                </c:pt>
              </c:numCache>
            </c:numRef>
          </c:val>
        </c:ser>
        <c:ser>
          <c:idx val="7"/>
          <c:order val="7"/>
          <c:tx>
            <c:strRef>
              <c:f>'STARS Year'!$A$46</c:f>
              <c:strCache>
                <c:ptCount val="1"/>
                <c:pt idx="0">
                  <c:v>IRC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Year'!$B$46:$N$46</c:f>
              <c:numCache>
                <c:formatCode>#,##0.00;[Red]\-#,##0.00</c:formatCode>
                <c:ptCount val="13"/>
                <c:pt idx="1">
                  <c:v>1.9486512</c:v>
                </c:pt>
                <c:pt idx="2">
                  <c:v>57.619602900000004</c:v>
                </c:pt>
                <c:pt idx="3">
                  <c:v>190.13337399999998</c:v>
                </c:pt>
                <c:pt idx="4">
                  <c:v>219.64618899999999</c:v>
                </c:pt>
                <c:pt idx="5">
                  <c:v>171.49525600000001</c:v>
                </c:pt>
                <c:pt idx="6">
                  <c:v>215.95561900000001</c:v>
                </c:pt>
                <c:pt idx="7">
                  <c:v>105.29386599999999</c:v>
                </c:pt>
                <c:pt idx="8">
                  <c:v>106.96227300000001</c:v>
                </c:pt>
                <c:pt idx="9">
                  <c:v>71.855890599999967</c:v>
                </c:pt>
                <c:pt idx="10">
                  <c:v>87.345989119999984</c:v>
                </c:pt>
                <c:pt idx="11">
                  <c:v>151.67775167999997</c:v>
                </c:pt>
                <c:pt idx="12">
                  <c:v>75.571607040000004</c:v>
                </c:pt>
              </c:numCache>
            </c:numRef>
          </c:val>
        </c:ser>
        <c:ser>
          <c:idx val="8"/>
          <c:order val="8"/>
          <c:tx>
            <c:strRef>
              <c:f>'STARS Year'!$A$47</c:f>
              <c:strCache>
                <c:ptCount val="1"/>
                <c:pt idx="0">
                  <c:v>MCS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Year'!$B$47:$N$47</c:f>
              <c:numCache>
                <c:formatCode>General</c:formatCode>
                <c:ptCount val="13"/>
                <c:pt idx="6" formatCode="#,##0.00;[Red]\-#,##0.00">
                  <c:v>33.244992000000003</c:v>
                </c:pt>
                <c:pt idx="7" formatCode="#,##0.00;[Red]\-#,##0.00">
                  <c:v>239.62830900000003</c:v>
                </c:pt>
                <c:pt idx="8" formatCode="#,##0.00;[Red]\-#,##0.00">
                  <c:v>610.06373300000007</c:v>
                </c:pt>
                <c:pt idx="9" formatCode="#,##0.00;[Red]\-#,##0.00">
                  <c:v>713.54802499999994</c:v>
                </c:pt>
                <c:pt idx="10" formatCode="#,##0.00;[Red]\-#,##0.00">
                  <c:v>721.95465407999984</c:v>
                </c:pt>
                <c:pt idx="11" formatCode="#,##0.00;[Red]\-#,##0.00">
                  <c:v>306.62072671999999</c:v>
                </c:pt>
                <c:pt idx="12" formatCode="#,##0.00;[Red]\-#,##0.00">
                  <c:v>196.64986815999995</c:v>
                </c:pt>
              </c:numCache>
            </c:numRef>
          </c:val>
        </c:ser>
        <c:ser>
          <c:idx val="9"/>
          <c:order val="9"/>
          <c:tx>
            <c:strRef>
              <c:f>'STARS Year'!$A$48</c:f>
              <c:strCache>
                <c:ptCount val="1"/>
                <c:pt idx="0">
                  <c:v>OBSLOGTBL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Year'!$B$48:$N$48</c:f>
              <c:numCache>
                <c:formatCode>#,##0.00;[Red]\-#,##0.00</c:formatCode>
                <c:ptCount val="13"/>
                <c:pt idx="0">
                  <c:v>48.477974199999998</c:v>
                </c:pt>
                <c:pt idx="1">
                  <c:v>900.33874400000002</c:v>
                </c:pt>
                <c:pt idx="2">
                  <c:v>968.46441199999992</c:v>
                </c:pt>
                <c:pt idx="3">
                  <c:v>999.6166189999999</c:v>
                </c:pt>
                <c:pt idx="4">
                  <c:v>1062.3407199999999</c:v>
                </c:pt>
                <c:pt idx="5">
                  <c:v>1100.4291499999999</c:v>
                </c:pt>
                <c:pt idx="6">
                  <c:v>1092.0705499999999</c:v>
                </c:pt>
                <c:pt idx="7">
                  <c:v>1345.63066</c:v>
                </c:pt>
                <c:pt idx="8">
                  <c:v>1124.0005200000001</c:v>
                </c:pt>
                <c:pt idx="9">
                  <c:v>1128.3564699999999</c:v>
                </c:pt>
                <c:pt idx="10">
                  <c:v>1114.0999999999999</c:v>
                </c:pt>
                <c:pt idx="11">
                  <c:v>1123.3989999999999</c:v>
                </c:pt>
                <c:pt idx="12">
                  <c:v>1282.1889999999999</c:v>
                </c:pt>
              </c:numCache>
            </c:numRef>
          </c:val>
        </c:ser>
        <c:ser>
          <c:idx val="10"/>
          <c:order val="10"/>
          <c:tx>
            <c:strRef>
              <c:f>'STARS Year'!$A$49</c:f>
              <c:strCache>
                <c:ptCount val="1"/>
                <c:pt idx="0">
                  <c:v>SKY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Year'!$B$49:$N$49</c:f>
              <c:numCache>
                <c:formatCode>General</c:formatCode>
                <c:ptCount val="13"/>
                <c:pt idx="3" formatCode="#,##0.00;[Red]\-#,##0.00">
                  <c:v>39.808365100000003</c:v>
                </c:pt>
                <c:pt idx="4" formatCode="#,##0.00;[Red]\-#,##0.00">
                  <c:v>140.96808000000001</c:v>
                </c:pt>
                <c:pt idx="5" formatCode="#,##0.00;[Red]\-#,##0.00">
                  <c:v>135.36453599999999</c:v>
                </c:pt>
                <c:pt idx="6" formatCode="#,##0.00;[Red]\-#,##0.00">
                  <c:v>134.291068</c:v>
                </c:pt>
                <c:pt idx="7" formatCode="#,##0.00;[Red]\-#,##0.00">
                  <c:v>137.538611</c:v>
                </c:pt>
                <c:pt idx="8" formatCode="#,##0.00;[Red]\-#,##0.00">
                  <c:v>137.18983399999999</c:v>
                </c:pt>
                <c:pt idx="9" formatCode="#,##0.00;[Red]\-#,##0.00">
                  <c:v>94.946650600000012</c:v>
                </c:pt>
              </c:numCache>
            </c:numRef>
          </c:val>
        </c:ser>
        <c:ser>
          <c:idx val="11"/>
          <c:order val="11"/>
          <c:tx>
            <c:strRef>
              <c:f>'STARS Year'!$A$50</c:f>
              <c:strCache>
                <c:ptCount val="1"/>
                <c:pt idx="0">
                  <c:v>SUK</c:v>
                </c:pt>
              </c:strCache>
            </c:strRef>
          </c:tx>
          <c:spPr>
            <a:solidFill>
              <a:srgbClr val="00FF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Year'!$B$50:$N$50</c:f>
              <c:numCache>
                <c:formatCode>#,##0.00;[Red]\-#,##0.00</c:formatCode>
                <c:ptCount val="13"/>
                <c:pt idx="1">
                  <c:v>3.1199040000000004E-2</c:v>
                </c:pt>
                <c:pt idx="2">
                  <c:v>1.6067347199999997</c:v>
                </c:pt>
                <c:pt idx="3">
                  <c:v>8.7150547400000011</c:v>
                </c:pt>
                <c:pt idx="4">
                  <c:v>161.88030800000004</c:v>
                </c:pt>
                <c:pt idx="5">
                  <c:v>30.967490899999998</c:v>
                </c:pt>
                <c:pt idx="6">
                  <c:v>0.45145152</c:v>
                </c:pt>
                <c:pt idx="7">
                  <c:v>4.0578220800000002</c:v>
                </c:pt>
                <c:pt idx="8">
                  <c:v>4.8775680000000009E-2</c:v>
                </c:pt>
                <c:pt idx="9">
                  <c:v>0.2512828800000001</c:v>
                </c:pt>
                <c:pt idx="12">
                  <c:v>9.2649600000000026E-3</c:v>
                </c:pt>
              </c:numCache>
            </c:numRef>
          </c:val>
        </c:ser>
        <c:ser>
          <c:idx val="12"/>
          <c:order val="12"/>
          <c:tx>
            <c:strRef>
              <c:f>'STARS Year'!$A$51</c:f>
              <c:strCache>
                <c:ptCount val="1"/>
                <c:pt idx="0">
                  <c:v>SUP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Year'!$B$51:$N$51</c:f>
              <c:numCache>
                <c:formatCode>#,##0.00;[Red]\-#,##0.00</c:formatCode>
                <c:ptCount val="13"/>
                <c:pt idx="0">
                  <c:v>10.2546622</c:v>
                </c:pt>
                <c:pt idx="1">
                  <c:v>181.52677399999999</c:v>
                </c:pt>
                <c:pt idx="2">
                  <c:v>253.23714999999999</c:v>
                </c:pt>
                <c:pt idx="3">
                  <c:v>784.92187000000001</c:v>
                </c:pt>
                <c:pt idx="4">
                  <c:v>1640.8832499999999</c:v>
                </c:pt>
                <c:pt idx="5">
                  <c:v>1415.4048</c:v>
                </c:pt>
                <c:pt idx="6">
                  <c:v>1594.7069800000002</c:v>
                </c:pt>
                <c:pt idx="7">
                  <c:v>1362.5558800000001</c:v>
                </c:pt>
                <c:pt idx="8">
                  <c:v>991.07303000000013</c:v>
                </c:pt>
                <c:pt idx="9">
                  <c:v>1291.2855600000003</c:v>
                </c:pt>
                <c:pt idx="10">
                  <c:v>1556.7414527999999</c:v>
                </c:pt>
                <c:pt idx="11">
                  <c:v>2048.7759999999998</c:v>
                </c:pt>
                <c:pt idx="12">
                  <c:v>1934.1689999999999</c:v>
                </c:pt>
              </c:numCache>
            </c:numRef>
          </c:val>
        </c:ser>
        <c:ser>
          <c:idx val="13"/>
          <c:order val="13"/>
          <c:tx>
            <c:strRef>
              <c:f>'STARS Year'!$A$52</c:f>
              <c:strCache>
                <c:ptCount val="1"/>
                <c:pt idx="0">
                  <c:v>VGW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Year'!$B$52:$N$52</c:f>
              <c:numCache>
                <c:formatCode>#,##0.00;[Red]\-#,##0.00</c:formatCode>
                <c:ptCount val="13"/>
                <c:pt idx="0">
                  <c:v>0.112904662</c:v>
                </c:pt>
                <c:pt idx="1">
                  <c:v>1.16990208</c:v>
                </c:pt>
                <c:pt idx="2">
                  <c:v>20.512650300000001</c:v>
                </c:pt>
                <c:pt idx="3">
                  <c:v>11.454097000000003</c:v>
                </c:pt>
                <c:pt idx="4">
                  <c:v>15.3110246</c:v>
                </c:pt>
                <c:pt idx="5">
                  <c:v>19.878335999999997</c:v>
                </c:pt>
                <c:pt idx="6">
                  <c:v>12.748988199999998</c:v>
                </c:pt>
                <c:pt idx="7">
                  <c:v>15.286659800000002</c:v>
                </c:pt>
                <c:pt idx="8">
                  <c:v>29.620777</c:v>
                </c:pt>
                <c:pt idx="9">
                  <c:v>9.1693296000000011</c:v>
                </c:pt>
                <c:pt idx="10">
                  <c:v>9.89371008</c:v>
                </c:pt>
                <c:pt idx="11">
                  <c:v>5.8030992000000001</c:v>
                </c:pt>
                <c:pt idx="12">
                  <c:v>5.0481676799999988</c:v>
                </c:pt>
              </c:numCache>
            </c:numRef>
          </c:val>
        </c:ser>
        <c:ser>
          <c:idx val="14"/>
          <c:order val="14"/>
          <c:tx>
            <c:strRef>
              <c:f>'STARS Year'!$A$53</c:f>
              <c:strCache>
                <c:ptCount val="1"/>
                <c:pt idx="0">
                  <c:v>CAC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Year'!$B$53:$N$53</c:f>
              <c:numCache>
                <c:formatCode>#,##0.00;[Red]\-#,##0.00</c:formatCode>
                <c:ptCount val="13"/>
                <c:pt idx="0">
                  <c:v>0.14469408000000003</c:v>
                </c:pt>
                <c:pt idx="1">
                  <c:v>2.6549798400000002</c:v>
                </c:pt>
                <c:pt idx="2">
                  <c:v>8.5201804799999987</c:v>
                </c:pt>
                <c:pt idx="3">
                  <c:v>1.4736959999999999E-2</c:v>
                </c:pt>
                <c:pt idx="4">
                  <c:v>0.17248608000000004</c:v>
                </c:pt>
                <c:pt idx="5">
                  <c:v>1.4608655999999998</c:v>
                </c:pt>
              </c:numCache>
            </c:numRef>
          </c:val>
        </c:ser>
        <c:ser>
          <c:idx val="15"/>
          <c:order val="15"/>
          <c:tx>
            <c:strRef>
              <c:f>'STARS Year'!$A$54</c:f>
              <c:strCache>
                <c:ptCount val="1"/>
                <c:pt idx="0">
                  <c:v>CHS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Year'!$B$54:$N$54</c:f>
              <c:numCache>
                <c:formatCode>General</c:formatCode>
                <c:ptCount val="13"/>
                <c:pt idx="3" formatCode="#,##0.00;[Red]\-#,##0.00">
                  <c:v>1.7956511999999998</c:v>
                </c:pt>
              </c:numCache>
            </c:numRef>
          </c:val>
        </c:ser>
        <c:ser>
          <c:idx val="16"/>
          <c:order val="16"/>
          <c:tx>
            <c:strRef>
              <c:f>'STARS Year'!$A$55</c:f>
              <c:strCache>
                <c:ptCount val="1"/>
                <c:pt idx="0">
                  <c:v>K3D</c:v>
                </c:pt>
              </c:strCache>
            </c:strRef>
          </c:tx>
          <c:spPr>
            <a:solidFill>
              <a:srgbClr val="00CC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Year'!$B$55:$N$55</c:f>
              <c:numCache>
                <c:formatCode>General</c:formatCode>
                <c:ptCount val="13"/>
                <c:pt idx="4" formatCode="#,##0.00;[Red]\-#,##0.00">
                  <c:v>4.221567939999999</c:v>
                </c:pt>
                <c:pt idx="5" formatCode="#,##0.00;[Red]\-#,##0.00">
                  <c:v>9.7067520000000004E-2</c:v>
                </c:pt>
                <c:pt idx="6" formatCode="#,##0.00;[Red]\-#,##0.00">
                  <c:v>2.8088006399999994</c:v>
                </c:pt>
                <c:pt idx="7" formatCode="#,##0.00;[Red]\-#,##0.00">
                  <c:v>3.0890966400000002</c:v>
                </c:pt>
                <c:pt idx="8" formatCode="#,##0.00;[Red]\-#,##0.00">
                  <c:v>2.0171520000000002E-2</c:v>
                </c:pt>
                <c:pt idx="11" formatCode="#,##0.00;[Red]\-#,##0.00">
                  <c:v>8.9760960000000029E-2</c:v>
                </c:pt>
                <c:pt idx="12" formatCode="#,##0.00;[Red]\-#,##0.00">
                  <c:v>3.2892595199999999</c:v>
                </c:pt>
              </c:numCache>
            </c:numRef>
          </c:val>
        </c:ser>
        <c:ser>
          <c:idx val="17"/>
          <c:order val="17"/>
          <c:tx>
            <c:strRef>
              <c:f>'STARS Year'!$A$56</c:f>
              <c:strCache>
                <c:ptCount val="1"/>
                <c:pt idx="0">
                  <c:v>MIR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Year'!$B$56:$N$56</c:f>
              <c:numCache>
                <c:formatCode>#,##0.00;[Red]\-#,##0.00</c:formatCode>
                <c:ptCount val="13"/>
                <c:pt idx="1">
                  <c:v>26.490113299999997</c:v>
                </c:pt>
                <c:pt idx="2">
                  <c:v>25.094874200000003</c:v>
                </c:pt>
                <c:pt idx="4">
                  <c:v>2.7737510400000005</c:v>
                </c:pt>
                <c:pt idx="5">
                  <c:v>8.2019520000000012E-2</c:v>
                </c:pt>
              </c:numCache>
            </c:numRef>
          </c:val>
        </c:ser>
        <c:ser>
          <c:idx val="18"/>
          <c:order val="18"/>
          <c:tx>
            <c:strRef>
              <c:f>'STARS Year'!$A$57</c:f>
              <c:strCache>
                <c:ptCount val="1"/>
                <c:pt idx="0">
                  <c:v>OHS</c:v>
                </c:pt>
              </c:strCache>
            </c:strRef>
          </c:tx>
          <c:spPr>
            <a:solidFill>
              <a:srgbClr val="CC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Year'!$B$57:$N$57</c:f>
              <c:numCache>
                <c:formatCode>#,##0.00;[Red]\-#,##0.00</c:formatCode>
                <c:ptCount val="13"/>
                <c:pt idx="0">
                  <c:v>0.85384634599999998</c:v>
                </c:pt>
                <c:pt idx="1">
                  <c:v>71.324280000000002</c:v>
                </c:pt>
                <c:pt idx="2">
                  <c:v>47.755800900000004</c:v>
                </c:pt>
                <c:pt idx="3">
                  <c:v>49.268805100000009</c:v>
                </c:pt>
                <c:pt idx="4">
                  <c:v>38.669627499999997</c:v>
                </c:pt>
                <c:pt idx="5">
                  <c:v>54.259145300000007</c:v>
                </c:pt>
                <c:pt idx="6">
                  <c:v>43.153341099999999</c:v>
                </c:pt>
                <c:pt idx="7">
                  <c:v>53.555630100000002</c:v>
                </c:pt>
                <c:pt idx="8">
                  <c:v>18.990506899999996</c:v>
                </c:pt>
                <c:pt idx="9">
                  <c:v>0.82511424</c:v>
                </c:pt>
              </c:numCache>
            </c:numRef>
          </c:val>
        </c:ser>
        <c:ser>
          <c:idx val="19"/>
          <c:order val="19"/>
          <c:tx>
            <c:strRef>
              <c:f>'STARS Year'!$A$58</c:f>
              <c:strCache>
                <c:ptCount val="1"/>
                <c:pt idx="0">
                  <c:v>VTO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'STARS Year'!$B$38:$N$38</c:f>
              <c:strCach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strCache>
            </c:strRef>
          </c:cat>
          <c:val>
            <c:numRef>
              <c:f>'STARS Year'!$B$58:$N$58</c:f>
              <c:numCache>
                <c:formatCode>#,##0.00;[Red]\-#,##0.00</c:formatCode>
                <c:ptCount val="13"/>
                <c:pt idx="1">
                  <c:v>7.0999315199999993</c:v>
                </c:pt>
                <c:pt idx="2">
                  <c:v>0.32342400000000016</c:v>
                </c:pt>
                <c:pt idx="3">
                  <c:v>3.5576640000000007E-2</c:v>
                </c:pt>
                <c:pt idx="5">
                  <c:v>3.5576640000000007E-2</c:v>
                </c:pt>
              </c:numCache>
            </c:numRef>
          </c:val>
        </c:ser>
        <c:overlap val="100"/>
        <c:axId val="68649344"/>
        <c:axId val="68650880"/>
      </c:barChart>
      <c:catAx>
        <c:axId val="68649344"/>
        <c:scaling>
          <c:orientation val="minMax"/>
        </c:scaling>
        <c:axPos val="b"/>
        <c:numFmt formatCode="@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68650880"/>
        <c:crosses val="autoZero"/>
        <c:auto val="1"/>
        <c:lblAlgn val="ctr"/>
        <c:lblOffset val="100"/>
        <c:tickLblSkip val="1"/>
        <c:tickMarkSkip val="1"/>
      </c:catAx>
      <c:valAx>
        <c:axId val="6865088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6864934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69565217391302"/>
          <c:y val="2.4038461538461543E-2"/>
          <c:w val="0.10108695652173917"/>
          <c:h val="0.8677884615384620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95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en-US"/>
              <a:t>STARS Registration 2008-2010</a:t>
            </a:r>
          </a:p>
          <a:p>
            <a:pPr>
              <a:defRPr/>
            </a:pPr>
            <a:r>
              <a:rPr lang="en-US"/>
              <a:t>Exposures by Instrument  </a:t>
            </a:r>
          </a:p>
        </c:rich>
      </c:tx>
      <c:layout>
        <c:manualLayout>
          <c:xMode val="edge"/>
          <c:yMode val="edge"/>
          <c:x val="0.14875297781383021"/>
          <c:y val="8.22736615754356E-2"/>
        </c:manualLayout>
      </c:layout>
      <c:overlay val="1"/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Sheet1!$X$22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Sheet1!$W$23:$W$31</c:f>
              <c:strCache>
                <c:ptCount val="9"/>
                <c:pt idx="0">
                  <c:v>COM</c:v>
                </c:pt>
                <c:pt idx="1">
                  <c:v>FCS</c:v>
                </c:pt>
                <c:pt idx="2">
                  <c:v>FMS</c:v>
                </c:pt>
                <c:pt idx="3">
                  <c:v>HDS</c:v>
                </c:pt>
                <c:pt idx="4">
                  <c:v>HIC</c:v>
                </c:pt>
                <c:pt idx="5">
                  <c:v>IRC</c:v>
                </c:pt>
                <c:pt idx="6">
                  <c:v>K3D</c:v>
                </c:pt>
                <c:pt idx="7">
                  <c:v>MCS</c:v>
                </c:pt>
                <c:pt idx="8">
                  <c:v>SUP</c:v>
                </c:pt>
              </c:strCache>
            </c:strRef>
          </c:cat>
          <c:val>
            <c:numRef>
              <c:f>Sheet1!$X$23:$X$31</c:f>
              <c:numCache>
                <c:formatCode>General</c:formatCode>
                <c:ptCount val="9"/>
                <c:pt idx="0">
                  <c:v>7166</c:v>
                </c:pt>
                <c:pt idx="1">
                  <c:v>3670</c:v>
                </c:pt>
                <c:pt idx="2">
                  <c:v>113</c:v>
                </c:pt>
                <c:pt idx="3">
                  <c:v>4331</c:v>
                </c:pt>
                <c:pt idx="4">
                  <c:v>90</c:v>
                </c:pt>
                <c:pt idx="5">
                  <c:v>21079</c:v>
                </c:pt>
                <c:pt idx="6">
                  <c:v>0</c:v>
                </c:pt>
                <c:pt idx="7">
                  <c:v>21615</c:v>
                </c:pt>
                <c:pt idx="8">
                  <c:v>9036</c:v>
                </c:pt>
              </c:numCache>
            </c:numRef>
          </c:val>
        </c:ser>
        <c:ser>
          <c:idx val="1"/>
          <c:order val="1"/>
          <c:tx>
            <c:strRef>
              <c:f>Sheet1!$Y$22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Sheet1!$W$23:$W$31</c:f>
              <c:strCache>
                <c:ptCount val="9"/>
                <c:pt idx="0">
                  <c:v>COM</c:v>
                </c:pt>
                <c:pt idx="1">
                  <c:v>FCS</c:v>
                </c:pt>
                <c:pt idx="2">
                  <c:v>FMS</c:v>
                </c:pt>
                <c:pt idx="3">
                  <c:v>HDS</c:v>
                </c:pt>
                <c:pt idx="4">
                  <c:v>HIC</c:v>
                </c:pt>
                <c:pt idx="5">
                  <c:v>IRC</c:v>
                </c:pt>
                <c:pt idx="6">
                  <c:v>K3D</c:v>
                </c:pt>
                <c:pt idx="7">
                  <c:v>MCS</c:v>
                </c:pt>
                <c:pt idx="8">
                  <c:v>SUP</c:v>
                </c:pt>
              </c:strCache>
            </c:strRef>
          </c:cat>
          <c:val>
            <c:numRef>
              <c:f>Sheet1!$Y$23:$Y$31</c:f>
              <c:numCache>
                <c:formatCode>General</c:formatCode>
                <c:ptCount val="9"/>
                <c:pt idx="0">
                  <c:v>3099</c:v>
                </c:pt>
                <c:pt idx="1">
                  <c:v>4184</c:v>
                </c:pt>
                <c:pt idx="2">
                  <c:v>414</c:v>
                </c:pt>
                <c:pt idx="3">
                  <c:v>4069.5</c:v>
                </c:pt>
                <c:pt idx="4">
                  <c:v>251</c:v>
                </c:pt>
                <c:pt idx="5">
                  <c:v>26159</c:v>
                </c:pt>
                <c:pt idx="6">
                  <c:v>586</c:v>
                </c:pt>
                <c:pt idx="7">
                  <c:v>8966.5</c:v>
                </c:pt>
                <c:pt idx="8">
                  <c:v>11112.9</c:v>
                </c:pt>
              </c:numCache>
            </c:numRef>
          </c:val>
        </c:ser>
        <c:ser>
          <c:idx val="2"/>
          <c:order val="2"/>
          <c:tx>
            <c:strRef>
              <c:f>Sheet1!$Z$22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Sheet1!$W$23:$W$31</c:f>
              <c:strCache>
                <c:ptCount val="9"/>
                <c:pt idx="0">
                  <c:v>COM</c:v>
                </c:pt>
                <c:pt idx="1">
                  <c:v>FCS</c:v>
                </c:pt>
                <c:pt idx="2">
                  <c:v>FMS</c:v>
                </c:pt>
                <c:pt idx="3">
                  <c:v>HDS</c:v>
                </c:pt>
                <c:pt idx="4">
                  <c:v>HIC</c:v>
                </c:pt>
                <c:pt idx="5">
                  <c:v>IRC</c:v>
                </c:pt>
                <c:pt idx="6">
                  <c:v>K3D</c:v>
                </c:pt>
                <c:pt idx="7">
                  <c:v>MCS</c:v>
                </c:pt>
                <c:pt idx="8">
                  <c:v>SUP</c:v>
                </c:pt>
              </c:strCache>
            </c:strRef>
          </c:cat>
          <c:val>
            <c:numRef>
              <c:f>Sheet1!$Z$23:$Z$31</c:f>
              <c:numCache>
                <c:formatCode>General</c:formatCode>
                <c:ptCount val="9"/>
                <c:pt idx="0">
                  <c:v>1571</c:v>
                </c:pt>
                <c:pt idx="1">
                  <c:v>4789</c:v>
                </c:pt>
                <c:pt idx="2">
                  <c:v>1727</c:v>
                </c:pt>
                <c:pt idx="3">
                  <c:v>3285</c:v>
                </c:pt>
                <c:pt idx="4">
                  <c:v>8153</c:v>
                </c:pt>
                <c:pt idx="5">
                  <c:v>12927</c:v>
                </c:pt>
                <c:pt idx="6">
                  <c:v>454</c:v>
                </c:pt>
                <c:pt idx="7">
                  <c:v>5706</c:v>
                </c:pt>
                <c:pt idx="8">
                  <c:v>10307.200000000001</c:v>
                </c:pt>
              </c:numCache>
            </c:numRef>
          </c:val>
        </c:ser>
        <c:axId val="91741184"/>
        <c:axId val="91747840"/>
      </c:barChart>
      <c:catAx>
        <c:axId val="91741184"/>
        <c:scaling>
          <c:orientation val="minMax"/>
        </c:scaling>
        <c:axPos val="b"/>
        <c:tickLblPos val="nextTo"/>
        <c:crossAx val="91747840"/>
        <c:crosses val="autoZero"/>
        <c:auto val="1"/>
        <c:lblAlgn val="ctr"/>
        <c:lblOffset val="100"/>
      </c:catAx>
      <c:valAx>
        <c:axId val="91747840"/>
        <c:scaling>
          <c:orientation val="minMax"/>
        </c:scaling>
        <c:axPos val="l"/>
        <c:majorGridlines/>
        <c:numFmt formatCode="General" sourceLinked="1"/>
        <c:tickLblPos val="nextTo"/>
        <c:crossAx val="917411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en-US"/>
              <a:t>STARS Download 2010</a:t>
            </a:r>
          </a:p>
          <a:p>
            <a:pPr>
              <a:defRPr/>
            </a:pPr>
            <a:r>
              <a:rPr lang="en-US"/>
              <a:t> % Proposal DL by Type</a:t>
            </a:r>
          </a:p>
        </c:rich>
      </c:tx>
      <c:layout>
        <c:manualLayout>
          <c:xMode val="edge"/>
          <c:yMode val="edge"/>
          <c:x val="0.60922222222222222"/>
          <c:y val="2.7777777777777811E-2"/>
        </c:manualLayout>
      </c:layout>
      <c:overlay val="1"/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title>
    <c:plotArea>
      <c:layout/>
      <c:lineChart>
        <c:grouping val="standard"/>
        <c:ser>
          <c:idx val="0"/>
          <c:order val="0"/>
          <c:tx>
            <c:strRef>
              <c:f>Sheet1!$T$37</c:f>
              <c:strCache>
                <c:ptCount val="1"/>
                <c:pt idx="0">
                  <c:v>STARS</c:v>
                </c:pt>
              </c:strCache>
            </c:strRef>
          </c:tx>
          <c:spPr>
            <a:ln w="38100"/>
          </c:spPr>
          <c:cat>
            <c:strRef>
              <c:f>Sheet1!$S$38:$S$41</c:f>
              <c:strCache>
                <c:ptCount val="4"/>
                <c:pt idx="0">
                  <c:v>Service</c:v>
                </c:pt>
                <c:pt idx="1">
                  <c:v>UH</c:v>
                </c:pt>
                <c:pt idx="2">
                  <c:v>ObsTime</c:v>
                </c:pt>
                <c:pt idx="3">
                  <c:v>OpenUse</c:v>
                </c:pt>
              </c:strCache>
            </c:strRef>
          </c:cat>
          <c:val>
            <c:numRef>
              <c:f>Sheet1!$T$38:$T$41</c:f>
              <c:numCache>
                <c:formatCode>0%</c:formatCode>
                <c:ptCount val="4"/>
                <c:pt idx="0">
                  <c:v>0.78</c:v>
                </c:pt>
                <c:pt idx="1">
                  <c:v>0.68</c:v>
                </c:pt>
                <c:pt idx="2">
                  <c:v>1</c:v>
                </c:pt>
                <c:pt idx="3">
                  <c:v>0.67</c:v>
                </c:pt>
              </c:numCache>
            </c:numRef>
          </c:val>
        </c:ser>
        <c:ser>
          <c:idx val="1"/>
          <c:order val="1"/>
          <c:tx>
            <c:strRef>
              <c:f>Sheet1!$U$37</c:f>
              <c:strCache>
                <c:ptCount val="1"/>
                <c:pt idx="0">
                  <c:v>MASTARS</c:v>
                </c:pt>
              </c:strCache>
            </c:strRef>
          </c:tx>
          <c:spPr>
            <a:ln w="38100"/>
          </c:spPr>
          <c:cat>
            <c:strRef>
              <c:f>Sheet1!$S$38:$S$41</c:f>
              <c:strCache>
                <c:ptCount val="4"/>
                <c:pt idx="0">
                  <c:v>Service</c:v>
                </c:pt>
                <c:pt idx="1">
                  <c:v>UH</c:v>
                </c:pt>
                <c:pt idx="2">
                  <c:v>ObsTime</c:v>
                </c:pt>
                <c:pt idx="3">
                  <c:v>OpenUse</c:v>
                </c:pt>
              </c:strCache>
            </c:strRef>
          </c:cat>
          <c:val>
            <c:numRef>
              <c:f>Sheet1!$U$38:$U$41</c:f>
              <c:numCache>
                <c:formatCode>0%</c:formatCode>
                <c:ptCount val="4"/>
                <c:pt idx="0">
                  <c:v>0.56000000000000005</c:v>
                </c:pt>
                <c:pt idx="1">
                  <c:v>0.28000000000000003</c:v>
                </c:pt>
                <c:pt idx="2">
                  <c:v>0.41</c:v>
                </c:pt>
                <c:pt idx="3">
                  <c:v>0.28000000000000003</c:v>
                </c:pt>
              </c:numCache>
            </c:numRef>
          </c:val>
        </c:ser>
        <c:ser>
          <c:idx val="2"/>
          <c:order val="2"/>
          <c:tx>
            <c:strRef>
              <c:f>Sheet1!$V$37</c:f>
              <c:strCache>
                <c:ptCount val="1"/>
                <c:pt idx="0">
                  <c:v>Not DL</c:v>
                </c:pt>
              </c:strCache>
            </c:strRef>
          </c:tx>
          <c:spPr>
            <a:ln w="38100"/>
          </c:spPr>
          <c:cat>
            <c:strRef>
              <c:f>Sheet1!$S$38:$S$41</c:f>
              <c:strCache>
                <c:ptCount val="4"/>
                <c:pt idx="0">
                  <c:v>Service</c:v>
                </c:pt>
                <c:pt idx="1">
                  <c:v>UH</c:v>
                </c:pt>
                <c:pt idx="2">
                  <c:v>ObsTime</c:v>
                </c:pt>
                <c:pt idx="3">
                  <c:v>OpenUse</c:v>
                </c:pt>
              </c:strCache>
            </c:strRef>
          </c:cat>
          <c:val>
            <c:numRef>
              <c:f>Sheet1!$V$38:$V$41</c:f>
              <c:numCache>
                <c:formatCode>0%</c:formatCode>
                <c:ptCount val="4"/>
                <c:pt idx="0">
                  <c:v>0.18</c:v>
                </c:pt>
                <c:pt idx="1">
                  <c:v>0.32</c:v>
                </c:pt>
                <c:pt idx="2">
                  <c:v>0</c:v>
                </c:pt>
                <c:pt idx="3">
                  <c:v>0.31</c:v>
                </c:pt>
              </c:numCache>
            </c:numRef>
          </c:val>
        </c:ser>
        <c:marker val="1"/>
        <c:axId val="74266496"/>
        <c:axId val="89249664"/>
      </c:lineChart>
      <c:catAx>
        <c:axId val="74266496"/>
        <c:scaling>
          <c:orientation val="minMax"/>
        </c:scaling>
        <c:axPos val="b"/>
        <c:tickLblPos val="nextTo"/>
        <c:crossAx val="89249664"/>
        <c:crosses val="autoZero"/>
        <c:auto val="1"/>
        <c:lblAlgn val="ctr"/>
        <c:lblOffset val="100"/>
      </c:catAx>
      <c:valAx>
        <c:axId val="89249664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74266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947872598228509"/>
          <c:y val="0.73770040971497264"/>
          <c:w val="0.19337510936132984"/>
          <c:h val="0.25115157480314959"/>
        </c:manualLayout>
      </c:layout>
    </c:legend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en-US"/>
              <a:t>STARS Download 2010</a:t>
            </a:r>
          </a:p>
          <a:p>
            <a:pPr>
              <a:defRPr/>
            </a:pPr>
            <a:r>
              <a:rPr lang="en-US"/>
              <a:t>Files Downloaded by Type</a:t>
            </a:r>
          </a:p>
        </c:rich>
      </c:tx>
      <c:layout>
        <c:manualLayout>
          <c:xMode val="edge"/>
          <c:yMode val="edge"/>
          <c:x val="0.20401349831271101"/>
          <c:y val="8.7962962962963062E-2"/>
        </c:manualLayout>
      </c:layout>
      <c:overlay val="1"/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title>
    <c:plotArea>
      <c:layout/>
      <c:lineChart>
        <c:grouping val="standard"/>
        <c:ser>
          <c:idx val="0"/>
          <c:order val="0"/>
          <c:tx>
            <c:strRef>
              <c:f>Sheet1!$X$37</c:f>
              <c:strCache>
                <c:ptCount val="1"/>
                <c:pt idx="0">
                  <c:v>STARS</c:v>
                </c:pt>
              </c:strCache>
            </c:strRef>
          </c:tx>
          <c:spPr>
            <a:ln w="38100"/>
          </c:spPr>
          <c:cat>
            <c:strRef>
              <c:f>Sheet1!$W$38:$W$41</c:f>
              <c:strCache>
                <c:ptCount val="4"/>
                <c:pt idx="0">
                  <c:v>Service</c:v>
                </c:pt>
                <c:pt idx="1">
                  <c:v>UH</c:v>
                </c:pt>
                <c:pt idx="2">
                  <c:v>ObsTime</c:v>
                </c:pt>
                <c:pt idx="3">
                  <c:v>OpenUse</c:v>
                </c:pt>
              </c:strCache>
            </c:strRef>
          </c:cat>
          <c:val>
            <c:numRef>
              <c:f>Sheet1!$X$38:$X$41</c:f>
              <c:numCache>
                <c:formatCode>0.00</c:formatCode>
                <c:ptCount val="4"/>
                <c:pt idx="0">
                  <c:v>14956</c:v>
                </c:pt>
                <c:pt idx="1">
                  <c:v>19390</c:v>
                </c:pt>
                <c:pt idx="2">
                  <c:v>17940</c:v>
                </c:pt>
                <c:pt idx="3">
                  <c:v>15535</c:v>
                </c:pt>
              </c:numCache>
            </c:numRef>
          </c:val>
        </c:ser>
        <c:ser>
          <c:idx val="1"/>
          <c:order val="1"/>
          <c:tx>
            <c:strRef>
              <c:f>Sheet1!$Y$37</c:f>
              <c:strCache>
                <c:ptCount val="1"/>
                <c:pt idx="0">
                  <c:v>MASTARS</c:v>
                </c:pt>
              </c:strCache>
            </c:strRef>
          </c:tx>
          <c:spPr>
            <a:ln w="38100"/>
          </c:spPr>
          <c:cat>
            <c:strRef>
              <c:f>Sheet1!$W$38:$W$41</c:f>
              <c:strCache>
                <c:ptCount val="4"/>
                <c:pt idx="0">
                  <c:v>Service</c:v>
                </c:pt>
                <c:pt idx="1">
                  <c:v>UH</c:v>
                </c:pt>
                <c:pt idx="2">
                  <c:v>ObsTime</c:v>
                </c:pt>
                <c:pt idx="3">
                  <c:v>OpenUse</c:v>
                </c:pt>
              </c:strCache>
            </c:strRef>
          </c:cat>
          <c:val>
            <c:numRef>
              <c:f>Sheet1!$Y$38:$Y$41</c:f>
              <c:numCache>
                <c:formatCode>0.00</c:formatCode>
                <c:ptCount val="4"/>
                <c:pt idx="0">
                  <c:v>11144</c:v>
                </c:pt>
                <c:pt idx="1">
                  <c:v>2173</c:v>
                </c:pt>
                <c:pt idx="2">
                  <c:v>1819</c:v>
                </c:pt>
                <c:pt idx="3">
                  <c:v>40204</c:v>
                </c:pt>
              </c:numCache>
            </c:numRef>
          </c:val>
        </c:ser>
        <c:marker val="1"/>
        <c:axId val="68671744"/>
        <c:axId val="79172352"/>
      </c:lineChart>
      <c:catAx>
        <c:axId val="68671744"/>
        <c:scaling>
          <c:orientation val="minMax"/>
        </c:scaling>
        <c:axPos val="b"/>
        <c:tickLblPos val="nextTo"/>
        <c:crossAx val="79172352"/>
        <c:crosses val="autoZero"/>
        <c:auto val="1"/>
        <c:lblAlgn val="ctr"/>
        <c:lblOffset val="100"/>
      </c:catAx>
      <c:valAx>
        <c:axId val="79172352"/>
        <c:scaling>
          <c:orientation val="minMax"/>
        </c:scaling>
        <c:axPos val="l"/>
        <c:majorGridlines/>
        <c:numFmt formatCode="0.00" sourceLinked="1"/>
        <c:tickLblPos val="nextTo"/>
        <c:crossAx val="68671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52370239434344"/>
          <c:y val="0.74961614173228297"/>
          <c:w val="0.15266456002210249"/>
          <c:h val="0.13032730368163439"/>
        </c:manualLayout>
      </c:layout>
    </c:legend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en-US"/>
              <a:t>STARS Download 2010</a:t>
            </a:r>
          </a:p>
          <a:p>
            <a:pPr>
              <a:defRPr/>
            </a:pPr>
            <a:r>
              <a:rPr lang="en-US"/>
              <a:t>Frames Downloaded by Age </a:t>
            </a:r>
          </a:p>
          <a:p>
            <a:pPr>
              <a:defRPr/>
            </a:pPr>
            <a:r>
              <a:rPr lang="en-US"/>
              <a:t>(in Days)</a:t>
            </a:r>
          </a:p>
        </c:rich>
      </c:tx>
      <c:layout>
        <c:manualLayout>
          <c:xMode val="edge"/>
          <c:yMode val="edge"/>
          <c:x val="0.29140602606687033"/>
          <c:y val="5.3333333333333406E-2"/>
        </c:manualLayout>
      </c:layout>
      <c:spPr>
        <a:solidFill>
          <a:schemeClr val="bg1">
            <a:lumMod val="95000"/>
          </a:schemeClr>
        </a:solidFill>
        <a:ln>
          <a:solidFill>
            <a:sysClr val="windowText" lastClr="000000"/>
          </a:solidFill>
        </a:ln>
      </c:spPr>
    </c:title>
    <c:plotArea>
      <c:layout>
        <c:manualLayout>
          <c:layoutTarget val="inner"/>
          <c:xMode val="edge"/>
          <c:yMode val="edge"/>
          <c:x val="0.14969967820361504"/>
          <c:y val="1.9010964750901464E-2"/>
          <c:w val="0.55016915268883826"/>
          <c:h val="0.80161208820860008"/>
        </c:manualLayout>
      </c:layout>
      <c:lineChart>
        <c:grouping val="standard"/>
        <c:ser>
          <c:idx val="0"/>
          <c:order val="0"/>
          <c:tx>
            <c:strRef>
              <c:f>Sheet1!$K$9</c:f>
              <c:strCache>
                <c:ptCount val="1"/>
                <c:pt idx="0">
                  <c:v>MASTARS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Sheet1!$J$10:$J$15</c:f>
              <c:strCache>
                <c:ptCount val="6"/>
                <c:pt idx="0">
                  <c:v>&lt; 90</c:v>
                </c:pt>
                <c:pt idx="1">
                  <c:v>&lt; 180</c:v>
                </c:pt>
                <c:pt idx="2">
                  <c:v>&lt; 270</c:v>
                </c:pt>
                <c:pt idx="3">
                  <c:v>&lt; 365</c:v>
                </c:pt>
                <c:pt idx="4">
                  <c:v>&lt; 548</c:v>
                </c:pt>
                <c:pt idx="5">
                  <c:v>&lt; 730</c:v>
                </c:pt>
              </c:strCache>
            </c:strRef>
          </c:cat>
          <c:val>
            <c:numRef>
              <c:f>Sheet1!$K$10:$K$15</c:f>
              <c:numCache>
                <c:formatCode>General</c:formatCode>
                <c:ptCount val="6"/>
                <c:pt idx="0">
                  <c:v>57425</c:v>
                </c:pt>
                <c:pt idx="1">
                  <c:v>12505</c:v>
                </c:pt>
                <c:pt idx="2">
                  <c:v>6913</c:v>
                </c:pt>
                <c:pt idx="3">
                  <c:v>3178</c:v>
                </c:pt>
                <c:pt idx="4">
                  <c:v>19013</c:v>
                </c:pt>
                <c:pt idx="5">
                  <c:v>15899</c:v>
                </c:pt>
              </c:numCache>
            </c:numRef>
          </c:val>
        </c:ser>
        <c:ser>
          <c:idx val="1"/>
          <c:order val="1"/>
          <c:tx>
            <c:strRef>
              <c:f>Sheet1!$L$9</c:f>
              <c:strCache>
                <c:ptCount val="1"/>
                <c:pt idx="0">
                  <c:v>STARS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Sheet1!$J$10:$J$15</c:f>
              <c:strCache>
                <c:ptCount val="6"/>
                <c:pt idx="0">
                  <c:v>&lt; 90</c:v>
                </c:pt>
                <c:pt idx="1">
                  <c:v>&lt; 180</c:v>
                </c:pt>
                <c:pt idx="2">
                  <c:v>&lt; 270</c:v>
                </c:pt>
                <c:pt idx="3">
                  <c:v>&lt; 365</c:v>
                </c:pt>
                <c:pt idx="4">
                  <c:v>&lt; 548</c:v>
                </c:pt>
                <c:pt idx="5">
                  <c:v>&lt; 730</c:v>
                </c:pt>
              </c:strCache>
            </c:strRef>
          </c:cat>
          <c:val>
            <c:numRef>
              <c:f>Sheet1!$L$10:$L$15</c:f>
              <c:numCache>
                <c:formatCode>General</c:formatCode>
                <c:ptCount val="6"/>
                <c:pt idx="0">
                  <c:v>103880</c:v>
                </c:pt>
                <c:pt idx="1">
                  <c:v>7151</c:v>
                </c:pt>
                <c:pt idx="2">
                  <c:v>11374</c:v>
                </c:pt>
                <c:pt idx="3">
                  <c:v>4298</c:v>
                </c:pt>
                <c:pt idx="4">
                  <c:v>16801</c:v>
                </c:pt>
                <c:pt idx="5">
                  <c:v>10091</c:v>
                </c:pt>
              </c:numCache>
            </c:numRef>
          </c:val>
        </c:ser>
        <c:marker val="1"/>
        <c:axId val="90776320"/>
        <c:axId val="90777856"/>
      </c:lineChart>
      <c:catAx>
        <c:axId val="90776320"/>
        <c:scaling>
          <c:orientation val="minMax"/>
        </c:scaling>
        <c:axPos val="b"/>
        <c:numFmt formatCode="General" sourceLinked="1"/>
        <c:tickLblPos val="nextTo"/>
        <c:crossAx val="90777856"/>
        <c:crosses val="autoZero"/>
        <c:auto val="1"/>
        <c:lblAlgn val="ctr"/>
        <c:lblOffset val="100"/>
      </c:catAx>
      <c:valAx>
        <c:axId val="90777856"/>
        <c:scaling>
          <c:orientation val="minMax"/>
        </c:scaling>
        <c:axPos val="l"/>
        <c:majorGridlines/>
        <c:numFmt formatCode="General" sourceLinked="1"/>
        <c:tickLblPos val="nextTo"/>
        <c:crossAx val="907763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0.18595</cdr:x>
      <cdr:y>0.22504</cdr:y>
    </cdr:from>
    <cdr:to>
      <cdr:x>0.69949</cdr:x>
      <cdr:y>0.22677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967945" y="831671"/>
          <a:ext cx="2673188" cy="6393"/>
        </a:xfrm>
        <a:prstGeom xmlns:a="http://schemas.openxmlformats.org/drawingml/2006/main" prst="line">
          <a:avLst/>
        </a:prstGeom>
        <a:ln xmlns:a="http://schemas.openxmlformats.org/drawingml/2006/main" w="38100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0.1922</cdr:x>
      <cdr:y>0.56798</cdr:y>
    </cdr:from>
    <cdr:to>
      <cdr:x>0.70574</cdr:x>
      <cdr:y>0.56972</cdr:y>
    </cdr:to>
    <cdr:sp macro="" textlink="">
      <cdr:nvSpPr>
        <cdr:cNvPr id="4" name="Straight Connector 3"/>
        <cdr:cNvSpPr/>
      </cdr:nvSpPr>
      <cdr:spPr>
        <a:xfrm xmlns:a="http://schemas.openxmlformats.org/drawingml/2006/main">
          <a:off x="1000479" y="2099073"/>
          <a:ext cx="2673187" cy="6431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0.19176</cdr:x>
      <cdr:y>0.71366</cdr:y>
    </cdr:from>
    <cdr:to>
      <cdr:x>0.7053</cdr:x>
      <cdr:y>0.7154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1584176" y="4185819"/>
          <a:ext cx="4242507" cy="1020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92D05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0.6973</cdr:x>
      <cdr:y>0.19803</cdr:y>
    </cdr:from>
    <cdr:to>
      <cdr:x>0.8973</cdr:x>
      <cdr:y>0.28657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60640" y="1161483"/>
          <a:ext cx="1652260" cy="519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 dirty="0"/>
            <a:t>78% average</a:t>
          </a:r>
        </a:p>
      </cdr:txBody>
    </cdr:sp>
  </cdr:relSizeAnchor>
  <cdr:relSizeAnchor xmlns:cdr="http://schemas.openxmlformats.org/drawingml/2006/chartDrawing">
    <cdr:from>
      <cdr:x>0.6973</cdr:x>
      <cdr:y>0.5295</cdr:y>
    </cdr:from>
    <cdr:to>
      <cdr:x>0.8973</cdr:x>
      <cdr:y>0.61804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760640" y="3105699"/>
          <a:ext cx="1652259" cy="519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/>
            <a:t>38% average</a:t>
          </a:r>
        </a:p>
      </cdr:txBody>
    </cdr:sp>
  </cdr:relSizeAnchor>
  <cdr:relSizeAnchor xmlns:cdr="http://schemas.openxmlformats.org/drawingml/2006/chartDrawing">
    <cdr:from>
      <cdr:x>0.6973</cdr:x>
      <cdr:y>0.67683</cdr:y>
    </cdr:from>
    <cdr:to>
      <cdr:x>0.8973</cdr:x>
      <cdr:y>0.76538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760640" y="3969795"/>
          <a:ext cx="1652259" cy="5193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/>
            <a:t>20% average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0.75778</cdr:x>
      <cdr:y>0.52555</cdr:y>
    </cdr:from>
    <cdr:to>
      <cdr:x>0.9537</cdr:x>
      <cdr:y>0.61583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48264" y="3024336"/>
          <a:ext cx="1796430" cy="519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17,000 </a:t>
          </a:r>
          <a:r>
            <a:rPr lang="en-US" sz="1800" dirty="0" err="1" smtClean="0"/>
            <a:t>avg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0.75544</cdr:x>
      <cdr:y>0.60323</cdr:y>
    </cdr:from>
    <cdr:to>
      <cdr:x>0.95136</cdr:x>
      <cdr:y>0.69351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374891" y="2125927"/>
          <a:ext cx="1134602" cy="318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14,000 </a:t>
          </a:r>
          <a:r>
            <a:rPr lang="en-US" sz="1800" dirty="0" err="1"/>
            <a:t>avg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0.20395</cdr:x>
      <cdr:y>0.56486</cdr:y>
    </cdr:from>
    <cdr:to>
      <cdr:x>0.73355</cdr:x>
      <cdr:y>0.56757</cdr:y>
    </cdr:to>
    <cdr:sp macro="" textlink="">
      <cdr:nvSpPr>
        <cdr:cNvPr id="11" name="Straight Connector 10"/>
        <cdr:cNvSpPr/>
      </cdr:nvSpPr>
      <cdr:spPr>
        <a:xfrm xmlns:a="http://schemas.openxmlformats.org/drawingml/2006/main" flipV="1">
          <a:off x="1181099" y="1990725"/>
          <a:ext cx="3067050" cy="9525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0070C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0.20477</cdr:x>
      <cdr:y>0.62432</cdr:y>
    </cdr:from>
    <cdr:to>
      <cdr:x>0.73437</cdr:x>
      <cdr:y>0.62703</cdr:y>
    </cdr:to>
    <cdr:sp macro="" textlink="">
      <cdr:nvSpPr>
        <cdr:cNvPr id="12" name="Straight Connector 11"/>
        <cdr:cNvSpPr/>
      </cdr:nvSpPr>
      <cdr:spPr>
        <a:xfrm xmlns:a="http://schemas.openxmlformats.org/drawingml/2006/main" flipV="1">
          <a:off x="1185862" y="2200275"/>
          <a:ext cx="3067050" cy="9525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0.46467</cdr:x>
      <cdr:y>0.19143</cdr:y>
    </cdr:from>
    <cdr:to>
      <cdr:x>0.67024</cdr:x>
      <cdr:y>0.46571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66925" y="6381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0.46039</cdr:x>
      <cdr:y>0.41714</cdr:y>
    </cdr:from>
    <cdr:to>
      <cdr:x>0.66595</cdr:x>
      <cdr:y>0.59429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47875" y="1390650"/>
          <a:ext cx="914400" cy="5905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>
          <a:solidFill>
            <a:schemeClr val="accent1">
              <a:shade val="50000"/>
            </a:schemeClr>
          </a:solidFill>
        </a:ln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en-US" sz="2400" dirty="0"/>
            <a:t>18 month</a:t>
          </a:r>
        </a:p>
        <a:p xmlns:a="http://schemas.openxmlformats.org/drawingml/2006/main">
          <a:pPr algn="ctr"/>
          <a:r>
            <a:rPr lang="en-US" sz="2400" baseline="0" dirty="0"/>
            <a:t>Proprietary</a:t>
          </a:r>
        </a:p>
        <a:p xmlns:a="http://schemas.openxmlformats.org/drawingml/2006/main">
          <a:pPr algn="ctr"/>
          <a:r>
            <a:rPr lang="en-US" sz="2400" baseline="0" dirty="0"/>
            <a:t>Period</a:t>
          </a:r>
        </a:p>
        <a:p xmlns:a="http://schemas.openxmlformats.org/drawingml/2006/main">
          <a:endParaRPr lang="en-US" sz="2400" dirty="0"/>
        </a:p>
      </cdr:txBody>
    </cdr:sp>
  </cdr:relSizeAnchor>
  <cdr:relSizeAnchor xmlns:cdr="http://schemas.openxmlformats.org/drawingml/2006/chartDrawing">
    <cdr:from>
      <cdr:x>0.56513</cdr:x>
      <cdr:y>0.60571</cdr:y>
    </cdr:from>
    <cdr:to>
      <cdr:x>0.56513</cdr:x>
      <cdr:y>0.66881</cdr:y>
    </cdr:to>
    <cdr:sp macro="" textlink="">
      <cdr:nvSpPr>
        <cdr:cNvPr id="12" name="Straight Arrow Connector 11"/>
        <cdr:cNvSpPr/>
      </cdr:nvSpPr>
      <cdr:spPr>
        <a:xfrm xmlns:a="http://schemas.openxmlformats.org/drawingml/2006/main" rot="5400000" flipV="1">
          <a:off x="2408637" y="2124472"/>
          <a:ext cx="210341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E6D57-AACE-4A9D-B01C-2EEB8036EB8A}" type="datetimeFigureOut">
              <a:rPr kumimoji="1" lang="ja-JP" altLang="en-US" smtClean="0"/>
              <a:pPr/>
              <a:t>2011/1/13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90ADF-247C-4C75-B651-DFE294541B2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Computer and Data Management</a:t>
            </a:r>
            <a:r>
              <a:rPr lang="ja-JP" altLang="en-US" dirty="0"/>
              <a:t> </a:t>
            </a:r>
            <a:r>
              <a:rPr lang="en-US" altLang="ja-JP" dirty="0" smtClean="0"/>
              <a:t>Report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Junichi </a:t>
            </a:r>
            <a:r>
              <a:rPr kumimoji="1" lang="en-US" altLang="ja-JP" dirty="0" err="1" smtClean="0"/>
              <a:t>Noumaru</a:t>
            </a:r>
            <a:endParaRPr kumimoji="1" lang="en-US" altLang="ja-JP" dirty="0" smtClean="0"/>
          </a:p>
          <a:p>
            <a:r>
              <a:rPr lang="en-US" altLang="ja-JP" dirty="0" smtClean="0"/>
              <a:t>Subaru Telescope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4"/>
          <p:cNvGraphicFramePr/>
          <p:nvPr/>
        </p:nvGraphicFramePr>
        <p:xfrm>
          <a:off x="0" y="188640"/>
          <a:ext cx="9144000" cy="6519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ProMS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（</a:t>
            </a:r>
            <a:r>
              <a:rPr lang="en-US" altLang="ja-JP" dirty="0" smtClean="0"/>
              <a:t>Proposal Management System)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892969" y="908719"/>
            <a:ext cx="7358063" cy="1152129"/>
          </a:xfrm>
          <a:ln/>
        </p:spPr>
        <p:txBody>
          <a:bodyPr>
            <a:normAutofit fontScale="85000" lnSpcReduction="20000"/>
          </a:bodyPr>
          <a:lstStyle/>
          <a:p>
            <a:pPr marL="625056">
              <a:buFont typeface="Helvetica" charset="0"/>
              <a:buChar char="•"/>
            </a:pPr>
            <a:r>
              <a:rPr lang="en-US" altLang="ja-JP" sz="2400" dirty="0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181 </a:t>
            </a:r>
            <a:r>
              <a:rPr lang="en-US" altLang="ja-JP" sz="24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and 197 proposals for S10B and </a:t>
            </a:r>
            <a:r>
              <a:rPr lang="en-US" altLang="ja-JP" sz="2400" dirty="0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S11A</a:t>
            </a:r>
            <a:r>
              <a:rPr lang="ja-JP" altLang="en-US" sz="2400" dirty="0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 </a:t>
            </a:r>
            <a:r>
              <a:rPr lang="en-US" altLang="ja-JP" sz="2400" dirty="0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were processed </a:t>
            </a:r>
            <a:r>
              <a:rPr lang="en-US" altLang="ja-JP" sz="24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without </a:t>
            </a:r>
            <a:r>
              <a:rPr lang="en-US" altLang="ja-JP" sz="2400" dirty="0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major troubles.</a:t>
            </a:r>
          </a:p>
          <a:p>
            <a:pPr marL="625056">
              <a:buFont typeface="Helvetica" charset="0"/>
              <a:buChar char="•"/>
            </a:pPr>
            <a:r>
              <a:rPr lang="en-US" altLang="ja-JP" sz="2400" dirty="0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A half of submission (including update and failure) was made in the last 2-3 hours.</a:t>
            </a:r>
            <a:endParaRPr lang="en-US" altLang="ja-JP" sz="2400" dirty="0">
              <a:latin typeface="Helvetica" charset="0"/>
              <a:ea typeface="ＭＳ Ｐゴシック" charset="-128"/>
              <a:sym typeface="Helvetica" charset="0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 l="2020" t="6340" r="9400" b="12480"/>
          <a:stretch>
            <a:fillRect/>
          </a:stretch>
        </p:blipFill>
        <p:spPr bwMode="auto">
          <a:xfrm>
            <a:off x="892968" y="1986687"/>
            <a:ext cx="7063407" cy="48713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H</a:t>
            </a:r>
            <a:r>
              <a:rPr kumimoji="1" lang="en-US" altLang="ja-JP" sz="3200" dirty="0" err="1" smtClean="0"/>
              <a:t>ow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err="1" smtClean="0"/>
              <a:t>ProMS</a:t>
            </a:r>
            <a:r>
              <a:rPr kumimoji="1" lang="en-US" altLang="ja-JP" sz="3200" dirty="0" smtClean="0"/>
              <a:t> has</a:t>
            </a:r>
            <a:r>
              <a:rPr kumimoji="1" lang="en-US" altLang="ja-JP" sz="3200" baseline="0" dirty="0" smtClean="0"/>
              <a:t> been used</a:t>
            </a:r>
            <a:endParaRPr kumimoji="1" lang="ja-JP" altLang="en-US" sz="32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357188" y="2204864"/>
            <a:ext cx="8715375" cy="3635152"/>
          </a:xfrm>
          <a:ln/>
        </p:spPr>
        <p:txBody>
          <a:bodyPr/>
          <a:lstStyle/>
          <a:p>
            <a:pPr marL="625056">
              <a:buFont typeface="Helvetica" charset="0"/>
              <a:buChar char="•"/>
            </a:pPr>
            <a:r>
              <a:rPr lang="en-US" altLang="ja-JP" sz="2500" dirty="0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An </a:t>
            </a:r>
            <a:r>
              <a:rPr lang="en-US" altLang="ja-JP" sz="25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FAQ page</a:t>
            </a:r>
            <a:endParaRPr lang="en-US" altLang="ja-JP" sz="2500" dirty="0">
              <a:latin typeface="Helvetica" charset="0"/>
              <a:ea typeface="ＭＳ Ｐゴシック" charset="-128"/>
              <a:sym typeface="Helvetica" charset="0"/>
            </a:endParaRPr>
          </a:p>
          <a:p>
            <a:pPr marL="937584" lvl="1">
              <a:buFont typeface="Helvetica" charset="0"/>
              <a:buChar char="•"/>
            </a:pPr>
            <a:r>
              <a:rPr lang="en-US" altLang="ja-JP" sz="17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typical troubles in submitting proposals are listed</a:t>
            </a:r>
            <a:endParaRPr lang="en-US" altLang="ja-JP" sz="1700" dirty="0">
              <a:latin typeface="Helvetica" charset="0"/>
              <a:ea typeface="ＭＳ Ｐゴシック" charset="-128"/>
              <a:sym typeface="Helvetica" charset="0"/>
            </a:endParaRPr>
          </a:p>
          <a:p>
            <a:pPr marL="625056">
              <a:buFont typeface="Helvetica" charset="0"/>
              <a:buChar char="•"/>
            </a:pPr>
            <a:r>
              <a:rPr lang="en-US" altLang="ja-JP" sz="25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Enlargement of the “magnitude” field in target list</a:t>
            </a:r>
            <a:endParaRPr lang="en-US" altLang="ja-JP" sz="2500" dirty="0">
              <a:latin typeface="Helvetica" charset="0"/>
              <a:ea typeface="ＭＳ Ｐゴシック" charset="-128"/>
              <a:sym typeface="Helvetica" charset="0"/>
            </a:endParaRPr>
          </a:p>
          <a:p>
            <a:pPr marL="937584" lvl="1">
              <a:buFont typeface="Helvetica" charset="0"/>
              <a:buChar char="•"/>
            </a:pPr>
            <a:r>
              <a:rPr lang="en-US" altLang="ja-JP" sz="17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more detailed description and automatic folding of a line</a:t>
            </a:r>
            <a:endParaRPr lang="en-US" altLang="ja-JP" sz="1700" dirty="0">
              <a:latin typeface="Helvetica" charset="0"/>
              <a:ea typeface="ＭＳ Ｐゴシック" charset="-128"/>
              <a:sym typeface="Helvetica" charset="0"/>
            </a:endParaRPr>
          </a:p>
          <a:p>
            <a:pPr marL="625056">
              <a:buFont typeface="Helvetica" charset="0"/>
              <a:buChar char="•"/>
            </a:pPr>
            <a:r>
              <a:rPr lang="en-US" altLang="ja-JP" sz="2500" dirty="0" err="1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TeX</a:t>
            </a:r>
            <a:r>
              <a:rPr lang="en-US" altLang="ja-JP" sz="25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 entry for backup targets</a:t>
            </a:r>
            <a:endParaRPr lang="en-US" altLang="ja-JP" sz="2500" dirty="0">
              <a:latin typeface="Helvetica" charset="0"/>
              <a:ea typeface="ＭＳ Ｐゴシック" charset="-128"/>
              <a:sym typeface="Helvetica" charset="0"/>
            </a:endParaRPr>
          </a:p>
          <a:p>
            <a:pPr marL="937584" lvl="1">
              <a:buFont typeface="Helvetica" charset="0"/>
              <a:buChar char="•"/>
            </a:pPr>
            <a:r>
              <a:rPr lang="en-US" altLang="ja-JP" sz="17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for efficient telescope operation </a:t>
            </a:r>
            <a:endParaRPr lang="en-US" altLang="ja-JP" sz="1700" dirty="0">
              <a:latin typeface="Helvetica" charset="0"/>
              <a:ea typeface="ＭＳ Ｐゴシック" charset="-128"/>
              <a:sym typeface="Helvetica" charset="0"/>
            </a:endParaRPr>
          </a:p>
          <a:p>
            <a:pPr marL="625056">
              <a:buFont typeface="Helvetica" charset="0"/>
              <a:buChar char="•"/>
            </a:pPr>
            <a:r>
              <a:rPr lang="en-US" altLang="ja-JP" sz="25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PIs can register their </a:t>
            </a:r>
            <a:r>
              <a:rPr lang="en-US" altLang="ja-JP" sz="2500" dirty="0" err="1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CoI</a:t>
            </a:r>
            <a:r>
              <a:rPr lang="en-US" altLang="ja-JP" sz="2500" dirty="0" smtClean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(s) </a:t>
            </a:r>
            <a:r>
              <a:rPr lang="en-US" altLang="ja-JP" sz="2500" dirty="0">
                <a:latin typeface="Helvetica" charset="0"/>
                <a:ea typeface="ＭＳ Ｐゴシック" charset="-128"/>
                <a:cs typeface="Helvetica" charset="0"/>
                <a:sym typeface="Helvetica" charset="0"/>
              </a:rPr>
              <a:t>to STARS via a Web page. </a:t>
            </a:r>
            <a:endParaRPr lang="en-US" altLang="ja-JP" sz="2500" dirty="0">
              <a:latin typeface="Helvetica" charset="0"/>
              <a:ea typeface="ＭＳ Ｐゴシック" charset="-128"/>
              <a:sym typeface="Helvetica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817155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P</a:t>
            </a:r>
            <a:r>
              <a:rPr kumimoji="1" lang="en-US" altLang="ja-JP" dirty="0" err="1" smtClean="0"/>
              <a:t>roMS</a:t>
            </a:r>
            <a:r>
              <a:rPr kumimoji="1" lang="en-US" altLang="ja-JP" dirty="0" smtClean="0"/>
              <a:t> Improvements in 2010</a:t>
            </a: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179512" y="620688"/>
            <a:ext cx="8813602" cy="6237312"/>
          </a:xfrm>
          <a:ln/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</a:pPr>
            <a:r>
              <a:rPr kumimoji="1" lang="en-US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Web submission</a:t>
            </a:r>
          </a:p>
          <a:p>
            <a:pPr lvl="1">
              <a:spcBef>
                <a:spcPts val="0"/>
              </a:spcBef>
            </a:pPr>
            <a:r>
              <a:rPr kumimoji="1" lang="en-US" altLang="ja-JP" sz="2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PIs can fill in web forms and upload scientific justification and finding chart in PDF files from a web page.</a:t>
            </a:r>
          </a:p>
          <a:p>
            <a:pPr lvl="0">
              <a:spcBef>
                <a:spcPts val="0"/>
              </a:spcBef>
            </a:pP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r>
              <a:rPr kumimoji="1" lang="en-US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Use of STARS ID to identify users.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 l="142" t="16670" r="2049"/>
          <a:stretch>
            <a:fillRect/>
          </a:stretch>
        </p:blipFill>
        <p:spPr bwMode="auto">
          <a:xfrm>
            <a:off x="1403648" y="1844824"/>
            <a:ext cx="6318870" cy="41467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pPr marL="625056">
              <a:buFont typeface="Helvetica" charset="0"/>
              <a:buNone/>
            </a:pPr>
            <a:r>
              <a:rPr kumimoji="1" lang="en-US" altLang="ja-JP" sz="32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ProMS</a:t>
            </a:r>
            <a:r>
              <a:rPr kumimoji="1" lang="en-US" altLang="ja-JP" sz="32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Plan in 2011</a:t>
            </a:r>
            <a:endParaRPr kumimoji="1" lang="ja-JP" altLang="en-US" sz="32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Supporting Work for HSC in 2011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dirty="0" smtClean="0"/>
              <a:t>Modernizing dome network</a:t>
            </a:r>
          </a:p>
          <a:p>
            <a:pPr lvl="0"/>
            <a:r>
              <a:rPr lang="en-US" altLang="ja-JP" dirty="0" smtClean="0"/>
              <a:t>Supporting design/procurement/installation/</a:t>
            </a:r>
            <a:br>
              <a:rPr lang="en-US" altLang="ja-JP" dirty="0" smtClean="0"/>
            </a:br>
            <a:r>
              <a:rPr lang="en-US" altLang="ja-JP" dirty="0" smtClean="0"/>
              <a:t>operation/maintenance of HSC data analysis computers</a:t>
            </a:r>
          </a:p>
          <a:p>
            <a:pPr lvl="0"/>
            <a:r>
              <a:rPr kumimoji="1" lang="en-US" altLang="ja-JP" dirty="0" smtClean="0"/>
              <a:t>Upgrading </a:t>
            </a:r>
            <a:r>
              <a:rPr kumimoji="1" lang="en-US" altLang="ja-JP" dirty="0" err="1" smtClean="0"/>
              <a:t>ana</a:t>
            </a:r>
            <a:r>
              <a:rPr kumimoji="1" lang="en-US" altLang="ja-JP" dirty="0" smtClean="0"/>
              <a:t> and </a:t>
            </a:r>
            <a:r>
              <a:rPr kumimoji="1" lang="en-US" altLang="ja-JP" dirty="0" err="1" smtClean="0"/>
              <a:t>hana</a:t>
            </a:r>
            <a:endParaRPr kumimoji="1" lang="en-US" altLang="ja-JP" dirty="0" smtClean="0"/>
          </a:p>
          <a:p>
            <a:pPr lvl="0"/>
            <a:r>
              <a:rPr lang="en-US" altLang="ja-JP" dirty="0" smtClean="0"/>
              <a:t>Modifying STARS to accept compressed FITS files</a:t>
            </a:r>
          </a:p>
          <a:p>
            <a:pPr lvl="0"/>
            <a:r>
              <a:rPr kumimoji="1" lang="en-US" altLang="ja-JP" dirty="0" smtClean="0"/>
              <a:t>Enhancing STARS buffers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 smtClean="0"/>
              <a:t>Staff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altLang="ja-JP" dirty="0" err="1" smtClean="0"/>
              <a:t>Camron</a:t>
            </a:r>
            <a:r>
              <a:rPr lang="en-US" altLang="ja-JP" dirty="0" smtClean="0"/>
              <a:t> Fox (FMSA – SE)</a:t>
            </a:r>
          </a:p>
          <a:p>
            <a:pPr lvl="0"/>
            <a:r>
              <a:rPr lang="en-US" altLang="ja-JP" dirty="0" smtClean="0"/>
              <a:t>James </a:t>
            </a:r>
            <a:r>
              <a:rPr lang="en-US" altLang="ja-JP" dirty="0" err="1" smtClean="0"/>
              <a:t>Hayasaka</a:t>
            </a:r>
            <a:r>
              <a:rPr lang="en-US" altLang="ja-JP" dirty="0" smtClean="0"/>
              <a:t> (FMSA – SE)</a:t>
            </a:r>
          </a:p>
          <a:p>
            <a:r>
              <a:rPr lang="en-US" altLang="ja-JP" dirty="0" smtClean="0"/>
              <a:t>Yasushi </a:t>
            </a:r>
            <a:r>
              <a:rPr lang="en-US" altLang="ja-JP" dirty="0" smtClean="0"/>
              <a:t>Nakajima (Research fellow – </a:t>
            </a:r>
            <a:r>
              <a:rPr lang="en-US" altLang="ja-JP" dirty="0" err="1" smtClean="0"/>
              <a:t>Mitaka</a:t>
            </a:r>
            <a:r>
              <a:rPr lang="en-US" altLang="ja-JP" dirty="0" smtClean="0"/>
              <a:t>)</a:t>
            </a:r>
          </a:p>
          <a:p>
            <a:pPr lvl="0"/>
            <a:r>
              <a:rPr lang="en-US" altLang="ja-JP" dirty="0" smtClean="0"/>
              <a:t>Junichi </a:t>
            </a:r>
            <a:r>
              <a:rPr lang="en-US" altLang="ja-JP" dirty="0" err="1" smtClean="0"/>
              <a:t>Noumaru</a:t>
            </a:r>
            <a:r>
              <a:rPr lang="en-US" altLang="ja-JP" dirty="0" smtClean="0"/>
              <a:t> (CDM Division Chief)</a:t>
            </a:r>
          </a:p>
          <a:p>
            <a:r>
              <a:rPr lang="en-US" altLang="ja-JP" dirty="0" err="1" smtClean="0"/>
              <a:t>Kiaina</a:t>
            </a:r>
            <a:r>
              <a:rPr lang="en-US" altLang="ja-JP" dirty="0" smtClean="0"/>
              <a:t> Schubert (SA)</a:t>
            </a:r>
            <a:endParaRPr lang="en-US" altLang="ja-JP" dirty="0"/>
          </a:p>
          <a:p>
            <a:r>
              <a:rPr lang="en-US" altLang="ja-JP" dirty="0" smtClean="0"/>
              <a:t>Richard Tom (FMSA – CE)</a:t>
            </a:r>
            <a:endParaRPr lang="ja-JP" altLang="en-US" dirty="0" smtClean="0"/>
          </a:p>
          <a:p>
            <a:pPr lvl="0"/>
            <a:r>
              <a:rPr kumimoji="1" lang="en-US" altLang="ja-JP" dirty="0" smtClean="0"/>
              <a:t>Kenji </a:t>
            </a:r>
            <a:r>
              <a:rPr kumimoji="1" lang="en-US" altLang="ja-JP" dirty="0" smtClean="0"/>
              <a:t>Uchida (Engineer)</a:t>
            </a:r>
          </a:p>
          <a:p>
            <a:pPr lvl="0"/>
            <a:r>
              <a:rPr kumimoji="1" lang="en-US" altLang="ja-JP" dirty="0" smtClean="0"/>
              <a:t>Tom </a:t>
            </a:r>
            <a:r>
              <a:rPr kumimoji="1" lang="en-US" altLang="ja-JP" dirty="0" err="1" smtClean="0"/>
              <a:t>Winegar</a:t>
            </a:r>
            <a:r>
              <a:rPr kumimoji="1" lang="en-US" altLang="ja-JP" dirty="0" smtClean="0"/>
              <a:t> (DB programmer)</a:t>
            </a:r>
          </a:p>
          <a:p>
            <a:r>
              <a:rPr lang="en-US" altLang="ja-JP" dirty="0" err="1" smtClean="0"/>
              <a:t>Hisahito</a:t>
            </a:r>
            <a:r>
              <a:rPr lang="en-US" altLang="ja-JP" dirty="0" smtClean="0"/>
              <a:t> </a:t>
            </a:r>
            <a:r>
              <a:rPr lang="en-US" altLang="ja-JP" dirty="0"/>
              <a:t>Yamada (FMSA – Manager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Computer</a:t>
            </a:r>
            <a:r>
              <a:rPr kumimoji="1" lang="en-US" altLang="ja-JP" baseline="0" dirty="0" smtClean="0"/>
              <a:t> and Network System CDM Division covers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Local Area Network</a:t>
            </a:r>
          </a:p>
          <a:p>
            <a:r>
              <a:rPr kumimoji="1" lang="en-US" altLang="ja-JP" dirty="0" smtClean="0"/>
              <a:t>Wide Area Network</a:t>
            </a:r>
          </a:p>
          <a:p>
            <a:r>
              <a:rPr lang="en-US" altLang="ja-JP" dirty="0" smtClean="0"/>
              <a:t>Computer hardware and OS for SOSS (Summit, Hilo Remote and </a:t>
            </a:r>
            <a:r>
              <a:rPr lang="en-US" altLang="ja-JP" dirty="0" err="1" smtClean="0"/>
              <a:t>Mitaka</a:t>
            </a:r>
            <a:r>
              <a:rPr lang="en-US" altLang="ja-JP" dirty="0" smtClean="0"/>
              <a:t> Remote)</a:t>
            </a:r>
          </a:p>
          <a:p>
            <a:r>
              <a:rPr kumimoji="1" lang="en-US" altLang="ja-JP" dirty="0" smtClean="0"/>
              <a:t>Applications in ANA, HANA and SBANA</a:t>
            </a:r>
          </a:p>
          <a:p>
            <a:r>
              <a:rPr lang="en-US" altLang="ja-JP" dirty="0"/>
              <a:t>External web servers and emails</a:t>
            </a:r>
          </a:p>
          <a:p>
            <a:r>
              <a:rPr kumimoji="1" lang="en-US" altLang="ja-JP" dirty="0" smtClean="0"/>
              <a:t>STARS and MASTARS</a:t>
            </a:r>
          </a:p>
          <a:p>
            <a:r>
              <a:rPr lang="en-US" altLang="ja-JP" dirty="0" err="1" smtClean="0"/>
              <a:t>ProMS</a:t>
            </a:r>
            <a:endParaRPr lang="en-US" altLang="ja-JP" dirty="0" smtClean="0"/>
          </a:p>
          <a:p>
            <a:r>
              <a:rPr lang="en-US" altLang="ja-JP" dirty="0" smtClean="0"/>
              <a:t>Video Conferencing equipment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STN Computer Status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Very stable operation continues.</a:t>
            </a:r>
          </a:p>
          <a:p>
            <a:r>
              <a:rPr kumimoji="1" lang="en-US" altLang="ja-JP" dirty="0" smtClean="0"/>
              <a:t>One hour down of STARS during Jan 2010 – Nov 2010 made to clear error from the file server. This is the only unscheduled down time.</a:t>
            </a:r>
          </a:p>
          <a:p>
            <a:r>
              <a:rPr lang="en-US" altLang="ja-JP" dirty="0" smtClean="0"/>
              <a:t>Preventive maintenance is made monthly for 4 to 8 hours. Some services become unavailable for 0.5 to 4 hours during each maintenance.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93022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STARS/MASTARS</a:t>
            </a:r>
            <a:br>
              <a:rPr kumimoji="1" lang="en-US" altLang="ja-JP" dirty="0" smtClean="0"/>
            </a:br>
            <a:r>
              <a:rPr lang="en-US" altLang="ja-JP" dirty="0" smtClean="0"/>
              <a:t>(Subaru Telescope Archive System/</a:t>
            </a:r>
            <a:r>
              <a:rPr lang="en-US" altLang="ja-JP" dirty="0" err="1" smtClean="0"/>
              <a:t>Mitaka</a:t>
            </a:r>
            <a:r>
              <a:rPr lang="en-US" altLang="ja-JP" dirty="0" smtClean="0"/>
              <a:t> Advanced Subaru Telescope Archive System)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Yearly Data Registrations (GB)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8"/>
          <p:cNvGraphicFramePr/>
          <p:nvPr/>
        </p:nvGraphicFramePr>
        <p:xfrm>
          <a:off x="0" y="116633"/>
          <a:ext cx="9144000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7"/>
          <p:cNvGraphicFramePr/>
          <p:nvPr/>
        </p:nvGraphicFramePr>
        <p:xfrm>
          <a:off x="467544" y="395309"/>
          <a:ext cx="8261298" cy="5865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2"/>
          <p:cNvGraphicFramePr/>
          <p:nvPr/>
        </p:nvGraphicFramePr>
        <p:xfrm>
          <a:off x="0" y="548680"/>
          <a:ext cx="9169206" cy="575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373</Words>
  <Application>Microsoft Office PowerPoint</Application>
  <PresentationFormat>画面に合わせる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Computer and Data Management Report</vt:lpstr>
      <vt:lpstr>Staff</vt:lpstr>
      <vt:lpstr>Computer and Network System CDM Division covers</vt:lpstr>
      <vt:lpstr>STN Computer Status</vt:lpstr>
      <vt:lpstr>STARS/MASTARS (Subaru Telescope Archive System/Mitaka Advanced Subaru Telescope Archive System)</vt:lpstr>
      <vt:lpstr>Yearly Data Registrations (GB)</vt:lpstr>
      <vt:lpstr>スライド 7</vt:lpstr>
      <vt:lpstr>スライド 8</vt:lpstr>
      <vt:lpstr>スライド 9</vt:lpstr>
      <vt:lpstr>スライド 10</vt:lpstr>
      <vt:lpstr>ProMS （Proposal Management System)</vt:lpstr>
      <vt:lpstr>How ProMS has been used</vt:lpstr>
      <vt:lpstr>ProMS Improvements in 2010</vt:lpstr>
      <vt:lpstr>ProMS Plan in 2011</vt:lpstr>
      <vt:lpstr>Supporting Work for HSC in 2011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and Data Management Report</dc:title>
  <dc:creator>Noumaru</dc:creator>
  <cp:lastModifiedBy>Noumaru</cp:lastModifiedBy>
  <cp:revision>76</cp:revision>
  <dcterms:created xsi:type="dcterms:W3CDTF">2011-01-10T18:41:20Z</dcterms:created>
  <dcterms:modified xsi:type="dcterms:W3CDTF">2011-01-13T21:55:41Z</dcterms:modified>
</cp:coreProperties>
</file>