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96" r:id="rId4"/>
    <p:sldId id="280" r:id="rId5"/>
    <p:sldId id="282" r:id="rId6"/>
    <p:sldId id="265" r:id="rId7"/>
    <p:sldId id="283" r:id="rId8"/>
    <p:sldId id="285" r:id="rId9"/>
    <p:sldId id="288" r:id="rId10"/>
    <p:sldId id="302" r:id="rId11"/>
    <p:sldId id="289" r:id="rId12"/>
    <p:sldId id="290" r:id="rId13"/>
    <p:sldId id="301" r:id="rId14"/>
    <p:sldId id="287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00FF"/>
    <a:srgbClr val="4208E6"/>
    <a:srgbClr val="2E08D2"/>
    <a:srgbClr val="77933C"/>
    <a:srgbClr val="FFCC99"/>
    <a:srgbClr val="FF6600"/>
    <a:srgbClr val="FF0000"/>
    <a:srgbClr val="663300"/>
    <a:srgbClr val="0070C0"/>
    <a:srgbClr val="FF64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2953" autoAdjust="0"/>
  </p:normalViewPr>
  <p:slideViewPr>
    <p:cSldViewPr>
      <p:cViewPr>
        <p:scale>
          <a:sx n="100" d="100"/>
          <a:sy n="100" d="100"/>
        </p:scale>
        <p:origin x="-28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4B88A-EE0D-4492-890E-19FEC4B9D55A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D6F6-B6D9-4114-8492-6C74B2930B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D6F6-B6D9-4114-8492-6C74B2930B8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07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6CFB-D842-45FE-B28A-511C9AF9C362}" type="datetimeFigureOut">
              <a:rPr kumimoji="1" lang="ja-JP" altLang="en-US" smtClean="0"/>
              <a:pPr/>
              <a:t>2011/1/18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C1A4-95B0-40D4-A7F1-BE3CFADA47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0" y="548680"/>
          <a:ext cx="9144000" cy="188300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144000"/>
              </a:tblGrid>
              <a:tr h="188300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9776" y="548680"/>
            <a:ext cx="8604448" cy="1872208"/>
          </a:xfrm>
          <a:noFill/>
          <a:ln w="88900" cmpd="thickThin">
            <a:noFill/>
          </a:ln>
        </p:spPr>
        <p:txBody>
          <a:bodyPr>
            <a:noAutofit/>
          </a:bodyPr>
          <a:lstStyle/>
          <a:p>
            <a:r>
              <a:rPr kumimoji="1" lang="en-US" altLang="ja-JP" sz="3500" b="1" dirty="0" smtClean="0">
                <a:ln w="12700">
                  <a:noFill/>
                </a:ln>
              </a:rPr>
              <a:t>First Unbiased Estimates of </a:t>
            </a:r>
            <a:br>
              <a:rPr kumimoji="1" lang="en-US" altLang="ja-JP" sz="3500" b="1" dirty="0" smtClean="0">
                <a:ln w="12700">
                  <a:noFill/>
                </a:ln>
              </a:rPr>
            </a:br>
            <a:r>
              <a:rPr kumimoji="1" lang="en-US" altLang="ja-JP" sz="3500" b="1" dirty="0" smtClean="0">
                <a:ln w="12700">
                  <a:noFill/>
                </a:ln>
              </a:rPr>
              <a:t>the Metallicity and Star-Formation Activity of </a:t>
            </a:r>
            <a:br>
              <a:rPr kumimoji="1" lang="en-US" altLang="ja-JP" sz="3500" b="1" dirty="0" smtClean="0">
                <a:ln w="12700">
                  <a:noFill/>
                </a:ln>
              </a:rPr>
            </a:br>
            <a:r>
              <a:rPr kumimoji="1" lang="en-US" altLang="ja-JP" sz="3500" b="1" dirty="0" smtClean="0">
                <a:ln w="12700">
                  <a:noFill/>
                </a:ln>
              </a:rPr>
              <a:t>Lyman Alpha Emitters</a:t>
            </a:r>
            <a:endParaRPr kumimoji="1" lang="ja-JP" altLang="en-US" sz="3500" b="1" dirty="0">
              <a:ln w="12700">
                <a:noFill/>
              </a:ln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228411" y="6448251"/>
            <a:ext cx="4687179" cy="365125"/>
          </a:xfrm>
        </p:spPr>
        <p:txBody>
          <a:bodyPr/>
          <a:lstStyle/>
          <a:p>
            <a:r>
              <a:rPr kumimoji="1" lang="fi-FI" altLang="ja-JP" sz="1800" b="1" dirty="0" smtClean="0">
                <a:solidFill>
                  <a:schemeClr val="tx1">
                    <a:lumMod val="65000"/>
                  </a:schemeClr>
                </a:solidFill>
              </a:rPr>
              <a:t>subaru UM 2010 on 19/Jan/2011 @ Mitaka</a:t>
            </a:r>
            <a:endParaRPr kumimoji="1" lang="ja-JP" altLang="en-US" sz="18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0" y="3501008"/>
            <a:ext cx="91440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Kimihiko Nakajima</a:t>
            </a:r>
            <a:r>
              <a:rPr lang="en-US" altLang="ja-JP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kumimoji="1" lang="en-US" altLang="ja-JP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</a:t>
            </a:r>
            <a:r>
              <a:rPr kumimoji="1" lang="en-US" altLang="ja-JP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Tokyo</a:t>
            </a:r>
            <a:r>
              <a:rPr lang="en-US" altLang="ja-JP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kumimoji="1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lang="en-US" altLang="ja-JP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Co-Investigators  </a:t>
            </a: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Masami Ouchi, Kazuhiro Shimasaku, Yoshiaki</a:t>
            </a:r>
            <a:r>
              <a:rPr kumimoji="1" lang="en-US" altLang="ja-JP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Ono</a:t>
            </a:r>
            <a:r>
              <a:rPr lang="en-US" altLang="ja-JP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(U. Tokyo)</a:t>
            </a: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Lee(Carnegie), C. Ly(STScI), D. Dale(U. Wyoming),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Salim(U. Indiana), R. Finn(Siena College)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500" dirty="0" smtClean="0"/>
              <a:t>A fraction of Lyα photons that can escape from a galaxy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/>
              <a:t>f</a:t>
            </a:r>
            <a:r>
              <a:rPr lang="en-US" altLang="ja-JP" sz="2400" baseline="-25000" dirty="0" smtClean="0"/>
              <a:t>esc</a:t>
            </a:r>
            <a:r>
              <a:rPr lang="en-US" altLang="ja-JP" sz="2400" dirty="0" smtClean="0"/>
              <a:t>(Lyα) = L</a:t>
            </a:r>
            <a:r>
              <a:rPr lang="en-US" altLang="ja-JP" sz="2400" baseline="-25000" dirty="0" smtClean="0"/>
              <a:t>obs</a:t>
            </a:r>
            <a:r>
              <a:rPr lang="en-US" altLang="ja-JP" sz="2400" dirty="0" smtClean="0"/>
              <a:t>(Lyα)/L</a:t>
            </a:r>
            <a:r>
              <a:rPr lang="en-US" altLang="ja-JP" sz="2400" baseline="-25000" dirty="0" smtClean="0"/>
              <a:t>int</a:t>
            </a:r>
            <a:r>
              <a:rPr lang="en-US" altLang="ja-JP" sz="2400" dirty="0" smtClean="0"/>
              <a:t>(Lyα) = L</a:t>
            </a:r>
            <a:r>
              <a:rPr lang="en-US" altLang="ja-JP" sz="2400" baseline="-25000" dirty="0" smtClean="0"/>
              <a:t>obs</a:t>
            </a:r>
            <a:r>
              <a:rPr lang="en-US" altLang="ja-JP" sz="2400" dirty="0" smtClean="0"/>
              <a:t>(Lyα)/( 8.7xL</a:t>
            </a:r>
            <a:r>
              <a:rPr lang="en-US" altLang="ja-JP" sz="2400" baseline="-25000" dirty="0" smtClean="0"/>
              <a:t>int</a:t>
            </a:r>
            <a:r>
              <a:rPr lang="en-US" altLang="ja-JP" sz="2400" dirty="0" smtClean="0"/>
              <a:t>(Hα) ) = </a:t>
            </a:r>
            <a:r>
              <a:rPr lang="en-US" altLang="ja-JP" sz="2400" dirty="0" smtClean="0">
                <a:solidFill>
                  <a:srgbClr val="FFC000"/>
                </a:solidFill>
              </a:rPr>
              <a:t>35%</a:t>
            </a:r>
          </a:p>
          <a:p>
            <a:pPr lvl="1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larger than those of HAEs and LBGs with Lyα</a:t>
            </a:r>
          </a:p>
          <a:p>
            <a:pPr lvl="1">
              <a:buNone/>
            </a:pPr>
            <a:r>
              <a:rPr lang="en-US" altLang="ja-JP" sz="2400" dirty="0" smtClean="0"/>
              <a:t>	 </a:t>
            </a:r>
            <a:r>
              <a:rPr lang="en-US" altLang="ja-JP" sz="2300" dirty="0" smtClean="0"/>
              <a:t>+ HAEs : f</a:t>
            </a:r>
            <a:r>
              <a:rPr lang="en-US" altLang="ja-JP" sz="2300" baseline="-25000" dirty="0" smtClean="0"/>
              <a:t>esc</a:t>
            </a:r>
            <a:r>
              <a:rPr lang="en-US" altLang="ja-JP" sz="2300" dirty="0" smtClean="0"/>
              <a:t>(Lyα) ~ 5% (Hayes+2010)</a:t>
            </a:r>
          </a:p>
          <a:p>
            <a:pPr lvl="1">
              <a:buNone/>
            </a:pPr>
            <a:r>
              <a:rPr lang="en-US" altLang="ja-JP" sz="2400" dirty="0" smtClean="0"/>
              <a:t>	 + LBGs : </a:t>
            </a:r>
            <a:r>
              <a:rPr lang="en-US" altLang="ja-JP" sz="2300" dirty="0" smtClean="0"/>
              <a:t>f</a:t>
            </a:r>
            <a:r>
              <a:rPr lang="en-US" altLang="ja-JP" sz="2300" baseline="-25000" dirty="0" smtClean="0"/>
              <a:t>esc</a:t>
            </a:r>
            <a:r>
              <a:rPr lang="en-US" altLang="ja-JP" sz="2300" dirty="0" smtClean="0"/>
              <a:t>(Lyα) ~ 5% (Kornei+2010)</a:t>
            </a:r>
          </a:p>
          <a:p>
            <a:pPr lvl="1">
              <a:buNone/>
            </a:pPr>
            <a:endParaRPr lang="en-US" altLang="ja-JP" sz="23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/>
              <a:t>Brighter LAEs have larger f</a:t>
            </a:r>
            <a:r>
              <a:rPr lang="en-US" altLang="ja-JP" sz="2400" baseline="-25000" dirty="0" smtClean="0"/>
              <a:t>esc</a:t>
            </a:r>
            <a:r>
              <a:rPr lang="en-US" altLang="ja-JP" sz="2400" dirty="0" smtClean="0"/>
              <a:t>(Lyα) (?)</a:t>
            </a:r>
            <a:endParaRPr lang="en-US" altLang="ja-JP" sz="2400" baseline="-25000" dirty="0" smtClean="0"/>
          </a:p>
          <a:p>
            <a:pPr lvl="1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galaxies with higher f</a:t>
            </a:r>
            <a:r>
              <a:rPr lang="en-US" altLang="ja-JP" sz="2400" baseline="-25000" dirty="0" smtClean="0"/>
              <a:t>esc</a:t>
            </a:r>
            <a:r>
              <a:rPr lang="en-US" altLang="ja-JP" sz="2400" dirty="0" smtClean="0"/>
              <a:t>(Lyα) are </a:t>
            </a:r>
          </a:p>
          <a:p>
            <a:pPr lvl="1">
              <a:buNone/>
            </a:pPr>
            <a:r>
              <a:rPr lang="en-US" altLang="ja-JP" sz="2400" dirty="0" smtClean="0"/>
              <a:t>	 more easily selected as LAEs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Lyα</a:t>
            </a:r>
            <a:r>
              <a:rPr lang="ja-JP" altLang="en-US" dirty="0" smtClean="0"/>
              <a:t> </a:t>
            </a:r>
            <a:r>
              <a:rPr lang="en-US" altLang="ja-JP" dirty="0" smtClean="0"/>
              <a:t>escape fraction: f</a:t>
            </a:r>
            <a:r>
              <a:rPr lang="en-US" altLang="ja-JP" baseline="-25000" dirty="0" smtClean="0"/>
              <a:t>esc</a:t>
            </a:r>
            <a:r>
              <a:rPr lang="en-US" altLang="ja-JP" dirty="0" smtClean="0"/>
              <a:t>(Lyα)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4. Discussion</a:t>
            </a:r>
            <a:endParaRPr kumimoji="1" lang="ja-JP" altLang="en-US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12225" y="2972271"/>
            <a:ext cx="209627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CC00FF"/>
                </a:solidFill>
              </a:rPr>
              <a:t>L</a:t>
            </a:r>
            <a:r>
              <a:rPr lang="en-US" altLang="ja-JP" sz="2000" b="1" baseline="-25000" dirty="0" smtClean="0">
                <a:solidFill>
                  <a:srgbClr val="CC00FF"/>
                </a:solidFill>
              </a:rPr>
              <a:t>obs</a:t>
            </a:r>
            <a:r>
              <a:rPr lang="en-US" altLang="ja-JP" sz="2000" b="1" dirty="0" smtClean="0">
                <a:solidFill>
                  <a:srgbClr val="CC00FF"/>
                </a:solidFill>
              </a:rPr>
              <a:t>(Lyα)=L</a:t>
            </a:r>
            <a:r>
              <a:rPr lang="en-US" altLang="ja-JP" sz="2000" b="1" baseline="-25000" dirty="0" smtClean="0">
                <a:solidFill>
                  <a:srgbClr val="CC00FF"/>
                </a:solidFill>
              </a:rPr>
              <a:t>int</a:t>
            </a:r>
            <a:r>
              <a:rPr lang="en-US" altLang="ja-JP" sz="2000" b="1" dirty="0" smtClean="0">
                <a:solidFill>
                  <a:srgbClr val="CC00FF"/>
                </a:solidFill>
              </a:rPr>
              <a:t>(Lyα) </a:t>
            </a:r>
            <a:endParaRPr lang="en-US" altLang="ja-JP" sz="1900" b="1" dirty="0" smtClean="0">
              <a:solidFill>
                <a:srgbClr val="CC00FF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028384" y="46850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3" y="5489937"/>
            <a:ext cx="3528391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6600"/>
                </a:solidFill>
              </a:rPr>
              <a:t>Orange </a:t>
            </a:r>
            <a:r>
              <a:rPr lang="ja-JP" altLang="en-US" sz="2000" dirty="0" smtClean="0">
                <a:solidFill>
                  <a:srgbClr val="FF6600"/>
                </a:solidFill>
              </a:rPr>
              <a:t>■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: Hayes+2010</a:t>
            </a:r>
          </a:p>
          <a:p>
            <a:r>
              <a:rPr kumimoji="1" lang="en-US" altLang="ja-JP" sz="2000" dirty="0" smtClean="0">
                <a:solidFill>
                  <a:srgbClr val="00B0F0"/>
                </a:solidFill>
              </a:rPr>
              <a:t>Cyan </a:t>
            </a:r>
            <a:r>
              <a:rPr kumimoji="1" lang="ja-JP" altLang="en-US" sz="2000" dirty="0" smtClean="0">
                <a:solidFill>
                  <a:srgbClr val="00B0F0"/>
                </a:solidFill>
              </a:rPr>
              <a:t>▲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: </a:t>
            </a:r>
            <a:r>
              <a:rPr lang="en-US" altLang="ja-JP" sz="2000" dirty="0" smtClean="0"/>
              <a:t>Finkelstein+2010</a:t>
            </a:r>
          </a:p>
          <a:p>
            <a:r>
              <a:rPr kumimoji="1" lang="en-US" altLang="ja-JP" sz="2000" dirty="0" smtClean="0">
                <a:solidFill>
                  <a:srgbClr val="4208E6"/>
                </a:solidFill>
              </a:rPr>
              <a:t>Blue </a:t>
            </a:r>
            <a:r>
              <a:rPr kumimoji="1" lang="ja-JP" altLang="en-US" sz="2000" dirty="0" smtClean="0">
                <a:solidFill>
                  <a:srgbClr val="4208E6"/>
                </a:solidFill>
              </a:rPr>
              <a:t>●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: NB209-detected LAE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Red </a:t>
            </a:r>
            <a:r>
              <a:rPr lang="ja-JP" altLang="en-US" sz="2000" dirty="0" smtClean="0">
                <a:solidFill>
                  <a:srgbClr val="FF0000"/>
                </a:solidFill>
              </a:rPr>
              <a:t>●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: our result (stacked LAE)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5364504" y="3284984"/>
            <a:ext cx="3744000" cy="2160240"/>
            <a:chOff x="5220072" y="3140968"/>
            <a:chExt cx="3888432" cy="2160240"/>
          </a:xfrm>
        </p:grpSpPr>
        <p:sp>
          <p:nvSpPr>
            <p:cNvPr id="25" name="正方形/長方形 24"/>
            <p:cNvSpPr/>
            <p:nvPr/>
          </p:nvSpPr>
          <p:spPr>
            <a:xfrm>
              <a:off x="5220072" y="3212976"/>
              <a:ext cx="3888008" cy="2088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 descr="Lya_f_esc.jpg"/>
            <p:cNvPicPr>
              <a:picLocks noChangeAspect="1"/>
            </p:cNvPicPr>
            <p:nvPr/>
          </p:nvPicPr>
          <p:blipFill>
            <a:blip r:embed="rId4" cstate="print"/>
            <a:srcRect r="4548" b="52732"/>
            <a:stretch>
              <a:fillRect/>
            </a:stretch>
          </p:blipFill>
          <p:spPr>
            <a:xfrm>
              <a:off x="5328592" y="3429400"/>
              <a:ext cx="3779912" cy="1871808"/>
            </a:xfrm>
            <a:prstGeom prst="rect">
              <a:avLst/>
            </a:prstGeom>
          </p:spPr>
        </p:pic>
        <p:sp>
          <p:nvSpPr>
            <p:cNvPr id="21" name="正方形/長方形 20"/>
            <p:cNvSpPr/>
            <p:nvPr/>
          </p:nvSpPr>
          <p:spPr>
            <a:xfrm>
              <a:off x="5436096" y="5106888"/>
              <a:ext cx="338336" cy="1943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32240" y="3140968"/>
              <a:ext cx="9260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L</a:t>
              </a:r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000" b="1" dirty="0" smtClean="0">
                  <a:solidFill>
                    <a:schemeClr val="bg1"/>
                  </a:solidFill>
                </a:rPr>
                <a:t>Lyα</a:t>
              </a:r>
              <a:r>
                <a:rPr kumimoji="1" lang="ja-JP" altLang="en-US" sz="2000" b="1" dirty="0" smtClean="0">
                  <a:solidFill>
                    <a:schemeClr val="bg1"/>
                  </a:solidFill>
                </a:rPr>
                <a:t>）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16200000">
              <a:off x="4908833" y="3869779"/>
              <a:ext cx="102258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bg1"/>
                  </a:solidFill>
                </a:rPr>
                <a:t>f</a:t>
              </a:r>
              <a:r>
                <a:rPr lang="en-US" altLang="ja-JP" sz="2000" b="1" baseline="-25000" dirty="0" smtClean="0">
                  <a:solidFill>
                    <a:schemeClr val="bg1"/>
                  </a:solidFill>
                </a:rPr>
                <a:t>esc</a:t>
              </a:r>
              <a:r>
                <a:rPr lang="en-US" altLang="ja-JP" sz="2000" b="1" dirty="0" smtClean="0">
                  <a:solidFill>
                    <a:schemeClr val="bg1"/>
                  </a:solidFill>
                </a:rPr>
                <a:t>(Lyα)</a:t>
              </a:r>
              <a:endParaRPr kumimoji="1" lang="ja-JP" alt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5832504" y="3789040"/>
              <a:ext cx="3240000" cy="0"/>
            </a:xfrm>
            <a:prstGeom prst="line">
              <a:avLst/>
            </a:prstGeom>
            <a:ln w="28575">
              <a:solidFill>
                <a:srgbClr val="CC00FF">
                  <a:alpha val="8902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矢印コネクタ 28"/>
          <p:cNvCxnSpPr/>
          <p:nvPr/>
        </p:nvCxnSpPr>
        <p:spPr>
          <a:xfrm rot="5400000">
            <a:off x="7740000" y="3590659"/>
            <a:ext cx="684000" cy="794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ja-JP" sz="2500" dirty="0" smtClean="0"/>
              <a:t>The ratio of [OII] and Hα+[NII] can be an indicator of metallicity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/>
              <a:t>Combine two indicators: [OII]/Hβ and [NII]/Hα</a:t>
            </a:r>
            <a:r>
              <a:rPr lang="ja-JP" altLang="en-US" sz="2400" dirty="0" smtClean="0"/>
              <a:t> （</a:t>
            </a:r>
            <a:r>
              <a:rPr lang="en-US" altLang="ja-JP" sz="2400" dirty="0" smtClean="0"/>
              <a:t>Maiolino+2008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lvl="1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Empirical metallicity indicator : [OII]/(Hα+[NII]) 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/>
              <a:t>[OII]/(Hα+[NII]) = </a:t>
            </a:r>
            <a:r>
              <a:rPr lang="en-US" altLang="ja-JP" sz="2400" dirty="0" smtClean="0">
                <a:solidFill>
                  <a:srgbClr val="FF0000"/>
                </a:solidFill>
              </a:rPr>
              <a:t>0.72 +/- 0.15</a:t>
            </a:r>
          </a:p>
          <a:p>
            <a:pPr lvl="1">
              <a:buNone/>
            </a:pPr>
            <a:r>
              <a:rPr lang="ja-JP" altLang="en-US" sz="2400" dirty="0" smtClean="0">
                <a:solidFill>
                  <a:srgbClr val="00B0F0"/>
                </a:solidFill>
              </a:rPr>
              <a:t>→ </a:t>
            </a:r>
            <a:r>
              <a:rPr lang="en-US" altLang="ja-JP" sz="2400" dirty="0" smtClean="0">
                <a:solidFill>
                  <a:srgbClr val="00B0F0"/>
                </a:solidFill>
              </a:rPr>
              <a:t>Z &gt; ~ 0.15 Z</a:t>
            </a:r>
            <a:r>
              <a:rPr lang="en-US" altLang="ja-JP" sz="2400" baseline="-25000" dirty="0" smtClean="0">
                <a:solidFill>
                  <a:srgbClr val="00B0F0"/>
                </a:solidFill>
              </a:rPr>
              <a:t>sun</a:t>
            </a:r>
            <a:r>
              <a:rPr lang="en-US" altLang="ja-JP" sz="2400" dirty="0" smtClean="0">
                <a:solidFill>
                  <a:srgbClr val="00B0F0"/>
                </a:solidFill>
              </a:rPr>
              <a:t> </a:t>
            </a:r>
            <a:endParaRPr lang="en-US" altLang="ja-JP" sz="500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ja-JP" altLang="en-US" sz="2400" dirty="0" smtClean="0">
                <a:solidFill>
                  <a:srgbClr val="FFC000"/>
                </a:solidFill>
              </a:rPr>
              <a:t>→ </a:t>
            </a:r>
            <a:r>
              <a:rPr lang="en-US" altLang="ja-JP" sz="2400" dirty="0" smtClean="0">
                <a:solidFill>
                  <a:srgbClr val="FFC000"/>
                </a:solidFill>
              </a:rPr>
              <a:t>First constraint on </a:t>
            </a:r>
            <a:r>
              <a:rPr lang="en-US" altLang="ja-JP" sz="2400" dirty="0" smtClean="0">
                <a:solidFill>
                  <a:srgbClr val="FF0000"/>
                </a:solidFill>
              </a:rPr>
              <a:t>lower-limit </a:t>
            </a:r>
          </a:p>
          <a:p>
            <a:pPr lvl="1">
              <a:buNone/>
            </a:pPr>
            <a:r>
              <a:rPr lang="en-US" altLang="ja-JP" sz="2400" dirty="0" smtClean="0"/>
              <a:t>	 of metallicity for LAEs</a:t>
            </a:r>
          </a:p>
          <a:p>
            <a:pPr lvl="1">
              <a:buNone/>
            </a:pPr>
            <a:endParaRPr lang="en-US" altLang="ja-JP" sz="1000" dirty="0" smtClean="0"/>
          </a:p>
          <a:p>
            <a:pPr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ja-JP" sz="2500" dirty="0" smtClean="0">
                <a:solidFill>
                  <a:srgbClr val="FFC000"/>
                </a:solidFill>
              </a:rPr>
              <a:t>Typical LAEs are </a:t>
            </a:r>
            <a:r>
              <a:rPr lang="en-US" altLang="ja-JP" sz="2500" dirty="0" smtClean="0">
                <a:solidFill>
                  <a:srgbClr val="FF0000"/>
                </a:solidFill>
              </a:rPr>
              <a:t>not so metal-poor</a:t>
            </a:r>
          </a:p>
          <a:p>
            <a:pPr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do not support the hypothesis that </a:t>
            </a:r>
          </a:p>
          <a:p>
            <a:pPr>
              <a:buNone/>
            </a:pPr>
            <a:r>
              <a:rPr lang="en-US" altLang="ja-JP" sz="2400" dirty="0" smtClean="0"/>
              <a:t>	LAEs are extremely metal-poor </a:t>
            </a:r>
          </a:p>
          <a:p>
            <a:pPr>
              <a:buNone/>
            </a:pPr>
            <a:r>
              <a:rPr lang="en-US" altLang="ja-JP" sz="2400" dirty="0" smtClean="0"/>
              <a:t>	galaxies (e.g., </a:t>
            </a:r>
            <a:r>
              <a:rPr lang="en-US" altLang="ja-JP" sz="2400" dirty="0" err="1" smtClean="0"/>
              <a:t>Schaerer</a:t>
            </a:r>
            <a:r>
              <a:rPr lang="en-US" altLang="ja-JP" sz="2400" dirty="0" smtClean="0"/>
              <a:t> 2003)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Metallicity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4. Discussion</a:t>
            </a:r>
            <a:endParaRPr kumimoji="1" lang="ja-JP" altLang="en-US" b="1" u="sng" dirty="0"/>
          </a:p>
        </p:txBody>
      </p:sp>
      <p:pic>
        <p:nvPicPr>
          <p:cNvPr id="15" name="図 14" descr="Z_OII_Ha_NII.jpg"/>
          <p:cNvPicPr>
            <a:picLocks noChangeAspect="1"/>
          </p:cNvPicPr>
          <p:nvPr/>
        </p:nvPicPr>
        <p:blipFill>
          <a:blip r:embed="rId4" cstate="print"/>
          <a:srcRect r="6656"/>
          <a:stretch>
            <a:fillRect/>
          </a:stretch>
        </p:blipFill>
        <p:spPr>
          <a:xfrm>
            <a:off x="5076056" y="2421368"/>
            <a:ext cx="4032448" cy="432000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rot="5400000">
            <a:off x="5234663" y="4494528"/>
            <a:ext cx="34272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020272" y="2996952"/>
            <a:ext cx="86409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 rot="16200000">
            <a:off x="2932025" y="4381313"/>
            <a:ext cx="4320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</a:rPr>
              <a:t>[OII]/(Hα+[NII]) 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716016" y="1916832"/>
            <a:ext cx="2052000" cy="396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860032" y="3645024"/>
            <a:ext cx="423664" cy="187220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rot="5400000">
            <a:off x="4464782" y="2960154"/>
            <a:ext cx="1224136" cy="158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6200000" flipH="1">
            <a:off x="4247964" y="3104964"/>
            <a:ext cx="1728192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6948264" y="4723556"/>
            <a:ext cx="360000" cy="1588"/>
          </a:xfrm>
          <a:prstGeom prst="straightConnector1">
            <a:avLst/>
          </a:prstGeom>
          <a:ln w="19050">
            <a:solidFill>
              <a:schemeClr val="tx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020488" y="5013176"/>
            <a:ext cx="1944000" cy="1123712"/>
          </a:xfrm>
          <a:prstGeom prst="wedgeRoundRectCallout">
            <a:avLst>
              <a:gd name="adj1" fmla="val -37333"/>
              <a:gd name="adj2" fmla="val -70656"/>
              <a:gd name="adj3" fmla="val 16667"/>
            </a:avLst>
          </a:prstGeom>
          <a:solidFill>
            <a:schemeClr val="tx1"/>
          </a:solidFill>
          <a:ln w="12700"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>
                    <a:lumMod val="10000"/>
                  </a:schemeClr>
                </a:solidFill>
              </a:rPr>
              <a:t>1σ uncertainty </a:t>
            </a:r>
          </a:p>
          <a:p>
            <a:r>
              <a:rPr kumimoji="1" lang="en-US" altLang="ja-JP" sz="2000" b="1" dirty="0" smtClean="0">
                <a:solidFill>
                  <a:schemeClr val="tx2">
                    <a:lumMod val="10000"/>
                  </a:schemeClr>
                </a:solidFill>
              </a:rPr>
              <a:t>of the indicator </a:t>
            </a:r>
          </a:p>
          <a:p>
            <a:r>
              <a:rPr lang="en-US" altLang="ja-JP" sz="2000" b="1" dirty="0" smtClean="0">
                <a:solidFill>
                  <a:schemeClr val="tx2">
                    <a:lumMod val="10000"/>
                  </a:schemeClr>
                </a:solidFill>
              </a:rPr>
              <a:t>(@ low-Z)</a:t>
            </a:r>
            <a:endParaRPr kumimoji="1" lang="ja-JP" altLang="en-US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600" dirty="0" smtClean="0"/>
              <a:t>M-Z relation is known to evolve with redshift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C000"/>
                </a:solidFill>
              </a:rPr>
              <a:t>Our result have </a:t>
            </a:r>
            <a:r>
              <a:rPr lang="en-US" altLang="ja-JP" sz="2400" dirty="0" smtClean="0">
                <a:solidFill>
                  <a:srgbClr val="FF0000"/>
                </a:solidFill>
              </a:rPr>
              <a:t>an offset </a:t>
            </a:r>
            <a:r>
              <a:rPr lang="en-US" altLang="ja-JP" sz="2400" dirty="0" smtClean="0">
                <a:solidFill>
                  <a:srgbClr val="FFC000"/>
                </a:solidFill>
              </a:rPr>
              <a:t>from 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C000"/>
                </a:solidFill>
              </a:rPr>
              <a:t>	the M-Z relation at z~2 </a:t>
            </a:r>
          </a:p>
          <a:p>
            <a:pPr lvl="1">
              <a:buNone/>
            </a:pPr>
            <a:r>
              <a:rPr lang="en-US" altLang="ja-JP" sz="2400" dirty="0" smtClean="0">
                <a:solidFill>
                  <a:srgbClr val="FFC000"/>
                </a:solidFill>
              </a:rPr>
              <a:t>	</a:t>
            </a:r>
            <a:r>
              <a:rPr lang="en-US" altLang="ja-JP" sz="2400" dirty="0" smtClean="0"/>
              <a:t>(Erb+2006)</a:t>
            </a:r>
          </a:p>
          <a:p>
            <a:pPr lvl="1">
              <a:buNone/>
            </a:pPr>
            <a:endParaRPr lang="en-US" altLang="ja-JP" sz="2400" dirty="0" smtClean="0"/>
          </a:p>
        </p:txBody>
      </p:sp>
      <p:pic>
        <p:nvPicPr>
          <p:cNvPr id="8" name="図 7" descr="MZ_t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320000" cy="432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Mass-Metallicity Relation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4. Discussion</a:t>
            </a:r>
            <a:endParaRPr kumimoji="1" lang="ja-JP" altLang="en-US" b="1" u="sng" dirty="0"/>
          </a:p>
        </p:txBody>
      </p:sp>
      <p:pic>
        <p:nvPicPr>
          <p:cNvPr id="6" name="図 5" descr="M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00" y="1843216"/>
            <a:ext cx="4320000" cy="432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83977" y="4718754"/>
            <a:ext cx="3860031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Solid lines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</a:t>
            </a:r>
            <a:r>
              <a:rPr kumimoji="1" lang="en-US" altLang="ja-JP" sz="2200" dirty="0" smtClean="0"/>
              <a:t>Maiolino+2008</a:t>
            </a:r>
          </a:p>
          <a:p>
            <a:r>
              <a:rPr lang="en-US" altLang="ja-JP" sz="2200" dirty="0" smtClean="0">
                <a:solidFill>
                  <a:srgbClr val="CC00FF"/>
                </a:solidFill>
              </a:rPr>
              <a:t>Magenta </a:t>
            </a:r>
            <a:r>
              <a:rPr lang="ja-JP" altLang="en-US" sz="2200" dirty="0" smtClean="0">
                <a:solidFill>
                  <a:srgbClr val="CC00FF"/>
                </a:solidFill>
              </a:rPr>
              <a:t>■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Erb+2006,2010</a:t>
            </a:r>
          </a:p>
          <a:p>
            <a:r>
              <a:rPr kumimoji="1" lang="en-US" altLang="ja-JP" sz="2200" dirty="0" smtClean="0">
                <a:solidFill>
                  <a:srgbClr val="00B0F0"/>
                </a:solidFill>
              </a:rPr>
              <a:t>Cyan </a:t>
            </a:r>
            <a:r>
              <a:rPr kumimoji="1" lang="ja-JP" altLang="en-US" sz="2200" dirty="0" smtClean="0">
                <a:solidFill>
                  <a:srgbClr val="00B0F0"/>
                </a:solidFill>
              </a:rPr>
              <a:t>▲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Finkelstein+2010</a:t>
            </a:r>
            <a:endParaRPr kumimoji="1" lang="en-US" altLang="ja-JP" sz="2200" dirty="0" smtClean="0"/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Red </a:t>
            </a:r>
            <a:r>
              <a:rPr lang="ja-JP" altLang="en-US" sz="2200" dirty="0" smtClean="0">
                <a:solidFill>
                  <a:srgbClr val="FF0000"/>
                </a:solidFill>
              </a:rPr>
              <a:t>●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our result (stacked LAE)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ja-JP" sz="2600" dirty="0" smtClean="0">
                <a:solidFill>
                  <a:srgbClr val="FFC000"/>
                </a:solidFill>
              </a:rPr>
              <a:t>SFR</a:t>
            </a:r>
            <a:r>
              <a:rPr lang="ja-JP" altLang="en-US" sz="2600" dirty="0" smtClean="0">
                <a:solidFill>
                  <a:srgbClr val="FFC000"/>
                </a:solidFill>
              </a:rPr>
              <a:t> </a:t>
            </a:r>
            <a:r>
              <a:rPr lang="en-US" altLang="ja-JP" sz="2600" dirty="0" smtClean="0">
                <a:solidFill>
                  <a:srgbClr val="FFC000"/>
                </a:solidFill>
              </a:rPr>
              <a:t>can be a key parameter to describe the M-Z relation</a:t>
            </a:r>
          </a:p>
          <a:p>
            <a:pPr>
              <a:buClr>
                <a:schemeClr val="tx1"/>
              </a:buClr>
              <a:buNone/>
            </a:pPr>
            <a:r>
              <a:rPr lang="ja-JP" altLang="en-US" sz="2600" dirty="0" smtClean="0"/>
              <a:t>→ </a:t>
            </a:r>
            <a:r>
              <a:rPr lang="en-US" altLang="ja-JP" sz="2600" dirty="0" smtClean="0">
                <a:solidFill>
                  <a:srgbClr val="FF0000"/>
                </a:solidFill>
              </a:rPr>
              <a:t>FMR</a:t>
            </a:r>
            <a:r>
              <a:rPr lang="en-US" altLang="ja-JP" sz="2600" dirty="0" smtClean="0">
                <a:solidFill>
                  <a:srgbClr val="FFC000"/>
                </a:solidFill>
              </a:rPr>
              <a:t> </a:t>
            </a:r>
            <a:r>
              <a:rPr lang="en-US" altLang="ja-JP" sz="2500" dirty="0" smtClean="0"/>
              <a:t>(Mannucci+2010, Richard+2010)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High SFR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low metallicity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Our result is placed near 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ja-JP" sz="2400" dirty="0" smtClean="0"/>
              <a:t>	</a:t>
            </a:r>
            <a:r>
              <a:rPr lang="en-US" altLang="ja-JP" sz="2400" dirty="0" smtClean="0">
                <a:solidFill>
                  <a:srgbClr val="FFC000"/>
                </a:solidFill>
              </a:rPr>
              <a:t>a smooth extrapolation of 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ja-JP" sz="2400" dirty="0" smtClean="0">
                <a:solidFill>
                  <a:srgbClr val="FFC000"/>
                </a:solidFill>
              </a:rPr>
              <a:t>	the FMR</a:t>
            </a:r>
          </a:p>
          <a:p>
            <a:pPr lvl="1">
              <a:buClr>
                <a:schemeClr val="tx1"/>
              </a:buClr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The offset seen in the M-Z R. 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ja-JP" sz="2400" dirty="0" smtClean="0"/>
              <a:t>	 may be </a:t>
            </a:r>
            <a:r>
              <a:rPr lang="en-US" altLang="ja-JP" sz="2400" dirty="0" smtClean="0">
                <a:solidFill>
                  <a:srgbClr val="FFC000"/>
                </a:solidFill>
              </a:rPr>
              <a:t>due to </a:t>
            </a:r>
            <a:r>
              <a:rPr lang="en-US" altLang="ja-JP" sz="2400" dirty="0" smtClean="0">
                <a:solidFill>
                  <a:srgbClr val="FF0000"/>
                </a:solidFill>
              </a:rPr>
              <a:t>small SFRs </a:t>
            </a:r>
          </a:p>
          <a:p>
            <a:pPr lvl="1">
              <a:buClr>
                <a:schemeClr val="tx1"/>
              </a:buClr>
              <a:buNone/>
            </a:pPr>
            <a:r>
              <a:rPr lang="en-US" altLang="ja-JP" sz="2400" dirty="0" smtClean="0">
                <a:solidFill>
                  <a:srgbClr val="FF0000"/>
                </a:solidFill>
              </a:rPr>
              <a:t>	 </a:t>
            </a:r>
            <a:r>
              <a:rPr lang="en-US" altLang="ja-JP" sz="2400" dirty="0" smtClean="0">
                <a:solidFill>
                  <a:srgbClr val="FFC000"/>
                </a:solidFill>
              </a:rPr>
              <a:t>of LAEs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Fundamental Metallicity Relation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4. Discussion</a:t>
            </a:r>
            <a:endParaRPr kumimoji="1" lang="ja-JP" altLang="en-US" b="1" u="sng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3977" y="5057308"/>
            <a:ext cx="3860031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Solid lines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</a:t>
            </a:r>
            <a:r>
              <a:rPr kumimoji="1" lang="en-US" altLang="ja-JP" sz="2200" dirty="0" smtClean="0"/>
              <a:t>Mannucci+2010</a:t>
            </a:r>
          </a:p>
          <a:p>
            <a:r>
              <a:rPr lang="en-US" altLang="ja-JP" sz="2200" dirty="0" smtClean="0"/>
              <a:t>Black dots : Mannucci+2010</a:t>
            </a:r>
          </a:p>
          <a:p>
            <a:r>
              <a:rPr lang="en-US" altLang="ja-JP" sz="2200" dirty="0" smtClean="0">
                <a:solidFill>
                  <a:srgbClr val="FF0000"/>
                </a:solidFill>
              </a:rPr>
              <a:t>Red </a:t>
            </a:r>
            <a:r>
              <a:rPr lang="ja-JP" altLang="en-US" sz="2200" dirty="0" smtClean="0">
                <a:solidFill>
                  <a:srgbClr val="FF0000"/>
                </a:solidFill>
              </a:rPr>
              <a:t>●</a:t>
            </a:r>
            <a:r>
              <a:rPr lang="ja-JP" altLang="en-US" sz="2200" dirty="0" smtClean="0"/>
              <a:t> </a:t>
            </a:r>
            <a:r>
              <a:rPr lang="en-US" altLang="ja-JP" sz="2200" dirty="0" smtClean="0"/>
              <a:t>: our result (stacked LAE)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96" y="1845304"/>
            <a:ext cx="432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グループ化 9"/>
          <p:cNvGrpSpPr/>
          <p:nvPr/>
        </p:nvGrpSpPr>
        <p:grpSpPr>
          <a:xfrm>
            <a:off x="4707632" y="4581127"/>
            <a:ext cx="296416" cy="1080121"/>
            <a:chOff x="5706000" y="3573016"/>
            <a:chExt cx="296416" cy="1080121"/>
          </a:xfrm>
        </p:grpSpPr>
        <p:sp>
          <p:nvSpPr>
            <p:cNvPr id="12" name="円/楕円 11"/>
            <p:cNvSpPr/>
            <p:nvPr/>
          </p:nvSpPr>
          <p:spPr>
            <a:xfrm>
              <a:off x="5745600" y="4005064"/>
              <a:ext cx="252000" cy="25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 rot="5400000">
              <a:off x="5616116" y="4401108"/>
              <a:ext cx="50405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rot="10800000">
              <a:off x="5706000" y="4644752"/>
              <a:ext cx="296416" cy="8385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5626968" y="3814192"/>
              <a:ext cx="482352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arrow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7308304" y="6156012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/>
              <a:t>Mannucci+</a:t>
            </a:r>
            <a:r>
              <a:rPr kumimoji="1" lang="en-US" altLang="ja-JP" b="1" dirty="0" smtClean="0"/>
              <a:t>2010</a:t>
            </a:r>
            <a:endParaRPr kumimoji="1" lang="ja-JP" altLang="en-US" b="1" dirty="0"/>
          </a:p>
        </p:txBody>
      </p:sp>
      <p:cxnSp>
        <p:nvCxnSpPr>
          <p:cNvPr id="20" name="直線コネクタ 19"/>
          <p:cNvCxnSpPr/>
          <p:nvPr/>
        </p:nvCxnSpPr>
        <p:spPr>
          <a:xfrm rot="5400000">
            <a:off x="4824028" y="3609020"/>
            <a:ext cx="1440160" cy="1224136"/>
          </a:xfrm>
          <a:prstGeom prst="line">
            <a:avLst/>
          </a:prstGeom>
          <a:ln w="38100">
            <a:solidFill>
              <a:srgbClr val="FF0000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04048" y="3888050"/>
            <a:ext cx="6543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500" b="1" dirty="0" smtClean="0">
                <a:solidFill>
                  <a:srgbClr val="FF0000"/>
                </a:solidFill>
              </a:rPr>
              <a:t>（</a:t>
            </a:r>
            <a:r>
              <a:rPr kumimoji="1" lang="en-US" altLang="ja-JP" sz="2500" b="1" dirty="0" smtClean="0">
                <a:solidFill>
                  <a:srgbClr val="FF0000"/>
                </a:solidFill>
              </a:rPr>
              <a:t>?</a:t>
            </a:r>
            <a:r>
              <a:rPr kumimoji="1" lang="ja-JP" altLang="en-US" sz="2500" b="1" dirty="0" smtClean="0">
                <a:solidFill>
                  <a:srgbClr val="FF0000"/>
                </a:solidFill>
              </a:rPr>
              <a:t>）</a:t>
            </a:r>
            <a:endParaRPr kumimoji="1" lang="ja-JP" altLang="en-US" sz="2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368"/>
            <a:ext cx="8229600" cy="954360"/>
          </a:xfrm>
        </p:spPr>
        <p:txBody>
          <a:bodyPr/>
          <a:lstStyle/>
          <a:p>
            <a:r>
              <a:rPr lang="en-US" altLang="ja-JP" dirty="0" smtClean="0"/>
              <a:t>Summary and future works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kumimoji="1" lang="en-US" altLang="ja-JP" sz="2700" dirty="0" smtClean="0"/>
              <a:t>We carry out </a:t>
            </a:r>
            <a:r>
              <a:rPr lang="en-US" altLang="ja-JP" sz="2700" dirty="0" smtClean="0">
                <a:solidFill>
                  <a:srgbClr val="FFC000"/>
                </a:solidFill>
              </a:rPr>
              <a:t>Suprime-Cam/NB387 imaging survey to find </a:t>
            </a:r>
          </a:p>
          <a:p>
            <a:pPr>
              <a:buNone/>
            </a:pPr>
            <a:r>
              <a:rPr lang="en-US" altLang="ja-JP" sz="2700" dirty="0" smtClean="0">
                <a:solidFill>
                  <a:srgbClr val="FFC000"/>
                </a:solidFill>
              </a:rPr>
              <a:t>	LAEs at z=2.2</a:t>
            </a:r>
            <a:endParaRPr kumimoji="1" lang="en-US" altLang="ja-JP" sz="2700" dirty="0" smtClean="0">
              <a:solidFill>
                <a:srgbClr val="FFC000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C000"/>
                </a:solidFill>
              </a:rPr>
              <a:t>919</a:t>
            </a:r>
            <a:r>
              <a:rPr lang="en-US" altLang="ja-JP" sz="2400" dirty="0" smtClean="0"/>
              <a:t> LAE candidates are selected in the SXDS field</a:t>
            </a:r>
          </a:p>
          <a:p>
            <a:pPr lvl="1">
              <a:buFont typeface="Arial" pitchFamily="34" charset="0"/>
              <a:buChar char="•"/>
            </a:pPr>
            <a:endParaRPr lang="en-US" altLang="ja-JP" sz="200" dirty="0" smtClean="0"/>
          </a:p>
          <a:p>
            <a:pPr lvl="1">
              <a:buFont typeface="Wingdings" pitchFamily="2" charset="2"/>
              <a:buChar char="ü"/>
            </a:pPr>
            <a:endParaRPr lang="en-US" altLang="ja-JP" sz="100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800" dirty="0" smtClean="0"/>
              <a:t> </a:t>
            </a:r>
            <a:r>
              <a:rPr lang="en-US" altLang="ja-JP" sz="2700" dirty="0" smtClean="0"/>
              <a:t>Stacking of 105 objects yields </a:t>
            </a:r>
            <a:r>
              <a:rPr lang="en-US" altLang="ja-JP" sz="2700" dirty="0" smtClean="0">
                <a:solidFill>
                  <a:srgbClr val="FFC000"/>
                </a:solidFill>
              </a:rPr>
              <a:t>the first detections of </a:t>
            </a:r>
          </a:p>
          <a:p>
            <a:pPr>
              <a:buNone/>
            </a:pPr>
            <a:r>
              <a:rPr lang="en-US" altLang="ja-JP" sz="2700" dirty="0" smtClean="0">
                <a:solidFill>
                  <a:srgbClr val="FFC000"/>
                </a:solidFill>
              </a:rPr>
              <a:t>	 [OII] and Hα from typical LAEs (NB387 &lt; 25.6AB)</a:t>
            </a:r>
            <a:endParaRPr kumimoji="1" lang="en-US" altLang="ja-JP" sz="2700" dirty="0" smtClean="0">
              <a:solidFill>
                <a:srgbClr val="FFC000"/>
              </a:solidFill>
            </a:endParaRPr>
          </a:p>
          <a:p>
            <a:pPr lvl="1">
              <a:lnSpc>
                <a:spcPts val="35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EW</a:t>
            </a:r>
            <a:r>
              <a:rPr lang="en-US" altLang="ja-JP" sz="2400" baseline="-25000" dirty="0" smtClean="0"/>
              <a:t>rest</a:t>
            </a:r>
            <a:r>
              <a:rPr lang="en-US" altLang="ja-JP" sz="2400" dirty="0" smtClean="0"/>
              <a:t> (OII) = 98 (+22/-19) A,  EW</a:t>
            </a:r>
            <a:r>
              <a:rPr lang="en-US" altLang="ja-JP" sz="2400" baseline="-25000" dirty="0" smtClean="0"/>
              <a:t>rest</a:t>
            </a:r>
            <a:r>
              <a:rPr lang="en-US" altLang="ja-JP" sz="2400" dirty="0" smtClean="0"/>
              <a:t> (Hα) = 207 (+206/-90) A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SFR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= ~6 M</a:t>
            </a:r>
            <a:r>
              <a:rPr lang="en-US" altLang="ja-JP" sz="2400" baseline="-25000" dirty="0" smtClean="0"/>
              <a:t>sun</a:t>
            </a:r>
            <a:r>
              <a:rPr lang="en-US" altLang="ja-JP" sz="2400" dirty="0" smtClean="0"/>
              <a:t>/yr : much smaller than that of LBGs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f</a:t>
            </a:r>
            <a:r>
              <a:rPr lang="en-US" altLang="ja-JP" sz="2400" baseline="-25000" dirty="0" smtClean="0"/>
              <a:t>esc</a:t>
            </a:r>
            <a:r>
              <a:rPr lang="en-US" altLang="ja-JP" sz="2400" dirty="0" smtClean="0"/>
              <a:t>(Lyα) ~ 35 % : larger than those of other populations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/>
              <a:t>Z &gt; ~ 0.15 Z</a:t>
            </a:r>
            <a:r>
              <a:rPr lang="en-US" altLang="ja-JP" sz="2400" baseline="-25000" dirty="0" smtClean="0"/>
              <a:t>sun  </a:t>
            </a:r>
            <a:r>
              <a:rPr lang="en-US" altLang="ja-JP" sz="2400" dirty="0" smtClean="0"/>
              <a:t>:  larger than that inferred from the M-Z relation </a:t>
            </a:r>
          </a:p>
          <a:p>
            <a:pPr lvl="1">
              <a:buClr>
                <a:schemeClr val="tx1"/>
              </a:buClr>
              <a:buNone/>
            </a:pPr>
            <a:r>
              <a:rPr lang="ja-JP" altLang="en-US" sz="2500" dirty="0" smtClean="0">
                <a:solidFill>
                  <a:srgbClr val="FFC000"/>
                </a:solidFill>
              </a:rPr>
              <a:t>→ </a:t>
            </a:r>
            <a:r>
              <a:rPr lang="en-US" altLang="ja-JP" sz="2500" dirty="0" smtClean="0">
                <a:solidFill>
                  <a:srgbClr val="FFC000"/>
                </a:solidFill>
              </a:rPr>
              <a:t>our result supports </a:t>
            </a:r>
            <a:r>
              <a:rPr lang="en-US" altLang="ja-JP" sz="2500" dirty="0" smtClean="0">
                <a:solidFill>
                  <a:srgbClr val="FF0000"/>
                </a:solidFill>
              </a:rPr>
              <a:t>the FMR </a:t>
            </a:r>
            <a:r>
              <a:rPr lang="en-US" altLang="ja-JP" sz="2500" dirty="0" smtClean="0">
                <a:solidFill>
                  <a:srgbClr val="FFC000"/>
                </a:solidFill>
              </a:rPr>
              <a:t>in the lower M* side</a:t>
            </a:r>
            <a:endParaRPr lang="en-US" altLang="ja-JP" sz="2500" b="1" dirty="0" smtClean="0">
              <a:solidFill>
                <a:srgbClr val="FFC00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ja-JP" sz="3000" b="1" dirty="0" smtClean="0">
                <a:solidFill>
                  <a:srgbClr val="FFC000"/>
                </a:solidFill>
              </a:rPr>
              <a:t> </a:t>
            </a:r>
            <a:r>
              <a:rPr lang="en-US" altLang="ja-JP" sz="2700" dirty="0" smtClean="0">
                <a:solidFill>
                  <a:srgbClr val="92D050"/>
                </a:solidFill>
              </a:rPr>
              <a:t>Keck/NIRSPEC follow-up observation </a:t>
            </a:r>
            <a:r>
              <a:rPr lang="en-US" altLang="ja-JP" sz="2700" dirty="0" smtClean="0"/>
              <a:t>will bring more </a:t>
            </a:r>
          </a:p>
          <a:p>
            <a:pPr>
              <a:buClr>
                <a:schemeClr val="tx1"/>
              </a:buClr>
              <a:buNone/>
            </a:pPr>
            <a:r>
              <a:rPr lang="en-US" altLang="ja-JP" sz="2700" dirty="0" smtClean="0"/>
              <a:t>	 information of LAEs in detail !!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270" y="0"/>
            <a:ext cx="132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5. Summary</a:t>
            </a:r>
            <a:endParaRPr kumimoji="1" lang="ja-JP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コンテンツ プレースホルダ 2"/>
          <p:cNvSpPr txBox="1">
            <a:spLocks/>
          </p:cNvSpPr>
          <p:nvPr/>
        </p:nvSpPr>
        <p:spPr>
          <a:xfrm>
            <a:off x="0" y="857232"/>
            <a:ext cx="9144000" cy="6000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en-US" altLang="ja-JP" sz="2800" dirty="0" smtClean="0"/>
              <a:t>Galaxies with strong Lyα emission, faint UV continua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young, </a:t>
            </a:r>
            <a:r>
              <a:rPr kumimoji="1" lang="en-US" altLang="ja-JP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low-mass</a:t>
            </a:r>
            <a:r>
              <a:rPr kumimoji="1" lang="en-US" altLang="ja-JP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500" dirty="0" smtClean="0"/>
              <a:t>	actively star-forming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1" lang="ja-JP" altLang="en-US" sz="25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1" lang="en-US" altLang="ja-JP" sz="2500" b="0" i="0" u="none" strike="noStrike" kern="1200" cap="none" spc="0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promising candidates of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500" dirty="0" smtClean="0">
                <a:solidFill>
                  <a:srgbClr val="FFC000"/>
                </a:solidFill>
              </a:rPr>
              <a:t>	building blocks </a:t>
            </a:r>
            <a:r>
              <a:rPr lang="en-US" altLang="ja-JP" sz="2500" dirty="0" smtClean="0"/>
              <a:t>of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500" dirty="0" smtClean="0"/>
              <a:t>	future massive galaxies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kumimoji="1" lang="ja-JP" altLang="en-US" sz="25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 </a:t>
            </a:r>
            <a:r>
              <a:rPr kumimoji="1" lang="en-US" altLang="ja-JP" sz="25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clues</a:t>
            </a:r>
            <a:r>
              <a:rPr kumimoji="1" lang="en-US" altLang="ja-JP" sz="25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solve the mystery of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500" dirty="0" smtClean="0"/>
              <a:t>	g</a:t>
            </a:r>
            <a:r>
              <a:rPr lang="en-US" altLang="ja-JP" sz="2500" baseline="0" dirty="0" smtClean="0"/>
              <a:t>alaxy</a:t>
            </a:r>
            <a:r>
              <a:rPr lang="en-US" altLang="ja-JP" sz="2500" dirty="0" smtClean="0"/>
              <a:t> formation/evolution</a:t>
            </a:r>
            <a:endParaRPr kumimoji="1" lang="en-US" altLang="ja-JP" sz="25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defRPr/>
            </a:pPr>
            <a:endParaRPr kumimoji="1" lang="en-US" altLang="ja-JP" sz="25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図 11" descr="LAE_intro.jpg"/>
          <p:cNvPicPr>
            <a:picLocks noChangeAspect="1"/>
          </p:cNvPicPr>
          <p:nvPr/>
        </p:nvPicPr>
        <p:blipFill>
          <a:blip r:embed="rId3" cstate="print"/>
          <a:srcRect t="22700" r="4451"/>
          <a:stretch>
            <a:fillRect/>
          </a:stretch>
        </p:blipFill>
        <p:spPr>
          <a:xfrm>
            <a:off x="4752528" y="1484784"/>
            <a:ext cx="4320000" cy="34949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Lyman Alpha Emitters</a:t>
            </a:r>
            <a:r>
              <a:rPr lang="ja-JP" altLang="en-US" dirty="0" smtClean="0"/>
              <a:t> </a:t>
            </a:r>
            <a:r>
              <a:rPr lang="en-US" altLang="ja-JP" dirty="0" smtClean="0"/>
              <a:t>(LAEs)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0840" y="14127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668344" y="2452826"/>
            <a:ext cx="14401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Ouchi+2008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flipV="1">
            <a:off x="4666074" y="2636912"/>
            <a:ext cx="553998" cy="72008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</a:rPr>
              <a:t>Flux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528" y="14127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8672" y="1412776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 rot="16200000" flipH="1">
            <a:off x="5688632" y="2492896"/>
            <a:ext cx="576064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696744" y="2492896"/>
            <a:ext cx="432048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7488832" y="2636912"/>
            <a:ext cx="432048" cy="14401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0800000">
            <a:off x="7272808" y="4437112"/>
            <a:ext cx="1008112" cy="5760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948264" y="5055567"/>
            <a:ext cx="21237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1216 x (1+z) A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270" y="0"/>
            <a:ext cx="16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1. Introduction</a:t>
            </a:r>
            <a:endParaRPr kumimoji="1" lang="ja-JP" altLang="en-US" b="1" u="sng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コンテンツ プレースホルダ 2"/>
          <p:cNvSpPr txBox="1">
            <a:spLocks/>
          </p:cNvSpPr>
          <p:nvPr/>
        </p:nvSpPr>
        <p:spPr>
          <a:xfrm>
            <a:off x="0" y="908720"/>
            <a:ext cx="9144000" cy="5949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p"/>
              <a:tabLst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No reliable measurements </a:t>
            </a:r>
            <a:r>
              <a:rPr lang="en-US" altLang="ja-JP" sz="2800" dirty="0" smtClean="0">
                <a:solidFill>
                  <a:srgbClr val="FFC000"/>
                </a:solidFill>
              </a:rPr>
              <a:t>of SFR and metallicity 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Combinations of </a:t>
            </a:r>
            <a:r>
              <a:rPr lang="en-US" altLang="ja-JP" sz="2400" dirty="0" smtClean="0">
                <a:solidFill>
                  <a:srgbClr val="FFC000"/>
                </a:solidFill>
              </a:rPr>
              <a:t>nebular emission </a:t>
            </a:r>
            <a:r>
              <a:rPr lang="ja-JP" altLang="en-US" sz="2400" dirty="0" smtClean="0"/>
              <a:t>→  </a:t>
            </a:r>
            <a:r>
              <a:rPr lang="en-US" altLang="ja-JP" sz="2400" dirty="0" smtClean="0"/>
              <a:t>detailed measurements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2400" dirty="0" smtClean="0"/>
              <a:t>At z&gt;3, </a:t>
            </a:r>
            <a:r>
              <a:rPr lang="en-US" altLang="ja-JP" sz="2400" dirty="0" smtClean="0">
                <a:solidFill>
                  <a:srgbClr val="FFC000"/>
                </a:solidFill>
              </a:rPr>
              <a:t>spectroscopy</a:t>
            </a:r>
            <a:r>
              <a:rPr lang="en-US" altLang="ja-JP" sz="2400" dirty="0" smtClean="0"/>
              <a:t> of nebular emission(and Hα) is </a:t>
            </a:r>
            <a:r>
              <a:rPr lang="en-US" altLang="ja-JP" sz="2400" dirty="0" smtClean="0">
                <a:solidFill>
                  <a:srgbClr val="FFC000"/>
                </a:solidFill>
              </a:rPr>
              <a:t>very difficult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ja-JP" sz="2400" dirty="0" smtClean="0">
                <a:solidFill>
                  <a:srgbClr val="FFC000"/>
                </a:solidFill>
              </a:rPr>
              <a:t>SED fitting </a:t>
            </a:r>
            <a:r>
              <a:rPr lang="en-US" altLang="ja-JP" sz="2400" dirty="0" smtClean="0"/>
              <a:t>is frequently used, but has some problems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400" dirty="0" smtClean="0"/>
              <a:t>	(e.g., metallicity degenerates with age; Ono+2010a)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altLang="ja-JP" sz="1000" dirty="0" smtClean="0"/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p"/>
              <a:defRPr/>
            </a:pPr>
            <a:r>
              <a:rPr lang="en-US" altLang="ja-JP" sz="2800" noProof="0" dirty="0" smtClean="0"/>
              <a:t> A solution is …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400" dirty="0" smtClean="0"/>
              <a:t>to observe </a:t>
            </a:r>
            <a:r>
              <a:rPr lang="en-US" altLang="ja-JP" sz="2400" dirty="0" smtClean="0">
                <a:solidFill>
                  <a:srgbClr val="FF0000"/>
                </a:solidFill>
              </a:rPr>
              <a:t>lower-z LAEs 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Nebular emission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can be obtained from the ground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z&lt;2, Lyα is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observable from the ground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ja-JP" altLang="en-US" sz="2400" noProof="0" dirty="0" smtClean="0"/>
              <a:t>→ </a:t>
            </a:r>
            <a:r>
              <a:rPr lang="en-US" altLang="ja-JP" sz="2400" noProof="0" dirty="0" smtClean="0">
                <a:solidFill>
                  <a:srgbClr val="FFC000"/>
                </a:solidFill>
              </a:rPr>
              <a:t>LAEs at z=</a:t>
            </a:r>
            <a:r>
              <a:rPr lang="en-US" altLang="ja-JP" sz="2400" dirty="0" smtClean="0">
                <a:solidFill>
                  <a:srgbClr val="FFC000"/>
                </a:solidFill>
              </a:rPr>
              <a:t>2-3</a:t>
            </a:r>
            <a:r>
              <a:rPr lang="en-US" altLang="ja-JP" sz="2400" noProof="0" dirty="0" smtClean="0">
                <a:solidFill>
                  <a:srgbClr val="FFC000"/>
                </a:solidFill>
              </a:rPr>
              <a:t> </a:t>
            </a:r>
            <a:r>
              <a:rPr lang="en-US" altLang="ja-JP" sz="2400" noProof="0" dirty="0" smtClean="0"/>
              <a:t>are good targets !</a:t>
            </a:r>
            <a:endParaRPr kumimoji="1" lang="en-US" altLang="ja-JP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Unsolved problems about LAEs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0" y="0"/>
            <a:ext cx="16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1. Introduction</a:t>
            </a:r>
            <a:endParaRPr kumimoji="1" lang="ja-JP" altLang="en-US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コンテンツ プレースホルダ 2"/>
          <p:cNvSpPr txBox="1">
            <a:spLocks/>
          </p:cNvSpPr>
          <p:nvPr/>
        </p:nvSpPr>
        <p:spPr>
          <a:xfrm>
            <a:off x="0" y="836712"/>
            <a:ext cx="9144000" cy="559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en-US" altLang="ja-JP" sz="2800" dirty="0" smtClean="0"/>
              <a:t>Focus on LAEs at </a:t>
            </a:r>
            <a:r>
              <a:rPr lang="en-US" altLang="ja-JP" sz="2800" dirty="0" smtClean="0">
                <a:solidFill>
                  <a:srgbClr val="FF0000"/>
                </a:solidFill>
              </a:rPr>
              <a:t>z</a:t>
            </a:r>
            <a:r>
              <a:rPr kumimoji="1" lang="en-US" altLang="ja-JP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=2.2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endParaRPr lang="en-US" altLang="ja-JP" sz="2800" dirty="0" smtClean="0">
              <a:solidFill>
                <a:srgbClr val="FFC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en-US" altLang="ja-JP" sz="2800" dirty="0" smtClean="0"/>
              <a:t>Derive SFR and Metallicity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ja-JP" sz="2600" dirty="0" smtClean="0">
                <a:solidFill>
                  <a:srgbClr val="FFC000"/>
                </a:solidFill>
              </a:rPr>
              <a:t>Hα             </a:t>
            </a:r>
            <a:r>
              <a:rPr lang="ja-JP" altLang="en-US" sz="2600" dirty="0" smtClean="0">
                <a:solidFill>
                  <a:srgbClr val="FFC000"/>
                </a:solidFill>
              </a:rPr>
              <a:t>→ </a:t>
            </a:r>
            <a:r>
              <a:rPr lang="en-US" altLang="ja-JP" sz="2600" dirty="0" smtClean="0">
                <a:solidFill>
                  <a:srgbClr val="FF0000"/>
                </a:solidFill>
              </a:rPr>
              <a:t>SFR</a:t>
            </a:r>
          </a:p>
          <a:p>
            <a:pPr marL="800100" lvl="1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altLang="ja-JP" sz="2600" dirty="0" smtClean="0">
                <a:solidFill>
                  <a:srgbClr val="FFC000"/>
                </a:solidFill>
              </a:rPr>
              <a:t>[OII] + Hα </a:t>
            </a:r>
            <a:r>
              <a:rPr lang="ja-JP" altLang="en-US" sz="2600" dirty="0" smtClean="0">
                <a:solidFill>
                  <a:srgbClr val="FFC000"/>
                </a:solidFill>
              </a:rPr>
              <a:t>→ </a:t>
            </a:r>
            <a:r>
              <a:rPr lang="en-US" altLang="ja-JP" sz="2600" dirty="0" smtClean="0">
                <a:solidFill>
                  <a:srgbClr val="FF0000"/>
                </a:solidFill>
              </a:rPr>
              <a:t>Metallicity</a:t>
            </a:r>
            <a:endParaRPr lang="ja-JP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04048" y="4717593"/>
            <a:ext cx="4111062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altLang="ja-JP" sz="2000" dirty="0" smtClean="0">
                <a:solidFill>
                  <a:srgbClr val="00B0F0"/>
                </a:solidFill>
              </a:rPr>
              <a:t> </a:t>
            </a:r>
            <a:r>
              <a:rPr lang="en-US" altLang="ja-JP" sz="2000" dirty="0" smtClean="0"/>
              <a:t>: Narrowband</a:t>
            </a:r>
            <a:endParaRPr kumimoji="1" lang="en-US" altLang="ja-JP" sz="2000" dirty="0" smtClean="0"/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Red </a:t>
            </a:r>
            <a:r>
              <a:rPr lang="en-US" altLang="ja-JP" sz="2000" dirty="0" smtClean="0"/>
              <a:t>: Transmission of the atmosphere</a:t>
            </a:r>
          </a:p>
          <a:p>
            <a:r>
              <a:rPr lang="en-US" altLang="ja-JP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Black </a:t>
            </a:r>
            <a:r>
              <a:rPr lang="en-US" altLang="ja-JP" sz="2000" dirty="0" smtClean="0"/>
              <a:t>: OH-airglow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39" r="2687"/>
          <a:stretch>
            <a:fillRect/>
          </a:stretch>
        </p:blipFill>
        <p:spPr bwMode="auto">
          <a:xfrm>
            <a:off x="18000" y="2261021"/>
            <a:ext cx="9108000" cy="25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Outline of our study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491880" y="2557393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7542000" y="258445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270" y="0"/>
            <a:ext cx="160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1. Introduction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96336" y="471759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Ⓒ </a:t>
            </a:r>
            <a:r>
              <a:rPr kumimoji="1" lang="en-US" altLang="ja-JP" dirty="0" smtClean="0"/>
              <a:t>Ouchi, Lee</a:t>
            </a:r>
            <a:endParaRPr kumimoji="1" lang="ja-JP" altLang="en-US" dirty="0"/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8000" y="1301512"/>
          <a:ext cx="9108000" cy="975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72000"/>
                <a:gridCol w="3168000"/>
                <a:gridCol w="316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b="0" dirty="0" smtClean="0">
                          <a:solidFill>
                            <a:srgbClr val="FFC000"/>
                          </a:solidFill>
                        </a:rPr>
                        <a:t>NB387</a:t>
                      </a:r>
                      <a:endParaRPr kumimoji="1" lang="ja-JP" altLang="en-US" sz="26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b="0" dirty="0" smtClean="0">
                          <a:solidFill>
                            <a:srgbClr val="FFC000"/>
                          </a:solidFill>
                        </a:rPr>
                        <a:t>NB118</a:t>
                      </a:r>
                      <a:endParaRPr kumimoji="1" lang="ja-JP" altLang="en-US" sz="26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b="0" dirty="0" smtClean="0">
                          <a:solidFill>
                            <a:srgbClr val="FFC000"/>
                          </a:solidFill>
                        </a:rPr>
                        <a:t>NB209</a:t>
                      </a:r>
                      <a:endParaRPr kumimoji="1" lang="ja-JP" altLang="en-US" sz="26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/>
                        <a:t>Lyα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/>
                        <a:t>[OII]</a:t>
                      </a:r>
                      <a:endParaRPr kumimoji="1" lang="ja-JP" alt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600" dirty="0" smtClean="0"/>
                        <a:t>Hα (+[NII])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円/楕円 11"/>
          <p:cNvSpPr/>
          <p:nvPr/>
        </p:nvSpPr>
        <p:spPr>
          <a:xfrm>
            <a:off x="1098000" y="225272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580112" y="908720"/>
            <a:ext cx="2880000" cy="28186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368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400" dirty="0" smtClean="0"/>
              <a:t>Field</a:t>
            </a:r>
            <a:r>
              <a:rPr lang="ja-JP" altLang="en-US" sz="2500" dirty="0" smtClean="0"/>
              <a:t>：</a:t>
            </a:r>
            <a:r>
              <a:rPr kumimoji="1" lang="en-US" altLang="ja-JP" sz="2300" b="1" dirty="0" smtClean="0"/>
              <a:t>Subaru/XMM-Newton Deep Survey</a:t>
            </a:r>
          </a:p>
          <a:p>
            <a:pPr>
              <a:buNone/>
            </a:pPr>
            <a:r>
              <a:rPr lang="en-US" altLang="ja-JP" sz="2300" b="1" dirty="0" smtClean="0"/>
              <a:t>	</a:t>
            </a:r>
            <a:r>
              <a:rPr lang="en-US" altLang="ja-JP" sz="2300" dirty="0" smtClean="0"/>
              <a:t>           (SXDS; Furusawa+2008)</a:t>
            </a:r>
            <a:endParaRPr kumimoji="1" lang="en-US" altLang="ja-JP" sz="2300" dirty="0" smtClean="0"/>
          </a:p>
          <a:p>
            <a:pPr>
              <a:buFont typeface="Wingdings" pitchFamily="2" charset="2"/>
              <a:buChar char="p"/>
            </a:pPr>
            <a:r>
              <a:rPr kumimoji="1" lang="en-US" altLang="ja-JP" sz="2500" dirty="0" smtClean="0"/>
              <a:t> </a:t>
            </a:r>
            <a:r>
              <a:rPr lang="en-US" altLang="ja-JP" sz="2400" dirty="0" smtClean="0"/>
              <a:t>Imaging Data</a:t>
            </a:r>
            <a:endParaRPr kumimoji="1" lang="en-US" altLang="ja-JP" sz="24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6"/>
            <a:ext cx="8028384" cy="9807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Data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3270" y="0"/>
            <a:ext cx="29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2. Data and Selection method</a:t>
            </a:r>
            <a:endParaRPr kumimoji="1" lang="ja-JP" altLang="en-US" b="1" u="sng" dirty="0"/>
          </a:p>
        </p:txBody>
      </p:sp>
      <p:graphicFrame>
        <p:nvGraphicFramePr>
          <p:cNvPr id="49" name="表 48"/>
          <p:cNvGraphicFramePr>
            <a:graphicFrameLocks noGrp="1"/>
          </p:cNvGraphicFramePr>
          <p:nvPr/>
        </p:nvGraphicFramePr>
        <p:xfrm>
          <a:off x="144032" y="2088976"/>
          <a:ext cx="4680000" cy="472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16000"/>
                <a:gridCol w="1512000"/>
                <a:gridCol w="1152000"/>
              </a:tblGrid>
              <a:tr h="360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Band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Instrument,</a:t>
                      </a:r>
                      <a:r>
                        <a:rPr kumimoji="1" lang="en-US" altLang="ja-JP" sz="2000" b="0" baseline="0" dirty="0" smtClean="0"/>
                        <a:t> PI</a:t>
                      </a:r>
                      <a:endParaRPr kumimoji="1" lang="en-US" altLang="ja-JP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/>
                        <a:t>Limiting</a:t>
                      </a:r>
                      <a:r>
                        <a:rPr kumimoji="1" lang="en-US" altLang="ja-JP" sz="2000" b="0" baseline="0" dirty="0" smtClean="0"/>
                        <a:t> mag</a:t>
                      </a:r>
                    </a:p>
                    <a:p>
                      <a:pPr algn="r"/>
                      <a:r>
                        <a:rPr kumimoji="1" lang="ja-JP" altLang="en-US" sz="2000" b="0" dirty="0" smtClean="0"/>
                        <a:t>（</a:t>
                      </a:r>
                      <a:r>
                        <a:rPr kumimoji="1" lang="en-US" altLang="ja-JP" sz="2000" b="0" dirty="0" smtClean="0"/>
                        <a:t>5σ, </a:t>
                      </a:r>
                      <a:r>
                        <a:rPr kumimoji="1" lang="en-US" altLang="ja-JP" sz="2000" b="0" dirty="0" err="1" smtClean="0"/>
                        <a:t>aper</a:t>
                      </a:r>
                      <a:r>
                        <a:rPr kumimoji="1" lang="ja-JP" altLang="en-US" sz="2000" b="0" dirty="0" smtClean="0"/>
                        <a:t>）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/>
                        <a:t> Area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(arcmin</a:t>
                      </a:r>
                      <a:r>
                        <a:rPr kumimoji="1" lang="en-US" altLang="ja-JP" sz="2000" b="0" baseline="30000" dirty="0" smtClean="0"/>
                        <a:t>2</a:t>
                      </a:r>
                      <a:r>
                        <a:rPr kumimoji="1" lang="en-US" altLang="ja-JP" sz="2000" b="0" dirty="0" smtClean="0"/>
                        <a:t>)</a:t>
                      </a:r>
                      <a:endParaRPr kumimoji="1" lang="ja-JP" altLang="en-US" sz="2000" b="0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B0F0"/>
                          </a:solidFill>
                        </a:rPr>
                        <a:t>NB387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Suprime-Cam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Ouchi+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~25.6 AB </a:t>
                      </a:r>
                    </a:p>
                    <a:p>
                      <a:pPr algn="r"/>
                      <a:r>
                        <a:rPr kumimoji="1" lang="en-US" altLang="ja-JP" sz="2000" dirty="0" smtClean="0"/>
                        <a:t>(2.0”)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~2000</a:t>
                      </a:r>
                      <a:endParaRPr kumimoji="1" lang="ja-JP" altLang="en-US" sz="2000" b="0" baseline="30000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CC00FF"/>
                          </a:solidFill>
                        </a:rPr>
                        <a:t>u*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CFHT/</a:t>
                      </a:r>
                      <a:r>
                        <a:rPr kumimoji="1" lang="en-US" altLang="ja-JP" sz="2000" b="0" dirty="0" err="1" smtClean="0"/>
                        <a:t>MegaCam</a:t>
                      </a:r>
                      <a:endParaRPr kumimoji="1" lang="en-US" altLang="ja-JP" sz="2000" b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</a:t>
                      </a:r>
                      <a:r>
                        <a:rPr kumimoji="1" lang="en-US" altLang="ja-JP" sz="2000" b="0" dirty="0" err="1" smtClean="0"/>
                        <a:t>Foucaud</a:t>
                      </a:r>
                      <a:r>
                        <a:rPr kumimoji="1" lang="en-US" altLang="ja-JP" sz="2000" b="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~27.0 AB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(2.0”)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~2000</a:t>
                      </a:r>
                      <a:endParaRPr kumimoji="1" lang="ja-JP" altLang="en-US" sz="2000" baseline="30000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BVRiz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Suprime-Cam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</a:t>
                      </a:r>
                      <a:r>
                        <a:rPr kumimoji="1" lang="en-US" altLang="ja-JP" sz="2000" b="0" dirty="0" err="1" smtClean="0"/>
                        <a:t>Furusawa</a:t>
                      </a:r>
                      <a:r>
                        <a:rPr kumimoji="1" lang="en-US" altLang="ja-JP" sz="2000" b="0" dirty="0" smtClean="0"/>
                        <a:t>+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26 - 28 AB </a:t>
                      </a:r>
                    </a:p>
                    <a:p>
                      <a:pPr algn="r"/>
                      <a:r>
                        <a:rPr kumimoji="1" lang="en-US" altLang="ja-JP" sz="2000" dirty="0" smtClean="0"/>
                        <a:t>(2.0”)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~2000</a:t>
                      </a:r>
                      <a:endParaRPr kumimoji="1" lang="ja-JP" altLang="en-US" sz="2000" baseline="30000" dirty="0" smtClean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CC00FF"/>
                          </a:solidFill>
                        </a:rPr>
                        <a:t>JHK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UKIRT/WFCAM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Lawrence+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~24.6 AB </a:t>
                      </a:r>
                    </a:p>
                    <a:p>
                      <a:pPr algn="r"/>
                      <a:r>
                        <a:rPr kumimoji="1" lang="en-US" altLang="ja-JP" sz="2000" dirty="0" smtClean="0"/>
                        <a:t>(2.0”)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/>
                        <a:t>~2000</a:t>
                      </a:r>
                      <a:endParaRPr kumimoji="1" lang="ja-JP" altLang="en-US" sz="2000" baseline="30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5040504" y="4801696"/>
          <a:ext cx="4032000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000"/>
                <a:gridCol w="1116000"/>
                <a:gridCol w="828000"/>
              </a:tblGrid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C000"/>
                          </a:solidFill>
                        </a:rPr>
                        <a:t>NB118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KPNO/NEWFIRM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Lee+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0" dirty="0" smtClean="0"/>
                        <a:t>~22.6 AB </a:t>
                      </a:r>
                    </a:p>
                    <a:p>
                      <a:pPr algn="r"/>
                      <a:r>
                        <a:rPr kumimoji="1" lang="en-US" altLang="ja-JP" sz="2000" b="0" dirty="0" smtClean="0"/>
                        <a:t>(3.5”)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~1300</a:t>
                      </a:r>
                      <a:endParaRPr kumimoji="1" lang="ja-JP" altLang="en-US" sz="2000" b="0" baseline="30000" dirty="0" smtClean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NB209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1" dirty="0" smtClean="0"/>
                        <a:t> </a:t>
                      </a:r>
                      <a:r>
                        <a:rPr kumimoji="1" lang="en-US" altLang="ja-JP" sz="2000" b="0" dirty="0" smtClean="0"/>
                        <a:t>KPNO/NEWFIRM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1" lang="en-US" altLang="ja-JP" sz="2000" b="0" dirty="0" smtClean="0"/>
                        <a:t> Lee+</a:t>
                      </a:r>
                      <a:endParaRPr kumimoji="1" lang="ja-JP" alt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~22.2 AB </a:t>
                      </a:r>
                    </a:p>
                    <a:p>
                      <a:pPr algn="r"/>
                      <a:r>
                        <a:rPr kumimoji="1" lang="en-US" altLang="ja-JP" sz="2000" dirty="0" smtClean="0"/>
                        <a:t>(3.5”)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~350</a:t>
                      </a:r>
                      <a:endParaRPr kumimoji="1" lang="ja-JP" altLang="en-US" sz="2000" baseline="300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直線矢印コネクタ 11"/>
          <p:cNvCxnSpPr/>
          <p:nvPr/>
        </p:nvCxnSpPr>
        <p:spPr>
          <a:xfrm rot="5400000">
            <a:off x="7163654" y="2304000"/>
            <a:ext cx="2880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244408" y="54868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1.3 deg</a:t>
            </a:r>
            <a:endParaRPr kumimoji="1"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4986440" y="333096"/>
            <a:ext cx="4050056" cy="3960000"/>
            <a:chOff x="4986440" y="333096"/>
            <a:chExt cx="4050056" cy="3960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076496" y="333096"/>
              <a:ext cx="3960000" cy="39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正方形/長方形 13"/>
            <p:cNvSpPr/>
            <p:nvPr/>
          </p:nvSpPr>
          <p:spPr>
            <a:xfrm>
              <a:off x="4986440" y="792000"/>
              <a:ext cx="607154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300" b="1" dirty="0" smtClean="0">
                  <a:solidFill>
                    <a:schemeClr val="bg1"/>
                  </a:solidFill>
                </a:rPr>
                <a:t>vey</a:t>
              </a:r>
              <a:endParaRPr lang="ja-JP" altLang="en-US" sz="2300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580112" y="1484784"/>
              <a:ext cx="724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bg1"/>
                  </a:solidFill>
                </a:rPr>
                <a:t>BVRiz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346435" y="836712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2E08D2"/>
                  </a:solidFill>
                </a:rPr>
                <a:t>NB387</a:t>
              </a:r>
              <a:endParaRPr kumimoji="1" lang="ja-JP" altLang="en-US" b="1" dirty="0">
                <a:solidFill>
                  <a:srgbClr val="2E08D2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596336" y="1268760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CC00FF"/>
                  </a:solidFill>
                </a:rPr>
                <a:t>u*, JHK</a:t>
              </a:r>
              <a:endParaRPr kumimoji="1" lang="ja-JP" altLang="en-US" b="1" dirty="0">
                <a:solidFill>
                  <a:srgbClr val="CC00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732240" y="2780928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C000"/>
                  </a:solidFill>
                </a:rPr>
                <a:t>NB118</a:t>
              </a:r>
              <a:endParaRPr kumimoji="1" lang="ja-JP" altLang="en-US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282539" y="2060848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NB209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color_uNB387_BNB387_model.jpg"/>
          <p:cNvPicPr>
            <a:picLocks noChangeAspect="1"/>
          </p:cNvPicPr>
          <p:nvPr/>
        </p:nvPicPr>
        <p:blipFill>
          <a:blip r:embed="rId4" cstate="print"/>
          <a:srcRect t="4851" r="4451"/>
          <a:stretch>
            <a:fillRect/>
          </a:stretch>
        </p:blipFill>
        <p:spPr>
          <a:xfrm>
            <a:off x="4716496" y="2348880"/>
            <a:ext cx="4320000" cy="4301946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6498000" y="2376000"/>
            <a:ext cx="2502000" cy="2880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L 字 22"/>
          <p:cNvSpPr/>
          <p:nvPr/>
        </p:nvSpPr>
        <p:spPr>
          <a:xfrm>
            <a:off x="5256000" y="2376000"/>
            <a:ext cx="3744000" cy="3744000"/>
          </a:xfrm>
          <a:prstGeom prst="corner">
            <a:avLst>
              <a:gd name="adj1" fmla="val 23202"/>
              <a:gd name="adj2" fmla="val 33063"/>
            </a:avLst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Selection of z=2.2 LAEs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ja-JP" sz="2800" dirty="0" smtClean="0"/>
              <a:t>Combination of NB387 with u* and B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400" dirty="0" smtClean="0"/>
              <a:t>Emitters with EW &gt; 40A fall into this region</a:t>
            </a:r>
          </a:p>
          <a:p>
            <a:pPr lvl="1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Emitter candidates</a:t>
            </a:r>
          </a:p>
          <a:p>
            <a:pPr>
              <a:buNone/>
            </a:pPr>
            <a:endParaRPr lang="en-US" altLang="ja-JP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800" dirty="0" smtClean="0"/>
              <a:t>919 candidates are found ! </a:t>
            </a:r>
          </a:p>
          <a:p>
            <a:pPr>
              <a:buNone/>
            </a:pPr>
            <a:r>
              <a:rPr lang="ja-JP" altLang="en-US" sz="2800" dirty="0" smtClean="0"/>
              <a:t>→ </a:t>
            </a:r>
            <a:r>
              <a:rPr lang="en-US" altLang="ja-JP" sz="2800" b="1" dirty="0" smtClean="0">
                <a:solidFill>
                  <a:srgbClr val="FFC000"/>
                </a:solidFill>
              </a:rPr>
              <a:t>105</a:t>
            </a:r>
            <a:r>
              <a:rPr lang="en-US" altLang="ja-JP" sz="2800" dirty="0" smtClean="0"/>
              <a:t> candidates have both </a:t>
            </a:r>
          </a:p>
          <a:p>
            <a:pPr>
              <a:buNone/>
            </a:pPr>
            <a:r>
              <a:rPr lang="en-US" altLang="ja-JP" sz="2800" dirty="0" smtClean="0"/>
              <a:t>	 NB118 and NB209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270" y="0"/>
            <a:ext cx="29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2. Data and Selection method</a:t>
            </a:r>
            <a:endParaRPr kumimoji="1" lang="ja-JP" altLang="en-US" b="1" u="sng" dirty="0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5112060" y="3825044"/>
            <a:ext cx="2808312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535001" y="5229200"/>
            <a:ext cx="2608999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44208" y="2348880"/>
            <a:ext cx="2015770" cy="469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u*-NB387=0.5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52320" y="4869160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b="1" dirty="0" smtClean="0">
                <a:solidFill>
                  <a:schemeClr val="bg1"/>
                </a:solidFill>
              </a:rPr>
              <a:t>B-NB387=0.2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892924">
            <a:off x="5021231" y="4410785"/>
            <a:ext cx="1992434" cy="469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LAE templates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67544" y="1340768"/>
            <a:ext cx="5832648" cy="91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5436096" y="2276872"/>
            <a:ext cx="1008112" cy="8640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 descr="color_uNB387_BNB387_data.jpg"/>
          <p:cNvPicPr>
            <a:picLocks noChangeAspect="1"/>
          </p:cNvPicPr>
          <p:nvPr/>
        </p:nvPicPr>
        <p:blipFill>
          <a:blip r:embed="rId5" cstate="print"/>
          <a:srcRect t="4851" r="4851"/>
          <a:stretch>
            <a:fillRect/>
          </a:stretch>
        </p:blipFill>
        <p:spPr>
          <a:xfrm>
            <a:off x="4716496" y="2348880"/>
            <a:ext cx="4320000" cy="432000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6186036" y="1568986"/>
            <a:ext cx="285046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Black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All objects (NB387)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Red   </a:t>
            </a:r>
            <a:r>
              <a:rPr lang="ja-JP" altLang="en-US" sz="2000" dirty="0" smtClean="0"/>
              <a:t>：</a:t>
            </a:r>
            <a:r>
              <a:rPr lang="en-US" altLang="ja-JP" sz="2000" dirty="0" smtClean="0"/>
              <a:t>LAE candidates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971600" y="4293096"/>
            <a:ext cx="2520000" cy="2520000"/>
            <a:chOff x="971600" y="4293096"/>
            <a:chExt cx="2520000" cy="25200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71600" y="4293096"/>
              <a:ext cx="2520000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正方形/長方形 17"/>
            <p:cNvSpPr/>
            <p:nvPr/>
          </p:nvSpPr>
          <p:spPr>
            <a:xfrm>
              <a:off x="2386800" y="5229200"/>
              <a:ext cx="561600" cy="5616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32" grpId="0" animBg="1"/>
      <p:bldP spid="32" grpId="1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</a:t>
            </a:r>
            <a:r>
              <a:rPr kumimoji="1" lang="en-US" altLang="ja-JP" dirty="0" smtClean="0"/>
              <a:t>tacking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105 objects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170824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p"/>
            </a:pP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Stacking images of each LAEs to increase S/N ratio and </a:t>
            </a:r>
          </a:p>
          <a:p>
            <a:pPr>
              <a:buClr>
                <a:schemeClr val="tx1"/>
              </a:buClr>
              <a:buNone/>
            </a:pPr>
            <a:r>
              <a:rPr lang="en-US" altLang="ja-JP" sz="2800" dirty="0" smtClean="0"/>
              <a:t>	 detect [OII] and Hα:</a:t>
            </a:r>
            <a:r>
              <a:rPr lang="ja-JP" altLang="en-US" sz="2800" dirty="0" smtClean="0"/>
              <a:t> </a:t>
            </a:r>
            <a:r>
              <a:rPr lang="en-US" altLang="ja-JP" sz="2800" dirty="0" smtClean="0">
                <a:solidFill>
                  <a:srgbClr val="00B0F0"/>
                </a:solidFill>
              </a:rPr>
              <a:t>“Stacking</a:t>
            </a:r>
            <a:r>
              <a:rPr lang="ja-JP" altLang="en-US" sz="2800" dirty="0" smtClean="0">
                <a:solidFill>
                  <a:srgbClr val="00B0F0"/>
                </a:solidFill>
              </a:rPr>
              <a:t> </a:t>
            </a:r>
            <a:r>
              <a:rPr lang="en-US" altLang="ja-JP" sz="2800" dirty="0" smtClean="0">
                <a:solidFill>
                  <a:srgbClr val="00B0F0"/>
                </a:solidFill>
              </a:rPr>
              <a:t>Analysis”</a:t>
            </a:r>
          </a:p>
          <a:p>
            <a:pPr>
              <a:buClr>
                <a:schemeClr val="tx1"/>
              </a:buClr>
              <a:buNone/>
            </a:pPr>
            <a:r>
              <a:rPr lang="ja-JP" altLang="en-US" sz="2800" dirty="0" smtClean="0">
                <a:solidFill>
                  <a:srgbClr val="FFC000"/>
                </a:solidFill>
              </a:rPr>
              <a:t>→ </a:t>
            </a:r>
            <a:r>
              <a:rPr lang="en-US" altLang="ja-JP" sz="2800" dirty="0" smtClean="0">
                <a:solidFill>
                  <a:srgbClr val="FFC000"/>
                </a:solidFill>
              </a:rPr>
              <a:t>typical, and unbiased properties of LAEs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0" y="0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3. Stacking analysis</a:t>
            </a:r>
            <a:endParaRPr kumimoji="1" lang="ja-JP" altLang="en-US" b="1" u="sng" dirty="0"/>
          </a:p>
        </p:txBody>
      </p:sp>
      <p:graphicFrame>
        <p:nvGraphicFramePr>
          <p:cNvPr id="7" name="コンテンツ プレースホルダ 3"/>
          <p:cNvGraphicFramePr>
            <a:graphicFrameLocks/>
          </p:cNvGraphicFramePr>
          <p:nvPr/>
        </p:nvGraphicFramePr>
        <p:xfrm>
          <a:off x="1049815" y="2410936"/>
          <a:ext cx="7044370" cy="4402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0000"/>
                <a:gridCol w="2262185"/>
                <a:gridCol w="2262185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kumimoji="1" lang="ja-JP" alt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[OII]</a:t>
                      </a:r>
                      <a:endParaRPr kumimoji="1" lang="ja-JP" alt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 smtClean="0"/>
                        <a:t>Hα</a:t>
                      </a:r>
                      <a:endParaRPr kumimoji="1" lang="ja-JP" altLang="en-US" sz="2300" b="1" dirty="0"/>
                    </a:p>
                  </a:txBody>
                  <a:tcPr/>
                </a:tc>
              </a:tr>
              <a:tr h="158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Narrow-band</a:t>
                      </a:r>
                      <a:endParaRPr kumimoji="1" lang="ja-JP" altLang="en-US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magnitude [3.2”, AB]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24.33±0.07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23.95±0.13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  <a:tr h="158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Broad-band</a:t>
                      </a:r>
                      <a:endParaRPr kumimoji="1" lang="ja-JP" altLang="en-US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smtClean="0"/>
                        <a:t>magnitude </a:t>
                      </a:r>
                      <a:r>
                        <a:rPr kumimoji="1" lang="en-US" altLang="ja-JP" sz="2000" dirty="0" smtClean="0"/>
                        <a:t>[3.2”, AB]</a:t>
                      </a:r>
                      <a:endParaRPr kumimoji="1" lang="ja-JP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24.72±0.03</a:t>
                      </a:r>
                      <a:endParaRPr kumimoji="1" lang="ja-JP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24.54±0.03</a:t>
                      </a:r>
                      <a:endParaRPr kumimoji="1" lang="ja-JP" alt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図 7" descr="F1187N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322" y="2889112"/>
            <a:ext cx="1545782" cy="1548000"/>
          </a:xfrm>
          <a:prstGeom prst="rect">
            <a:avLst/>
          </a:prstGeom>
        </p:spPr>
      </p:pic>
      <p:pic>
        <p:nvPicPr>
          <p:cNvPr id="9" name="図 8" descr="J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322" y="4869160"/>
            <a:ext cx="1545782" cy="1548000"/>
          </a:xfrm>
          <a:prstGeom prst="rect">
            <a:avLst/>
          </a:prstGeom>
        </p:spPr>
      </p:pic>
      <p:pic>
        <p:nvPicPr>
          <p:cNvPr id="10" name="図 9" descr="F2096N_med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194570" y="2891359"/>
            <a:ext cx="1545782" cy="1543505"/>
          </a:xfrm>
          <a:prstGeom prst="rect">
            <a:avLst/>
          </a:prstGeom>
        </p:spPr>
      </p:pic>
      <p:pic>
        <p:nvPicPr>
          <p:cNvPr id="11" name="図 10" descr="Ks_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4570" y="4869160"/>
            <a:ext cx="1545782" cy="1548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206975" y="2854097"/>
            <a:ext cx="957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NB209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74727" y="2854097"/>
            <a:ext cx="957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NB118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6328" y="4870321"/>
            <a:ext cx="277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J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11519" y="4870321"/>
            <a:ext cx="338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FF0000"/>
                </a:solidFill>
              </a:rPr>
              <a:t>K</a:t>
            </a:r>
            <a:endParaRPr kumimoji="1" lang="ja-JP" altLang="en-US" sz="22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18863" y="594928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n w="3175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32.9σ</a:t>
            </a:r>
            <a:endParaRPr kumimoji="1" lang="ja-JP" altLang="en-US" sz="2400" b="1" dirty="0">
              <a:ln w="3175">
                <a:solidFill>
                  <a:schemeClr val="bg1">
                    <a:alpha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3968" y="3975447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n w="3175">
                  <a:solidFill>
                    <a:sysClr val="windowText" lastClr="000000">
                      <a:alpha val="50000"/>
                    </a:sys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15.5σ</a:t>
            </a:r>
            <a:endParaRPr kumimoji="1" lang="ja-JP" altLang="en-US" sz="2400" b="1" dirty="0">
              <a:ln w="3175">
                <a:solidFill>
                  <a:sysClr val="windowText" lastClr="000000">
                    <a:alpha val="50000"/>
                  </a:sys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51111" y="594928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3175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28</a:t>
            </a:r>
            <a:r>
              <a:rPr kumimoji="1" lang="en-US" altLang="ja-JP" sz="2400" b="1" dirty="0" smtClean="0">
                <a:ln w="3175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.2σ</a:t>
            </a:r>
            <a:endParaRPr kumimoji="1" lang="ja-JP" altLang="en-US" sz="2400" b="1" dirty="0">
              <a:ln w="3175">
                <a:solidFill>
                  <a:schemeClr val="bg1">
                    <a:alpha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60232" y="3975447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n w="3175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8.3</a:t>
            </a:r>
            <a:r>
              <a:rPr kumimoji="1" lang="en-US" altLang="ja-JP" sz="2400" b="1" dirty="0" smtClean="0">
                <a:ln w="3175">
                  <a:solidFill>
                    <a:schemeClr val="bg1">
                      <a:alpha val="5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σ</a:t>
            </a:r>
            <a:endParaRPr kumimoji="1" lang="ja-JP" altLang="en-US" sz="2400" b="1" dirty="0">
              <a:ln w="3175">
                <a:solidFill>
                  <a:schemeClr val="bg1">
                    <a:alpha val="50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8520" y="-24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en-US" altLang="ja-JP" sz="3800" dirty="0" smtClean="0"/>
              <a:t>First detections of [OII] &amp; Hα from typical LAEs</a:t>
            </a:r>
            <a:endParaRPr kumimoji="1" lang="ja-JP" altLang="en-US" sz="3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201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3. Stacking analysis</a:t>
            </a:r>
            <a:endParaRPr kumimoji="1" lang="ja-JP" altLang="en-US" b="1" u="sng" dirty="0"/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kumimoji="1" lang="en-US" altLang="ja-JP" sz="1000" dirty="0" smtClean="0"/>
          </a:p>
          <a:p>
            <a:pPr lvl="1">
              <a:buFont typeface="Arial" pitchFamily="34" charset="0"/>
              <a:buChar char="•"/>
            </a:pPr>
            <a:r>
              <a:rPr kumimoji="1" lang="en-US" altLang="ja-JP" sz="2500" dirty="0" smtClean="0"/>
              <a:t> J – NB118 = </a:t>
            </a:r>
            <a:r>
              <a:rPr kumimoji="1" lang="en-US" altLang="ja-JP" sz="2500" b="1" dirty="0" smtClean="0">
                <a:solidFill>
                  <a:srgbClr val="FFC000"/>
                </a:solidFill>
              </a:rPr>
              <a:t>0.39</a:t>
            </a:r>
            <a:r>
              <a:rPr kumimoji="1" lang="en-US" altLang="ja-JP" sz="2500" b="1" dirty="0" smtClean="0"/>
              <a:t> ± 0.08</a:t>
            </a:r>
            <a:endParaRPr kumimoji="1" lang="en-US" altLang="ja-JP" sz="2500" dirty="0" smtClean="0"/>
          </a:p>
          <a:p>
            <a:pPr lvl="1">
              <a:buFont typeface="Arial" pitchFamily="34" charset="0"/>
              <a:buChar char="•"/>
            </a:pPr>
            <a:r>
              <a:rPr lang="en-US" altLang="ja-JP" sz="2500" dirty="0" smtClean="0"/>
              <a:t>K – NB209 = 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0.60 </a:t>
            </a:r>
            <a:r>
              <a:rPr lang="en-US" altLang="ja-JP" sz="2500" b="1" dirty="0" smtClean="0"/>
              <a:t>± 0.14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rgbClr val="FFC000"/>
                </a:solidFill>
              </a:rPr>
              <a:t>→ </a:t>
            </a:r>
            <a:r>
              <a:rPr lang="en-US" altLang="ja-JP" sz="2800" dirty="0" smtClean="0">
                <a:solidFill>
                  <a:srgbClr val="FFC000"/>
                </a:solidFill>
              </a:rPr>
              <a:t>First detections of [OII] and Hα from typical LAEs !!</a:t>
            </a:r>
          </a:p>
          <a:p>
            <a:pPr>
              <a:buNone/>
            </a:pPr>
            <a:endParaRPr lang="en-US" altLang="ja-JP" sz="2800" dirty="0" smtClean="0">
              <a:solidFill>
                <a:srgbClr val="FF6400"/>
              </a:solidFill>
            </a:endParaRPr>
          </a:p>
          <a:p>
            <a:pPr>
              <a:buFont typeface="Wingdings" pitchFamily="2" charset="2"/>
              <a:buChar char="p"/>
            </a:pPr>
            <a:r>
              <a:rPr lang="en-US" altLang="ja-JP" sz="2800" dirty="0" smtClean="0"/>
              <a:t> NB387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and u* images are also stacked in the same manner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500" dirty="0" smtClean="0"/>
              <a:t>u* – NB387 = </a:t>
            </a:r>
            <a:r>
              <a:rPr lang="en-US" altLang="ja-JP" sz="2500" b="1" dirty="0" smtClean="0"/>
              <a:t>0.66 ± 0.03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12000" y="1098000"/>
            <a:ext cx="451900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500" dirty="0" smtClean="0"/>
              <a:t>→  </a:t>
            </a:r>
            <a:r>
              <a:rPr lang="en-US" altLang="ja-JP" sz="2500" dirty="0" smtClean="0"/>
              <a:t>EW</a:t>
            </a:r>
            <a:r>
              <a:rPr lang="en-US" altLang="ja-JP" sz="2500" baseline="-25000" dirty="0" smtClean="0"/>
              <a:t>rest</a:t>
            </a:r>
            <a:r>
              <a:rPr lang="en-US" altLang="ja-JP" sz="2500" dirty="0" smtClean="0"/>
              <a:t> (OII) = 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98</a:t>
            </a:r>
            <a:r>
              <a:rPr lang="en-US" altLang="ja-JP" sz="2500" b="1" dirty="0" smtClean="0"/>
              <a:t> (+22/-19) </a:t>
            </a:r>
            <a:r>
              <a:rPr lang="en-US" altLang="ja-JP" sz="2500" dirty="0" smtClean="0"/>
              <a:t>A</a:t>
            </a:r>
          </a:p>
          <a:p>
            <a:pPr>
              <a:lnSpc>
                <a:spcPts val="3500"/>
              </a:lnSpc>
            </a:pPr>
            <a:r>
              <a:rPr lang="ja-JP" altLang="en-US" sz="2500" dirty="0" smtClean="0"/>
              <a:t>→  </a:t>
            </a:r>
            <a:r>
              <a:rPr lang="en-US" altLang="ja-JP" sz="2500" dirty="0" smtClean="0"/>
              <a:t>EW</a:t>
            </a:r>
            <a:r>
              <a:rPr lang="en-US" altLang="ja-JP" sz="2500" baseline="-25000" dirty="0" smtClean="0"/>
              <a:t>rest</a:t>
            </a:r>
            <a:r>
              <a:rPr lang="en-US" altLang="ja-JP" sz="2500" dirty="0" smtClean="0"/>
              <a:t> (Hα) = 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207 </a:t>
            </a:r>
            <a:r>
              <a:rPr lang="en-US" altLang="ja-JP" sz="2500" b="1" dirty="0" smtClean="0"/>
              <a:t>(+206/-90) </a:t>
            </a:r>
            <a:r>
              <a:rPr lang="en-US" altLang="ja-JP" sz="2500" dirty="0" smtClean="0"/>
              <a:t>A</a:t>
            </a:r>
            <a:endParaRPr kumimoji="1" lang="ja-JP" altLang="en-US" sz="25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11960" y="3563470"/>
            <a:ext cx="4176464" cy="5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500" dirty="0" smtClean="0"/>
              <a:t>→  </a:t>
            </a:r>
            <a:r>
              <a:rPr lang="en-US" altLang="ja-JP" sz="2500" dirty="0" smtClean="0"/>
              <a:t>EW</a:t>
            </a:r>
            <a:r>
              <a:rPr lang="en-US" altLang="ja-JP" sz="2500" baseline="-25000" dirty="0" smtClean="0"/>
              <a:t>rest</a:t>
            </a:r>
            <a:r>
              <a:rPr lang="en-US" altLang="ja-JP" sz="2500" dirty="0" smtClean="0"/>
              <a:t> (Lyα) = </a:t>
            </a:r>
            <a:r>
              <a:rPr lang="en-US" altLang="ja-JP" sz="2500" b="1" dirty="0" smtClean="0">
                <a:solidFill>
                  <a:srgbClr val="FFC000"/>
                </a:solidFill>
              </a:rPr>
              <a:t>86</a:t>
            </a:r>
            <a:r>
              <a:rPr lang="en-US" altLang="ja-JP" sz="2500" b="1" dirty="0" smtClean="0"/>
              <a:t> (+5/-5) </a:t>
            </a:r>
            <a:r>
              <a:rPr lang="en-US" altLang="ja-JP" sz="2500" dirty="0" smtClean="0"/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0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ja-JP" sz="2500" dirty="0" smtClean="0"/>
              <a:t>Hα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luminosity is a good indicator of SFR (e.g., Kennicutt+1998)</a:t>
            </a:r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Font typeface="Wingdings" pitchFamily="2" charset="2"/>
              <a:buChar char="p"/>
            </a:pPr>
            <a:endParaRPr lang="en-US" altLang="ja-JP" sz="2200" dirty="0" smtClean="0"/>
          </a:p>
          <a:p>
            <a:pPr>
              <a:buNone/>
            </a:pPr>
            <a:r>
              <a:rPr lang="en-US" altLang="ja-JP" sz="2200" dirty="0" smtClean="0"/>
              <a:t>	</a:t>
            </a:r>
            <a:r>
              <a:rPr lang="ja-JP" altLang="en-US" sz="2400" dirty="0" smtClean="0"/>
              <a:t>→ </a:t>
            </a:r>
            <a:r>
              <a:rPr lang="en-US" altLang="ja-JP" sz="2400" dirty="0" smtClean="0">
                <a:solidFill>
                  <a:srgbClr val="FFC000"/>
                </a:solidFill>
              </a:rPr>
              <a:t>typical LAEs have smaller SFRs </a:t>
            </a:r>
            <a:r>
              <a:rPr lang="en-US" altLang="ja-JP" sz="2400" dirty="0" smtClean="0"/>
              <a:t>than LBGs at high-z </a:t>
            </a:r>
          </a:p>
          <a:p>
            <a:pPr>
              <a:buNone/>
            </a:pPr>
            <a:r>
              <a:rPr lang="en-US" altLang="ja-JP" sz="2400" dirty="0" smtClean="0"/>
              <a:t>	     (consistent with past results by SED fittings; e.g., Gawiser+2006)</a:t>
            </a:r>
          </a:p>
          <a:p>
            <a:pPr>
              <a:buNone/>
            </a:pPr>
            <a:endParaRPr lang="en-US" altLang="ja-JP" sz="1000" dirty="0" smtClean="0"/>
          </a:p>
          <a:p>
            <a:pPr>
              <a:buFont typeface="Wingdings" pitchFamily="2" charset="2"/>
              <a:buChar char="p"/>
            </a:pPr>
            <a:r>
              <a:rPr lang="en-US" altLang="ja-JP" sz="2500" dirty="0" smtClean="0"/>
              <a:t>M* is derived from SED fitting (Ono+ in prep.)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C000"/>
                </a:solidFill>
              </a:rPr>
              <a:t>M* = 5 x 10</a:t>
            </a:r>
            <a:r>
              <a:rPr lang="en-US" altLang="ja-JP" sz="2400" baseline="30000" dirty="0" smtClean="0">
                <a:solidFill>
                  <a:srgbClr val="FFC000"/>
                </a:solidFill>
              </a:rPr>
              <a:t>8</a:t>
            </a:r>
            <a:r>
              <a:rPr lang="en-US" altLang="ja-JP" sz="2400" dirty="0" smtClean="0">
                <a:solidFill>
                  <a:srgbClr val="FFC000"/>
                </a:solidFill>
              </a:rPr>
              <a:t> M</a:t>
            </a:r>
            <a:r>
              <a:rPr lang="en-US" altLang="ja-JP" sz="2400" baseline="-25000" dirty="0" smtClean="0">
                <a:solidFill>
                  <a:srgbClr val="FFC000"/>
                </a:solidFill>
              </a:rPr>
              <a:t>sun</a:t>
            </a:r>
            <a:r>
              <a:rPr lang="en-US" altLang="ja-JP" sz="2400" dirty="0" smtClean="0">
                <a:solidFill>
                  <a:srgbClr val="FFC000"/>
                </a:solidFill>
              </a:rPr>
              <a:t> </a:t>
            </a:r>
          </a:p>
          <a:p>
            <a:pPr lvl="1">
              <a:buNone/>
            </a:pPr>
            <a:r>
              <a:rPr lang="ja-JP" altLang="en-US" sz="2400" dirty="0" smtClean="0"/>
              <a:t>→ </a:t>
            </a:r>
            <a:r>
              <a:rPr lang="en-US" altLang="ja-JP" sz="2400" dirty="0" smtClean="0"/>
              <a:t>much smaller than other high-z populations (M*&gt;10</a:t>
            </a:r>
            <a:r>
              <a:rPr lang="en-US" altLang="ja-JP" sz="2400" baseline="30000" dirty="0" smtClean="0"/>
              <a:t>9</a:t>
            </a:r>
            <a:r>
              <a:rPr lang="en-US" altLang="ja-JP" sz="2400" dirty="0" smtClean="0"/>
              <a:t>M</a:t>
            </a:r>
            <a:r>
              <a:rPr lang="en-US" altLang="ja-JP" sz="2400" baseline="-25000" dirty="0" smtClean="0"/>
              <a:t>sun</a:t>
            </a:r>
            <a:r>
              <a:rPr lang="en-US" altLang="ja-JP" sz="2400" dirty="0" smtClean="0"/>
              <a:t>) </a:t>
            </a:r>
          </a:p>
          <a:p>
            <a:pPr>
              <a:buFont typeface="Wingdings" pitchFamily="2" charset="2"/>
              <a:buChar char="p"/>
            </a:pPr>
            <a:endParaRPr lang="en-US" altLang="ja-JP" sz="25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695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SFR from L(Hα)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270" y="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 smtClean="0"/>
              <a:t>4. Discussion</a:t>
            </a:r>
            <a:endParaRPr kumimoji="1" lang="ja-JP" altLang="en-US" b="1" u="sng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028384" y="46850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395536" y="1481336"/>
          <a:ext cx="7416000" cy="1356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92000"/>
                <a:gridCol w="2052000"/>
                <a:gridCol w="2628000"/>
                <a:gridCol w="1944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EW (A)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Luminosity (erg/s)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SFR (M</a:t>
                      </a:r>
                      <a:r>
                        <a:rPr kumimoji="1" lang="en-US" altLang="ja-JP" sz="2400" baseline="-25000" dirty="0" smtClean="0"/>
                        <a:t>sun</a:t>
                      </a:r>
                      <a:r>
                        <a:rPr kumimoji="1" lang="en-US" altLang="ja-JP" sz="2400" dirty="0" smtClean="0"/>
                        <a:t>/yr)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Hα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207</a:t>
                      </a:r>
                      <a:r>
                        <a:rPr kumimoji="1" lang="en-US" altLang="ja-JP" sz="2400" baseline="0" dirty="0" smtClean="0"/>
                        <a:t> </a:t>
                      </a:r>
                      <a:r>
                        <a:rPr kumimoji="1" lang="en-US" altLang="ja-JP" sz="2400" dirty="0" smtClean="0"/>
                        <a:t>(+206/-90)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(6.9 +/- 1.4) e+41*†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baseline="0" dirty="0" smtClean="0">
                          <a:solidFill>
                            <a:srgbClr val="FFC000"/>
                          </a:solidFill>
                        </a:rPr>
                        <a:t>5.5</a:t>
                      </a:r>
                      <a:r>
                        <a:rPr kumimoji="1" lang="en-US" altLang="ja-JP" sz="2400" baseline="0" dirty="0" smtClean="0"/>
                        <a:t> +/-</a:t>
                      </a:r>
                      <a:r>
                        <a:rPr kumimoji="1" lang="en-US" altLang="ja-JP" sz="2400" dirty="0" smtClean="0"/>
                        <a:t> 1.1*†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300" dirty="0" smtClean="0"/>
                        <a:t>( Lyα</a:t>
                      </a:r>
                      <a:endParaRPr kumimoji="1" lang="ja-JP" alt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300" baseline="0" dirty="0" smtClean="0"/>
                        <a:t>86 +/- 5</a:t>
                      </a:r>
                      <a:endParaRPr kumimoji="1" lang="ja-JP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300" dirty="0" smtClean="0"/>
                        <a:t>(1.8 +/- 0.04) e+42*</a:t>
                      </a:r>
                      <a:endParaRPr kumimoji="1" lang="ja-JP" alt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300" dirty="0" smtClean="0"/>
                        <a:t>1.8 +/- 0.04* )</a:t>
                      </a:r>
                      <a:endParaRPr kumimoji="1" lang="ja-JP" alt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580112" y="2924944"/>
            <a:ext cx="231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*</a:t>
            </a:r>
            <a:r>
              <a:rPr kumimoji="1" lang="en-US" altLang="ja-JP" sz="2000" b="1" dirty="0" smtClean="0"/>
              <a:t> Dust-Uncorrected</a:t>
            </a:r>
          </a:p>
          <a:p>
            <a:r>
              <a:rPr kumimoji="1" lang="en-US" altLang="ja-JP" sz="2000" b="1" dirty="0" smtClean="0"/>
              <a:t>† [NII] is subtracted</a:t>
            </a:r>
            <a:endParaRPr kumimoji="1" lang="ja-JP" altLang="en-US" sz="20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7|2|11.1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1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3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3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1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7290</TotalTime>
  <Words>874</Words>
  <Application>Microsoft Office PowerPoint</Application>
  <PresentationFormat>画面に合わせる (4:3)</PresentationFormat>
  <Paragraphs>275</Paragraphs>
  <Slides>14</Slides>
  <Notes>9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First Unbiased Estimates of  the Metallicity and Star-Formation Activity of  Lyman Alpha Emitters</vt:lpstr>
      <vt:lpstr>Lyman Alpha Emitters (LAEs)</vt:lpstr>
      <vt:lpstr>Unsolved problems about LAEs</vt:lpstr>
      <vt:lpstr>Outline of our study</vt:lpstr>
      <vt:lpstr>Data</vt:lpstr>
      <vt:lpstr>Selection of z=2.2 LAEs</vt:lpstr>
      <vt:lpstr>Stacking of 105 objects</vt:lpstr>
      <vt:lpstr>First detections of [OII] &amp; Hα from typical LAEs</vt:lpstr>
      <vt:lpstr>SFR from L(Hα)</vt:lpstr>
      <vt:lpstr>Lyα escape fraction: fesc(Lyα)</vt:lpstr>
      <vt:lpstr>Metallicity</vt:lpstr>
      <vt:lpstr>Mass-Metallicity Relation</vt:lpstr>
      <vt:lpstr>Fundamental Metallicity Relation</vt:lpstr>
      <vt:lpstr>Summary and future 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Concerted Attack on Questions of LAEs with the Backup of Triple NB System</dc:title>
  <dc:creator>kimihiko nakajima</dc:creator>
  <cp:lastModifiedBy>kimihiko nakajima</cp:lastModifiedBy>
  <cp:revision>379</cp:revision>
  <dcterms:created xsi:type="dcterms:W3CDTF">2010-05-08T05:22:50Z</dcterms:created>
  <dcterms:modified xsi:type="dcterms:W3CDTF">2011-01-18T08:18:05Z</dcterms:modified>
</cp:coreProperties>
</file>