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1" r:id="rId6"/>
    <p:sldId id="263" r:id="rId7"/>
    <p:sldId id="264" r:id="rId8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urayama" initials="m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C05C1F-5B6A-43DA-83E2-DA5FCED89DC5}" type="datetimeFigureOut">
              <a:rPr kumimoji="1" lang="ja-JP" altLang="en-US" smtClean="0"/>
              <a:pPr/>
              <a:t>2011/1/18</a:t>
            </a:fld>
            <a:endParaRPr kumimoji="1" lang="ja-JP" altLang="en-US" dirty="0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4F82A4-7815-4732-AC5B-384A825C2665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427017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4F82A4-7815-4732-AC5B-384A825C2665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4F82A4-7815-4732-AC5B-384A825C2665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4F82A4-7815-4732-AC5B-384A825C2665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4F82A4-7815-4732-AC5B-384A825C2665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4F82A4-7815-4732-AC5B-384A825C2665}" type="slidenum">
              <a:rPr kumimoji="1" lang="ja-JP" altLang="en-US" smtClean="0"/>
              <a:pPr/>
              <a:t>5</a:t>
            </a:fld>
            <a:endParaRPr kumimoji="1" lang="ja-JP" alt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4F82A4-7815-4732-AC5B-384A825C2665}" type="slidenum">
              <a:rPr kumimoji="1" lang="ja-JP" altLang="en-US" smtClean="0"/>
              <a:pPr/>
              <a:t>6</a:t>
            </a:fld>
            <a:endParaRPr kumimoji="1" lang="ja-JP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dirty="0" smtClean="0"/>
              <a:t>2011/1/19</a:t>
            </a:r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pt-BR" altLang="ja-JP" smtClean="0"/>
              <a:t>TAC report @ Subaru UM 2011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52691-C780-49F4-BEC0-BBE3C4995444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dirty="0" smtClean="0"/>
              <a:t>2011/1/19</a:t>
            </a:r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pt-BR" altLang="ja-JP" smtClean="0"/>
              <a:t>TAC report @ Subaru UM 2011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52691-C780-49F4-BEC0-BBE3C4995444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dirty="0" smtClean="0"/>
              <a:t>2011/1/19</a:t>
            </a:r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pt-BR" altLang="ja-JP" smtClean="0"/>
              <a:t>TAC report @ Subaru UM 2011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52691-C780-49F4-BEC0-BBE3C4995444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dirty="0" smtClean="0"/>
              <a:t>2011/1/19</a:t>
            </a:r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pt-BR" altLang="ja-JP" smtClean="0"/>
              <a:t>TAC report @ Subaru UM 2011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52691-C780-49F4-BEC0-BBE3C4995444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dirty="0" smtClean="0"/>
              <a:t>2011/1/19</a:t>
            </a:r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pt-BR" altLang="ja-JP" smtClean="0"/>
              <a:t>TAC report @ Subaru UM 2011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52691-C780-49F4-BEC0-BBE3C4995444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dirty="0" smtClean="0"/>
              <a:t>2011/1/19</a:t>
            </a:r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pt-BR" altLang="ja-JP" smtClean="0"/>
              <a:t>TAC report @ Subaru UM 2011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52691-C780-49F4-BEC0-BBE3C4995444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dirty="0" smtClean="0"/>
              <a:t>2011/1/19</a:t>
            </a:r>
            <a:endParaRPr kumimoji="1" lang="ja-JP" altLang="en-US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pt-BR" altLang="ja-JP" smtClean="0"/>
              <a:t>TAC report @ Subaru UM 2011</a:t>
            </a:r>
            <a:endParaRPr kumimoji="1" lang="ja-JP" altLang="en-US" dirty="0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52691-C780-49F4-BEC0-BBE3C4995444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dirty="0" smtClean="0"/>
              <a:t>2011/1/19</a:t>
            </a:r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pt-BR" altLang="ja-JP" smtClean="0"/>
              <a:t>TAC report @ Subaru UM 2011</a:t>
            </a:r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52691-C780-49F4-BEC0-BBE3C4995444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dirty="0" smtClean="0"/>
              <a:t>2011/1/19</a:t>
            </a:r>
            <a:endParaRPr kumimoji="1" lang="ja-JP" altLang="en-US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pt-BR" altLang="ja-JP" smtClean="0"/>
              <a:t>TAC report @ Subaru UM 2011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52691-C780-49F4-BEC0-BBE3C4995444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dirty="0" smtClean="0"/>
              <a:t>2011/1/19</a:t>
            </a:r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pt-BR" altLang="ja-JP" smtClean="0"/>
              <a:t>TAC report @ Subaru UM 2011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52691-C780-49F4-BEC0-BBE3C4995444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dirty="0" smtClean="0"/>
              <a:t>2011/1/19</a:t>
            </a:r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pt-BR" altLang="ja-JP" smtClean="0"/>
              <a:t>TAC report @ Subaru UM 2011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52691-C780-49F4-BEC0-BBE3C4995444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 dirty="0" smtClean="0"/>
              <a:t>2011/1/19</a:t>
            </a:r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pt-BR" altLang="ja-JP" smtClean="0"/>
              <a:t>TAC report @ Subaru UM 2011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B52691-C780-49F4-BEC0-BBE3C4995444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Autofit/>
          </a:bodyPr>
          <a:lstStyle/>
          <a:p>
            <a:r>
              <a:rPr kumimoji="1" lang="en-US" altLang="ja-JP" sz="3600" dirty="0" smtClean="0">
                <a:latin typeface="Arial" pitchFamily="34" charset="0"/>
                <a:cs typeface="Arial" pitchFamily="34" charset="0"/>
              </a:rPr>
              <a:t>TAC report</a:t>
            </a:r>
            <a:br>
              <a:rPr kumimoji="1" lang="en-US" altLang="ja-JP" sz="3600" dirty="0" smtClean="0">
                <a:latin typeface="Arial" pitchFamily="34" charset="0"/>
                <a:cs typeface="Arial" pitchFamily="34" charset="0"/>
              </a:rPr>
            </a:br>
            <a:r>
              <a:rPr lang="en-US" altLang="ja-JP" sz="3600" dirty="0" smtClean="0">
                <a:latin typeface="Arial" pitchFamily="34" charset="0"/>
                <a:cs typeface="Arial" pitchFamily="34" charset="0"/>
              </a:rPr>
              <a:t>Subaru UM </a:t>
            </a:r>
            <a:r>
              <a:rPr lang="en-US" altLang="ja-JP" sz="3600" dirty="0" smtClean="0">
                <a:latin typeface="Arial" pitchFamily="34" charset="0"/>
                <a:cs typeface="Arial" pitchFamily="34" charset="0"/>
              </a:rPr>
              <a:t>2011</a:t>
            </a:r>
            <a:endParaRPr kumimoji="1" lang="ja-JP" altLang="en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コンテンツ プレースホルダ 4"/>
          <p:cNvSpPr>
            <a:spLocks noGrp="1"/>
          </p:cNvSpPr>
          <p:nvPr>
            <p:ph idx="1"/>
          </p:nvPr>
        </p:nvSpPr>
        <p:spPr>
          <a:xfrm>
            <a:off x="457200" y="1446217"/>
            <a:ext cx="8229600" cy="4840303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kumimoji="1" lang="en-US" altLang="ja-JP" sz="2400" dirty="0" smtClean="0">
                <a:latin typeface="Arial" pitchFamily="34" charset="0"/>
                <a:cs typeface="Arial" pitchFamily="34" charset="0"/>
              </a:rPr>
              <a:t>TAC Members (</a:t>
            </a:r>
            <a:r>
              <a:rPr kumimoji="1" lang="en-US" altLang="ja-JP" sz="2400" dirty="0" smtClean="0">
                <a:latin typeface="Arial" pitchFamily="34" charset="0"/>
                <a:cs typeface="Arial" pitchFamily="34" charset="0"/>
              </a:rPr>
              <a:t>10A~11B)</a:t>
            </a:r>
            <a:endParaRPr kumimoji="1" lang="en-US" altLang="ja-JP" sz="24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kumimoji="1" lang="en-US" altLang="ja-JP" sz="1200" dirty="0" smtClean="0">
              <a:latin typeface="Arial" pitchFamily="34" charset="0"/>
              <a:cs typeface="Arial" pitchFamily="34" charset="0"/>
            </a:endParaRPr>
          </a:p>
          <a:p>
            <a:pPr marL="2241550" indent="0">
              <a:buNone/>
            </a:pPr>
            <a:r>
              <a:rPr lang="en-US" altLang="ja-JP" sz="2400" dirty="0" smtClean="0">
                <a:latin typeface="Arial" pitchFamily="34" charset="0"/>
                <a:cs typeface="Arial" pitchFamily="34" charset="0"/>
              </a:rPr>
              <a:t>M. Doi (Univ. of Tokyo) </a:t>
            </a:r>
          </a:p>
          <a:p>
            <a:pPr marL="2241550" indent="0">
              <a:buNone/>
            </a:pPr>
            <a:r>
              <a:rPr lang="en-US" altLang="ja-JP" sz="2400" dirty="0" smtClean="0">
                <a:latin typeface="Arial" pitchFamily="34" charset="0"/>
                <a:cs typeface="Arial" pitchFamily="34" charset="0"/>
              </a:rPr>
              <a:t>Y. Ito (Kobe Univ.)</a:t>
            </a:r>
          </a:p>
          <a:p>
            <a:pPr marL="2241550" indent="0">
              <a:buNone/>
            </a:pPr>
            <a:r>
              <a:rPr lang="en-US" altLang="ja-JP" sz="2400" dirty="0" smtClean="0">
                <a:latin typeface="Arial" pitchFamily="34" charset="0"/>
                <a:cs typeface="Arial" pitchFamily="34" charset="0"/>
              </a:rPr>
              <a:t>N. Kashikawa (NAOJ)</a:t>
            </a:r>
          </a:p>
          <a:p>
            <a:pPr marL="2241550" indent="0">
              <a:buNone/>
            </a:pPr>
            <a:r>
              <a:rPr lang="en-US" altLang="ja-JP" sz="2400" dirty="0" smtClean="0">
                <a:latin typeface="Arial" pitchFamily="34" charset="0"/>
                <a:cs typeface="Arial" pitchFamily="34" charset="0"/>
              </a:rPr>
              <a:t>H. </a:t>
            </a:r>
            <a:r>
              <a:rPr lang="en-US" altLang="ja-JP" sz="2400" dirty="0" err="1" smtClean="0">
                <a:latin typeface="Arial" pitchFamily="34" charset="0"/>
                <a:cs typeface="Arial" pitchFamily="34" charset="0"/>
              </a:rPr>
              <a:t>Kawakita</a:t>
            </a:r>
            <a:r>
              <a:rPr lang="en-US" altLang="ja-JP" sz="2400" dirty="0" smtClean="0">
                <a:latin typeface="Arial" pitchFamily="34" charset="0"/>
                <a:cs typeface="Arial" pitchFamily="34" charset="0"/>
              </a:rPr>
              <a:t> (Kyoto Sangyo Univ.) </a:t>
            </a:r>
          </a:p>
          <a:p>
            <a:pPr marL="2241550" indent="0">
              <a:buNone/>
            </a:pPr>
            <a:r>
              <a:rPr lang="en-US" altLang="ja-JP" sz="2400" dirty="0" smtClean="0">
                <a:latin typeface="Arial" pitchFamily="34" charset="0"/>
                <a:cs typeface="Arial" pitchFamily="34" charset="0"/>
              </a:rPr>
              <a:t>T. Murayama (Tohoku Univ.), Chair </a:t>
            </a:r>
          </a:p>
          <a:p>
            <a:pPr marL="2241550" indent="0">
              <a:buNone/>
            </a:pPr>
            <a:r>
              <a:rPr lang="en-US" altLang="ja-JP" sz="2400" dirty="0" smtClean="0">
                <a:latin typeface="Arial" pitchFamily="34" charset="0"/>
                <a:cs typeface="Arial" pitchFamily="34" charset="0"/>
              </a:rPr>
              <a:t>S. Nagataki (Kyoto Univ.)</a:t>
            </a:r>
          </a:p>
          <a:p>
            <a:pPr marL="2241550" indent="0">
              <a:buNone/>
            </a:pPr>
            <a:r>
              <a:rPr lang="en-US" altLang="ja-JP" sz="2400" dirty="0" smtClean="0">
                <a:latin typeface="Arial" pitchFamily="34" charset="0"/>
                <a:cs typeface="Arial" pitchFamily="34" charset="0"/>
              </a:rPr>
              <a:t>T. Onaka (Univ. of Tokyo) </a:t>
            </a:r>
          </a:p>
          <a:p>
            <a:pPr marL="2241550" indent="0">
              <a:buNone/>
            </a:pPr>
            <a:r>
              <a:rPr lang="en-US" altLang="ja-JP" sz="2400" dirty="0" smtClean="0">
                <a:latin typeface="Arial" pitchFamily="34" charset="0"/>
                <a:cs typeface="Arial" pitchFamily="34" charset="0"/>
              </a:rPr>
              <a:t>K. </a:t>
            </a:r>
            <a:r>
              <a:rPr lang="en-US" altLang="ja-JP" sz="2400" dirty="0" err="1" smtClean="0">
                <a:latin typeface="Arial" pitchFamily="34" charset="0"/>
                <a:cs typeface="Arial" pitchFamily="34" charset="0"/>
              </a:rPr>
              <a:t>Shimasaku</a:t>
            </a:r>
            <a:r>
              <a:rPr lang="en-US" altLang="ja-JP" sz="2400" dirty="0" smtClean="0">
                <a:latin typeface="Arial" pitchFamily="34" charset="0"/>
                <a:cs typeface="Arial" pitchFamily="34" charset="0"/>
              </a:rPr>
              <a:t> (Univ. of Tokyo) </a:t>
            </a:r>
          </a:p>
          <a:p>
            <a:pPr marL="2241550" indent="0">
              <a:buNone/>
            </a:pPr>
            <a:r>
              <a:rPr lang="en-US" altLang="ja-JP" sz="2400" dirty="0" smtClean="0">
                <a:latin typeface="Arial" pitchFamily="34" charset="0"/>
                <a:cs typeface="Arial" pitchFamily="34" charset="0"/>
              </a:rPr>
              <a:t>T. </a:t>
            </a:r>
            <a:r>
              <a:rPr lang="en-US" altLang="ja-JP" sz="2400" dirty="0" err="1" smtClean="0">
                <a:latin typeface="Arial" pitchFamily="34" charset="0"/>
                <a:cs typeface="Arial" pitchFamily="34" charset="0"/>
              </a:rPr>
              <a:t>Totani</a:t>
            </a:r>
            <a:r>
              <a:rPr lang="en-US" altLang="ja-JP" sz="2400" dirty="0" smtClean="0">
                <a:latin typeface="Arial" pitchFamily="34" charset="0"/>
                <a:cs typeface="Arial" pitchFamily="34" charset="0"/>
              </a:rPr>
              <a:t> (Kyoto Univ.)</a:t>
            </a:r>
            <a:endParaRPr lang="en-US" altLang="ja-JP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日付プレースホルダ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2011/1/19</a:t>
            </a:r>
            <a:endParaRPr kumimoji="1" lang="ja-JP" altLang="en-US"/>
          </a:p>
        </p:txBody>
      </p:sp>
      <p:sp>
        <p:nvSpPr>
          <p:cNvPr id="7" name="フッター プレースホルダ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pt-BR" altLang="ja-JP" smtClean="0"/>
              <a:t>TAC report @ Subaru UM 2011</a:t>
            </a:r>
            <a:endParaRPr kumimoji="1" lang="ja-JP" altLang="en-US"/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52691-C780-49F4-BEC0-BBE3C4995444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r>
              <a:rPr kumimoji="1" lang="en-US" altLang="ja-JP" sz="3600" dirty="0" smtClean="0"/>
              <a:t>Review Process</a:t>
            </a:r>
            <a:endParaRPr kumimoji="1" lang="ja-JP" altLang="en-US" sz="36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000108"/>
            <a:ext cx="8543956" cy="5126055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altLang="ja-JP" sz="2400" dirty="0" smtClean="0">
                <a:latin typeface="Arial" pitchFamily="34" charset="0"/>
                <a:cs typeface="Arial" pitchFamily="34" charset="0"/>
              </a:rPr>
              <a:t>Grouping 17 Categories into </a:t>
            </a:r>
            <a:r>
              <a:rPr lang="en-US" altLang="ja-JP" sz="2400" dirty="0" smtClean="0">
                <a:latin typeface="Arial" pitchFamily="34" charset="0"/>
                <a:cs typeface="Arial" pitchFamily="34" charset="0"/>
              </a:rPr>
              <a:t>9 </a:t>
            </a:r>
            <a:r>
              <a:rPr lang="en-US" altLang="ja-JP" sz="2400" dirty="0" smtClean="0">
                <a:latin typeface="Arial" pitchFamily="34" charset="0"/>
                <a:cs typeface="Arial" pitchFamily="34" charset="0"/>
              </a:rPr>
              <a:t>groups  </a:t>
            </a:r>
            <a:r>
              <a:rPr lang="en-US" altLang="ja-JP" sz="2000" dirty="0" smtClean="0">
                <a:latin typeface="Arial" pitchFamily="34" charset="0"/>
                <a:cs typeface="Arial" pitchFamily="34" charset="0"/>
              </a:rPr>
              <a:t>(~20±10 proposals/group) </a:t>
            </a:r>
          </a:p>
          <a:p>
            <a:pPr lvl="1">
              <a:buNone/>
            </a:pPr>
            <a:r>
              <a:rPr kumimoji="1" lang="en-US" altLang="ja-JP" sz="2000" dirty="0" smtClean="0">
                <a:latin typeface="Arial" pitchFamily="34" charset="0"/>
                <a:cs typeface="Arial" pitchFamily="34" charset="0"/>
              </a:rPr>
              <a:t>A-1: Solar </a:t>
            </a:r>
            <a:r>
              <a:rPr kumimoji="1" lang="en-US" altLang="ja-JP" sz="2000" dirty="0" smtClean="0">
                <a:latin typeface="Arial" pitchFamily="34" charset="0"/>
                <a:cs typeface="Arial" pitchFamily="34" charset="0"/>
              </a:rPr>
              <a:t>System</a:t>
            </a:r>
          </a:p>
          <a:p>
            <a:pPr lvl="1">
              <a:buNone/>
            </a:pPr>
            <a:r>
              <a:rPr lang="en-US" altLang="ja-JP" sz="2000" b="1" dirty="0" smtClean="0">
                <a:latin typeface="Arial" pitchFamily="34" charset="0"/>
                <a:cs typeface="Arial" pitchFamily="34" charset="0"/>
              </a:rPr>
              <a:t>A-2: </a:t>
            </a:r>
            <a:r>
              <a:rPr lang="en-US" altLang="ja-JP" sz="2000" b="1" dirty="0" err="1" smtClean="0">
                <a:latin typeface="Arial" pitchFamily="34" charset="0"/>
                <a:cs typeface="Arial" pitchFamily="34" charset="0"/>
              </a:rPr>
              <a:t>E</a:t>
            </a:r>
            <a:r>
              <a:rPr kumimoji="1" lang="en-US" altLang="ja-JP" sz="2000" b="1" dirty="0" err="1" smtClean="0">
                <a:latin typeface="Arial" pitchFamily="34" charset="0"/>
                <a:cs typeface="Arial" pitchFamily="34" charset="0"/>
              </a:rPr>
              <a:t>xtrasolar</a:t>
            </a:r>
            <a:r>
              <a:rPr kumimoji="1" lang="en-US" altLang="ja-JP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ja-JP" sz="2000" b="1" dirty="0" smtClean="0">
                <a:latin typeface="Arial" pitchFamily="34" charset="0"/>
                <a:cs typeface="Arial" pitchFamily="34" charset="0"/>
              </a:rPr>
              <a:t>P</a:t>
            </a:r>
            <a:r>
              <a:rPr kumimoji="1" lang="en-US" altLang="ja-JP" sz="2000" b="1" dirty="0" smtClean="0">
                <a:latin typeface="Arial" pitchFamily="34" charset="0"/>
                <a:cs typeface="Arial" pitchFamily="34" charset="0"/>
              </a:rPr>
              <a:t>lanets (NEW from S10B)</a:t>
            </a:r>
            <a:endParaRPr kumimoji="1" lang="en-US" altLang="ja-JP" sz="2000" b="1" dirty="0" smtClean="0">
              <a:latin typeface="Arial" pitchFamily="34" charset="0"/>
              <a:cs typeface="Arial" pitchFamily="34" charset="0"/>
            </a:endParaRPr>
          </a:p>
          <a:p>
            <a:pPr lvl="1">
              <a:buNone/>
            </a:pPr>
            <a:r>
              <a:rPr lang="en-US" altLang="ja-JP" sz="2000" dirty="0" smtClean="0">
                <a:latin typeface="Arial" pitchFamily="34" charset="0"/>
                <a:cs typeface="Arial" pitchFamily="34" charset="0"/>
              </a:rPr>
              <a:t>B-1: Normal Stars</a:t>
            </a:r>
          </a:p>
          <a:p>
            <a:pPr lvl="1">
              <a:buNone/>
            </a:pPr>
            <a:r>
              <a:rPr lang="en-US" altLang="ja-JP" sz="2000" dirty="0" smtClean="0">
                <a:latin typeface="Arial" pitchFamily="34" charset="0"/>
                <a:cs typeface="Arial" pitchFamily="34" charset="0"/>
              </a:rPr>
              <a:t>B-2: Star and Planet Formation, ISM</a:t>
            </a:r>
          </a:p>
          <a:p>
            <a:pPr lvl="1">
              <a:buNone/>
            </a:pPr>
            <a:r>
              <a:rPr lang="en-US" altLang="ja-JP" sz="2000" dirty="0" smtClean="0">
                <a:latin typeface="Arial" pitchFamily="34" charset="0"/>
                <a:cs typeface="Arial" pitchFamily="34" charset="0"/>
              </a:rPr>
              <a:t>B-3: Compact Objects and </a:t>
            </a:r>
            <a:r>
              <a:rPr lang="en-US" altLang="ja-JP" sz="2000" dirty="0" err="1" smtClean="0">
                <a:latin typeface="Arial" pitchFamily="34" charset="0"/>
                <a:cs typeface="Arial" pitchFamily="34" charset="0"/>
              </a:rPr>
              <a:t>SNe</a:t>
            </a:r>
            <a:r>
              <a:rPr lang="en-US" altLang="ja-JP" sz="200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pPr lvl="1">
              <a:buNone/>
            </a:pPr>
            <a:r>
              <a:rPr kumimoji="1" lang="en-US" altLang="ja-JP" sz="2000" dirty="0" smtClean="0">
                <a:latin typeface="Arial" pitchFamily="34" charset="0"/>
                <a:cs typeface="Arial" pitchFamily="34" charset="0"/>
              </a:rPr>
              <a:t>C-1: Clusters of Galaxies, LSS, G-Lenses, Cosmological </a:t>
            </a:r>
            <a:r>
              <a:rPr kumimoji="1" lang="en-US" altLang="ja-JP" sz="2000" dirty="0" err="1" smtClean="0">
                <a:latin typeface="Arial" pitchFamily="34" charset="0"/>
                <a:cs typeface="Arial" pitchFamily="34" charset="0"/>
              </a:rPr>
              <a:t>Param</a:t>
            </a:r>
            <a:r>
              <a:rPr kumimoji="1" lang="en-US" altLang="ja-JP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lvl="1">
              <a:buNone/>
            </a:pPr>
            <a:r>
              <a:rPr lang="en-US" altLang="ja-JP" sz="2000" dirty="0" smtClean="0">
                <a:latin typeface="Arial" pitchFamily="34" charset="0"/>
                <a:cs typeface="Arial" pitchFamily="34" charset="0"/>
              </a:rPr>
              <a:t>C-2: High-z Galaxies</a:t>
            </a:r>
          </a:p>
          <a:p>
            <a:pPr lvl="1">
              <a:buNone/>
            </a:pPr>
            <a:r>
              <a:rPr kumimoji="1" lang="en-US" altLang="ja-JP" sz="2000" dirty="0" smtClean="0">
                <a:latin typeface="Arial" pitchFamily="34" charset="0"/>
                <a:cs typeface="Arial" pitchFamily="34" charset="0"/>
              </a:rPr>
              <a:t>C-3: Milky way, Local Group, Nearby Galaxies</a:t>
            </a:r>
          </a:p>
          <a:p>
            <a:pPr lvl="1">
              <a:buNone/>
            </a:pPr>
            <a:r>
              <a:rPr lang="en-US" altLang="ja-JP" sz="2000" dirty="0" smtClean="0">
                <a:latin typeface="Arial" pitchFamily="34" charset="0"/>
                <a:cs typeface="Arial" pitchFamily="34" charset="0"/>
              </a:rPr>
              <a:t>C-4: AGN and QSO Activity, QSO Absorption lines and IGM</a:t>
            </a:r>
          </a:p>
          <a:p>
            <a:pPr lvl="1">
              <a:buNone/>
            </a:pPr>
            <a:r>
              <a:rPr lang="en-US" altLang="ja-JP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altLang="ja-JP" sz="2000" dirty="0" smtClean="0">
                <a:latin typeface="Arial" pitchFamily="34" charset="0"/>
                <a:cs typeface="Arial" pitchFamily="34" charset="0"/>
              </a:rPr>
              <a:t>       (Miscellaneous)</a:t>
            </a:r>
          </a:p>
          <a:p>
            <a:pPr lvl="1">
              <a:buNone/>
            </a:pPr>
            <a:endParaRPr kumimoji="1" lang="en-US" altLang="ja-JP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altLang="ja-JP" sz="2400" dirty="0" smtClean="0">
                <a:latin typeface="Arial" pitchFamily="34" charset="0"/>
                <a:cs typeface="Arial" pitchFamily="34" charset="0"/>
              </a:rPr>
              <a:t>Basically 5 referees for each group </a:t>
            </a:r>
            <a:r>
              <a:rPr lang="en-US" altLang="ja-JP" sz="2000" dirty="0" smtClean="0">
                <a:latin typeface="Arial" pitchFamily="34" charset="0"/>
                <a:cs typeface="Arial" pitchFamily="34" charset="0"/>
              </a:rPr>
              <a:t>(2-3 foreign referees)</a:t>
            </a:r>
            <a:endParaRPr lang="en-US" altLang="ja-JP" sz="2200" dirty="0" smtClean="0">
              <a:latin typeface="Arial" pitchFamily="34" charset="0"/>
              <a:cs typeface="Arial" pitchFamily="34" charset="0"/>
            </a:endParaRPr>
          </a:p>
          <a:p>
            <a:pPr lvl="1">
              <a:buNone/>
            </a:pPr>
            <a:r>
              <a:rPr lang="en-US" altLang="ja-JP" sz="2000" dirty="0">
                <a:latin typeface="Arial" pitchFamily="34" charset="0"/>
                <a:cs typeface="Arial" pitchFamily="34" charset="0"/>
              </a:rPr>
              <a:t>R</a:t>
            </a:r>
            <a:r>
              <a:rPr lang="en-US" altLang="ja-JP" sz="2000" dirty="0" smtClean="0">
                <a:latin typeface="Arial" pitchFamily="34" charset="0"/>
                <a:cs typeface="Arial" pitchFamily="34" charset="0"/>
              </a:rPr>
              <a:t>esearch fields, observation/theory, recent activity…</a:t>
            </a:r>
            <a:endParaRPr kumimoji="1" lang="en-US" altLang="ja-JP" sz="2000" dirty="0" smtClean="0">
              <a:latin typeface="Arial" pitchFamily="34" charset="0"/>
              <a:cs typeface="Arial" pitchFamily="34" charset="0"/>
            </a:endParaRPr>
          </a:p>
          <a:p>
            <a:pPr lvl="1">
              <a:buNone/>
            </a:pPr>
            <a:r>
              <a:rPr lang="en-US" altLang="ja-JP" sz="2000" dirty="0" smtClean="0">
                <a:latin typeface="Arial" pitchFamily="34" charset="0"/>
                <a:cs typeface="Arial" pitchFamily="34" charset="0"/>
              </a:rPr>
              <a:t>One (or 20% fraction) UK referee for “FMOS-favored” group</a:t>
            </a:r>
            <a:endParaRPr kumimoji="1" lang="en-US" altLang="ja-JP" sz="2000" dirty="0" smtClean="0">
              <a:latin typeface="Arial" pitchFamily="34" charset="0"/>
              <a:cs typeface="Arial" pitchFamily="34" charset="0"/>
            </a:endParaRPr>
          </a:p>
          <a:p>
            <a:pPr lvl="1">
              <a:buNone/>
            </a:pPr>
            <a:endParaRPr kumimoji="1" lang="ja-JP" alt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2011/1/19</a:t>
            </a:r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pt-BR" altLang="ja-JP" smtClean="0"/>
              <a:t>TAC report @ Subaru UM 2011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52691-C780-49F4-BEC0-BBE3C4995444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r>
              <a:rPr kumimoji="1" lang="en-US" altLang="ja-JP" sz="3600" dirty="0" smtClean="0"/>
              <a:t>Review Process</a:t>
            </a:r>
            <a:endParaRPr kumimoji="1" lang="ja-JP" altLang="en-US" sz="36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000108"/>
            <a:ext cx="8472518" cy="5286412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altLang="ja-JP" sz="4200" dirty="0" smtClean="0">
                <a:latin typeface="Arial" pitchFamily="34" charset="0"/>
                <a:cs typeface="Arial" pitchFamily="34" charset="0"/>
              </a:rPr>
              <a:t>Selection </a:t>
            </a:r>
          </a:p>
          <a:p>
            <a:pPr lvl="1">
              <a:buNone/>
            </a:pPr>
            <a:r>
              <a:rPr lang="en-US" altLang="ja-JP" sz="3800" dirty="0" smtClean="0">
                <a:latin typeface="Arial" pitchFamily="34" charset="0"/>
                <a:cs typeface="Arial" pitchFamily="34" charset="0"/>
              </a:rPr>
              <a:t>TAC review</a:t>
            </a:r>
          </a:p>
          <a:p>
            <a:pPr lvl="1">
              <a:buNone/>
            </a:pPr>
            <a:r>
              <a:rPr lang="en-US" altLang="ja-JP" sz="3800" dirty="0" smtClean="0">
                <a:latin typeface="Arial" pitchFamily="34" charset="0"/>
                <a:cs typeface="Arial" pitchFamily="34" charset="0"/>
              </a:rPr>
              <a:t>Referee scores and comments</a:t>
            </a:r>
          </a:p>
          <a:p>
            <a:pPr lvl="1">
              <a:buNone/>
            </a:pPr>
            <a:r>
              <a:rPr kumimoji="1" lang="en-US" altLang="ja-JP" sz="3800" dirty="0" smtClean="0">
                <a:latin typeface="Arial" pitchFamily="34" charset="0"/>
                <a:cs typeface="Arial" pitchFamily="34" charset="0"/>
              </a:rPr>
              <a:t>Technical comments from SS</a:t>
            </a:r>
          </a:p>
          <a:p>
            <a:pPr lvl="1">
              <a:buNone/>
            </a:pPr>
            <a:r>
              <a:rPr lang="en-US" altLang="ja-JP" sz="3800" dirty="0" smtClean="0">
                <a:latin typeface="Arial" pitchFamily="34" charset="0"/>
                <a:cs typeface="Arial" pitchFamily="34" charset="0"/>
              </a:rPr>
              <a:t>Requested nights</a:t>
            </a:r>
          </a:p>
          <a:p>
            <a:pPr lvl="1">
              <a:buNone/>
            </a:pPr>
            <a:r>
              <a:rPr lang="en-US" altLang="ja-JP" sz="3800" dirty="0" smtClean="0">
                <a:latin typeface="Arial" pitchFamily="34" charset="0"/>
                <a:cs typeface="Arial" pitchFamily="34" charset="0"/>
              </a:rPr>
              <a:t>Continuation</a:t>
            </a:r>
          </a:p>
          <a:p>
            <a:pPr lvl="1">
              <a:buNone/>
            </a:pPr>
            <a:r>
              <a:rPr lang="en-US" altLang="ja-JP" sz="3800" dirty="0" smtClean="0">
                <a:latin typeface="Arial" pitchFamily="34" charset="0"/>
                <a:cs typeface="Arial" pitchFamily="34" charset="0"/>
              </a:rPr>
              <a:t>Bad luck proposals (bad weather)</a:t>
            </a:r>
            <a:endParaRPr kumimoji="1" lang="en-US" altLang="ja-JP" sz="3800" dirty="0" smtClean="0">
              <a:latin typeface="Arial" pitchFamily="34" charset="0"/>
              <a:cs typeface="Arial" pitchFamily="34" charset="0"/>
            </a:endParaRPr>
          </a:p>
          <a:p>
            <a:pPr lvl="1">
              <a:buNone/>
            </a:pPr>
            <a:r>
              <a:rPr lang="en-US" altLang="ja-JP" sz="3800" dirty="0" smtClean="0">
                <a:latin typeface="Arial" pitchFamily="34" charset="0"/>
                <a:cs typeface="Arial" pitchFamily="34" charset="0"/>
              </a:rPr>
              <a:t>Challenging / high-risk high-return</a:t>
            </a:r>
          </a:p>
          <a:p>
            <a:pPr lvl="1">
              <a:buNone/>
            </a:pPr>
            <a:r>
              <a:rPr lang="en-US" altLang="ja-JP" sz="3800" dirty="0" smtClean="0">
                <a:latin typeface="Arial" pitchFamily="34" charset="0"/>
                <a:cs typeface="Arial" pitchFamily="34" charset="0"/>
              </a:rPr>
              <a:t>Thesis work</a:t>
            </a:r>
          </a:p>
          <a:p>
            <a:pPr lvl="1">
              <a:buNone/>
            </a:pPr>
            <a:r>
              <a:rPr lang="en-US" altLang="ja-JP" sz="3800" dirty="0" smtClean="0">
                <a:latin typeface="Arial" pitchFamily="34" charset="0"/>
                <a:cs typeface="Arial" pitchFamily="34" charset="0"/>
              </a:rPr>
              <a:t>International proposal fraction</a:t>
            </a:r>
          </a:p>
          <a:p>
            <a:pPr lvl="1">
              <a:buNone/>
            </a:pPr>
            <a:r>
              <a:rPr lang="en-US" altLang="ja-JP" sz="3800" dirty="0" smtClean="0">
                <a:latin typeface="Arial" pitchFamily="34" charset="0"/>
                <a:cs typeface="Arial" pitchFamily="34" charset="0"/>
              </a:rPr>
              <a:t>Keck/Gemini </a:t>
            </a:r>
            <a:r>
              <a:rPr lang="en-US" altLang="ja-JP" sz="3800" dirty="0" smtClean="0">
                <a:latin typeface="Arial" pitchFamily="34" charset="0"/>
                <a:cs typeface="Arial" pitchFamily="34" charset="0"/>
              </a:rPr>
              <a:t>Time Exchange Program </a:t>
            </a:r>
            <a:endParaRPr lang="en-US" altLang="ja-JP" sz="3800" dirty="0" smtClean="0">
              <a:latin typeface="Arial" pitchFamily="34" charset="0"/>
              <a:cs typeface="Arial" pitchFamily="34" charset="0"/>
            </a:endParaRPr>
          </a:p>
          <a:p>
            <a:pPr lvl="2">
              <a:buNone/>
            </a:pPr>
            <a:r>
              <a:rPr lang="en-US" altLang="ja-JP" sz="3400" dirty="0" smtClean="0">
                <a:latin typeface="Arial" pitchFamily="34" charset="0"/>
                <a:cs typeface="Arial" pitchFamily="34" charset="0"/>
              </a:rPr>
              <a:t>(Keck I: </a:t>
            </a:r>
            <a:r>
              <a:rPr lang="en-US" altLang="ja-JP" sz="3400" dirty="0" smtClean="0">
                <a:latin typeface="Arial" pitchFamily="34" charset="0"/>
                <a:cs typeface="Arial" pitchFamily="34" charset="0"/>
              </a:rPr>
              <a:t>≤2</a:t>
            </a:r>
            <a:r>
              <a:rPr lang="en-US" altLang="ja-JP" sz="3400" dirty="0" smtClean="0">
                <a:latin typeface="Arial" pitchFamily="34" charset="0"/>
                <a:cs typeface="Arial" pitchFamily="34" charset="0"/>
              </a:rPr>
              <a:t>+ Keck II: ≤</a:t>
            </a:r>
            <a:r>
              <a:rPr lang="en-US" altLang="ja-JP" sz="3400" dirty="0" smtClean="0">
                <a:latin typeface="Arial" pitchFamily="34" charset="0"/>
                <a:cs typeface="Arial" pitchFamily="34" charset="0"/>
              </a:rPr>
              <a:t>4 nights, Gemini: </a:t>
            </a:r>
            <a:r>
              <a:rPr lang="en-US" altLang="ja-JP" sz="3400" b="1" dirty="0" smtClean="0">
                <a:latin typeface="Arial" pitchFamily="34" charset="0"/>
                <a:cs typeface="Arial" pitchFamily="34" charset="0"/>
              </a:rPr>
              <a:t>5-10</a:t>
            </a:r>
            <a:r>
              <a:rPr lang="en-US" altLang="ja-JP" sz="3400" dirty="0" smtClean="0">
                <a:latin typeface="Arial" pitchFamily="34" charset="0"/>
                <a:cs typeface="Arial" pitchFamily="34" charset="0"/>
              </a:rPr>
              <a:t> nights)</a:t>
            </a:r>
          </a:p>
          <a:p>
            <a:pPr lvl="1">
              <a:buNone/>
            </a:pPr>
            <a:r>
              <a:rPr lang="en-US" altLang="ja-JP" sz="3800" dirty="0" smtClean="0">
                <a:latin typeface="Arial" pitchFamily="34" charset="0"/>
                <a:cs typeface="Arial" pitchFamily="34" charset="0"/>
              </a:rPr>
              <a:t>Scheduling</a:t>
            </a:r>
          </a:p>
          <a:p>
            <a:pPr lvl="1">
              <a:buNone/>
            </a:pPr>
            <a:endParaRPr kumimoji="1" lang="en-US" altLang="ja-JP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altLang="ja-JP" sz="4200" dirty="0" smtClean="0">
                <a:latin typeface="Arial" pitchFamily="34" charset="0"/>
                <a:cs typeface="Arial" pitchFamily="34" charset="0"/>
              </a:rPr>
              <a:t>Service proposals</a:t>
            </a:r>
          </a:p>
          <a:p>
            <a:pPr lvl="1">
              <a:buNone/>
            </a:pPr>
            <a:r>
              <a:rPr lang="en-US" altLang="ja-JP" sz="3800" dirty="0" smtClean="0">
                <a:latin typeface="Arial" pitchFamily="34" charset="0"/>
                <a:cs typeface="Arial" pitchFamily="34" charset="0"/>
              </a:rPr>
              <a:t>Reviewed by TAC members (3 reviewers for each proposal)</a:t>
            </a:r>
          </a:p>
          <a:p>
            <a:pPr lvl="1">
              <a:buNone/>
            </a:pPr>
            <a:r>
              <a:rPr kumimoji="1" lang="en-US" altLang="ja-JP" sz="3800" dirty="0" smtClean="0">
                <a:latin typeface="Arial" pitchFamily="34" charset="0"/>
                <a:cs typeface="Arial" pitchFamily="34" charset="0"/>
              </a:rPr>
              <a:t>Carry out based on scores and sky conditions</a:t>
            </a:r>
          </a:p>
          <a:p>
            <a:pPr lvl="1">
              <a:buNone/>
            </a:pPr>
            <a:r>
              <a:rPr kumimoji="1" lang="en-US" altLang="ja-JP" sz="3800" dirty="0" smtClean="0">
                <a:latin typeface="Arial" pitchFamily="34" charset="0"/>
                <a:cs typeface="Arial" pitchFamily="34" charset="0"/>
              </a:rPr>
              <a:t>Rank A (high priority) / Rank B (lower priority)</a:t>
            </a:r>
            <a:endParaRPr kumimoji="1" lang="ja-JP" altLang="en-US" sz="3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2011/1/19</a:t>
            </a:r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pt-BR" altLang="ja-JP" smtClean="0"/>
              <a:t>TAC report @ Subaru UM 2011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52691-C780-49F4-BEC0-BBE3C4995444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r>
              <a:rPr kumimoji="1" lang="en-US" altLang="ja-JP" sz="3600" dirty="0" smtClean="0"/>
              <a:t>Proposal preparation…</a:t>
            </a:r>
            <a:endParaRPr kumimoji="1" lang="ja-JP" altLang="en-US" sz="36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179512" y="1000108"/>
            <a:ext cx="8784976" cy="5126055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altLang="ja-JP" sz="2400" dirty="0" smtClean="0">
                <a:latin typeface="Arial" pitchFamily="34" charset="0"/>
                <a:cs typeface="Arial" pitchFamily="34" charset="0"/>
              </a:rPr>
              <a:t>Please carefully read “Call for Proposals</a:t>
            </a:r>
            <a:r>
              <a:rPr lang="en-US" altLang="ja-JP" sz="2400" dirty="0" smtClean="0">
                <a:latin typeface="Arial" pitchFamily="34" charset="0"/>
                <a:cs typeface="Arial" pitchFamily="34" charset="0"/>
              </a:rPr>
              <a:t>”</a:t>
            </a:r>
          </a:p>
          <a:p>
            <a:pPr>
              <a:buNone/>
            </a:pPr>
            <a:endParaRPr lang="en-US" altLang="ja-JP" sz="24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altLang="ja-JP" sz="2400" dirty="0" smtClean="0">
                <a:latin typeface="Arial" pitchFamily="34" charset="0"/>
                <a:cs typeface="Arial" pitchFamily="34" charset="0"/>
              </a:rPr>
              <a:t>Application Form</a:t>
            </a:r>
          </a:p>
          <a:p>
            <a:pPr lvl="1">
              <a:buNone/>
            </a:pPr>
            <a:r>
              <a:rPr lang="en-US" altLang="ja-JP" sz="2000" b="1" dirty="0" smtClean="0">
                <a:latin typeface="Arial" pitchFamily="34" charset="0"/>
                <a:cs typeface="Arial" pitchFamily="34" charset="0"/>
              </a:rPr>
              <a:t>1-6 Observing Run</a:t>
            </a:r>
            <a:r>
              <a:rPr lang="en-US" altLang="ja-JP" sz="2000" dirty="0" smtClean="0">
                <a:latin typeface="Arial" pitchFamily="34" charset="0"/>
                <a:cs typeface="Arial" pitchFamily="34" charset="0"/>
              </a:rPr>
              <a:t>: "detailed" preferred/acceptable dates are helpful</a:t>
            </a:r>
          </a:p>
          <a:p>
            <a:pPr lvl="1">
              <a:buNone/>
            </a:pPr>
            <a:r>
              <a:rPr lang="en-US" altLang="ja-JP" sz="2000" b="1" dirty="0" smtClean="0">
                <a:latin typeface="Arial" pitchFamily="34" charset="0"/>
                <a:cs typeface="Arial" pitchFamily="34" charset="0"/>
              </a:rPr>
              <a:t>1-10 Instrument Requirements</a:t>
            </a:r>
            <a:r>
              <a:rPr lang="en-US" altLang="ja-JP" sz="20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lvl="2">
              <a:buNone/>
            </a:pPr>
            <a:r>
              <a:rPr lang="en-US" altLang="ja-JP" sz="1800" dirty="0" smtClean="0">
                <a:latin typeface="Arial" pitchFamily="34" charset="0"/>
                <a:cs typeface="Arial" pitchFamily="34" charset="0"/>
              </a:rPr>
              <a:t>Do not forget to give </a:t>
            </a:r>
            <a:r>
              <a:rPr lang="en-US" altLang="ja-JP" sz="1800" b="1" dirty="0" smtClean="0">
                <a:latin typeface="Arial" pitchFamily="34" charset="0"/>
                <a:cs typeface="Arial" pitchFamily="34" charset="0"/>
              </a:rPr>
              <a:t>filters</a:t>
            </a:r>
            <a:r>
              <a:rPr lang="en-US" altLang="ja-JP" sz="1800" dirty="0" smtClean="0">
                <a:latin typeface="Arial" pitchFamily="34" charset="0"/>
                <a:cs typeface="Arial" pitchFamily="34" charset="0"/>
              </a:rPr>
              <a:t> (S-Cam) &amp; </a:t>
            </a:r>
            <a:r>
              <a:rPr lang="en-US" altLang="ja-JP" sz="1800" b="1" dirty="0" smtClean="0">
                <a:latin typeface="Arial" pitchFamily="34" charset="0"/>
                <a:cs typeface="Arial" pitchFamily="34" charset="0"/>
              </a:rPr>
              <a:t>number of  masks</a:t>
            </a:r>
            <a:r>
              <a:rPr lang="en-US" altLang="ja-JP" sz="1800" dirty="0" smtClean="0">
                <a:latin typeface="Arial" pitchFamily="34" charset="0"/>
                <a:cs typeface="Arial" pitchFamily="34" charset="0"/>
              </a:rPr>
              <a:t> (MOIRCS/MOS)</a:t>
            </a:r>
            <a:endParaRPr lang="en-US" altLang="ja-JP" sz="1800" dirty="0" smtClean="0">
              <a:latin typeface="Arial" pitchFamily="34" charset="0"/>
              <a:cs typeface="Arial" pitchFamily="34" charset="0"/>
            </a:endParaRPr>
          </a:p>
          <a:p>
            <a:pPr lvl="1">
              <a:buNone/>
            </a:pPr>
            <a:r>
              <a:rPr lang="en-US" altLang="ja-JP" sz="2000" b="1" dirty="0" smtClean="0">
                <a:latin typeface="Arial" pitchFamily="34" charset="0"/>
                <a:cs typeface="Arial" pitchFamily="34" charset="0"/>
              </a:rPr>
              <a:t>1-13 Observing Method and </a:t>
            </a:r>
            <a:r>
              <a:rPr lang="en-US" altLang="ja-JP" sz="2000" b="1" dirty="0">
                <a:latin typeface="Arial" pitchFamily="34" charset="0"/>
                <a:cs typeface="Arial" pitchFamily="34" charset="0"/>
              </a:rPr>
              <a:t>T</a:t>
            </a:r>
            <a:r>
              <a:rPr lang="en-US" altLang="ja-JP" sz="2000" b="1" dirty="0" smtClean="0">
                <a:latin typeface="Arial" pitchFamily="34" charset="0"/>
                <a:cs typeface="Arial" pitchFamily="34" charset="0"/>
              </a:rPr>
              <a:t>echnical Details</a:t>
            </a:r>
            <a:r>
              <a:rPr lang="en-US" altLang="ja-JP" sz="20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lvl="2">
              <a:buNone/>
            </a:pPr>
            <a:r>
              <a:rPr lang="en-US" altLang="ja-JP" sz="2000" b="1" dirty="0" smtClean="0">
                <a:latin typeface="Arial" pitchFamily="34" charset="0"/>
                <a:cs typeface="Arial" pitchFamily="34" charset="0"/>
              </a:rPr>
              <a:t>"Sufficient information"</a:t>
            </a:r>
            <a:r>
              <a:rPr lang="en-US" altLang="ja-JP" sz="2000" dirty="0" smtClean="0">
                <a:latin typeface="Arial" pitchFamily="34" charset="0"/>
                <a:cs typeface="Arial" pitchFamily="34" charset="0"/>
              </a:rPr>
              <a:t> for checking the feasibility</a:t>
            </a:r>
            <a:endParaRPr lang="en-US" altLang="ja-JP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altLang="ja-JP" sz="24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altLang="ja-JP" sz="2400" dirty="0" smtClean="0">
                <a:latin typeface="Arial" pitchFamily="34" charset="0"/>
                <a:cs typeface="Arial" pitchFamily="34" charset="0"/>
              </a:rPr>
              <a:t>Scientific Justification</a:t>
            </a:r>
          </a:p>
          <a:p>
            <a:pPr lvl="1">
              <a:buNone/>
            </a:pPr>
            <a:r>
              <a:rPr lang="en-US" altLang="ja-JP" sz="2000" b="1" dirty="0" smtClean="0">
                <a:latin typeface="Arial" pitchFamily="34" charset="0"/>
                <a:cs typeface="Arial" pitchFamily="34" charset="0"/>
              </a:rPr>
              <a:t>Font </a:t>
            </a:r>
            <a:r>
              <a:rPr lang="en-US" altLang="ja-JP" sz="2000" b="1" dirty="0" smtClean="0">
                <a:latin typeface="Arial" pitchFamily="34" charset="0"/>
                <a:cs typeface="Arial" pitchFamily="34" charset="0"/>
              </a:rPr>
              <a:t>size</a:t>
            </a:r>
            <a:r>
              <a:rPr lang="en-US" altLang="ja-JP" sz="2000" dirty="0" smtClean="0">
                <a:latin typeface="Arial" pitchFamily="34" charset="0"/>
                <a:cs typeface="Arial" pitchFamily="34" charset="0"/>
              </a:rPr>
              <a:t>: 10 point or larger </a:t>
            </a:r>
            <a:r>
              <a:rPr lang="en-US" altLang="ja-JP" sz="2000" dirty="0" smtClean="0"/>
              <a:t>even in the figure caption or in the </a:t>
            </a:r>
            <a:r>
              <a:rPr lang="en-US" altLang="ja-JP" sz="2000" dirty="0" smtClean="0"/>
              <a:t>reference</a:t>
            </a:r>
            <a:endParaRPr lang="en-US" altLang="ja-JP" sz="2000" dirty="0" smtClean="0"/>
          </a:p>
          <a:p>
            <a:pPr lvl="1">
              <a:buNone/>
            </a:pPr>
            <a:r>
              <a:rPr kumimoji="1" lang="en-US" altLang="ja-JP" sz="2000" b="1" dirty="0" smtClean="0">
                <a:latin typeface="Arial" pitchFamily="34" charset="0"/>
                <a:cs typeface="Arial" pitchFamily="34" charset="0"/>
              </a:rPr>
              <a:t>Margin</a:t>
            </a:r>
            <a:r>
              <a:rPr kumimoji="1" lang="en-US" altLang="ja-JP" sz="20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altLang="ja-JP" sz="2000" dirty="0" smtClean="0">
                <a:latin typeface="Arial" pitchFamily="34" charset="0"/>
                <a:cs typeface="Arial" pitchFamily="34" charset="0"/>
              </a:rPr>
              <a:t>more than</a:t>
            </a:r>
            <a:r>
              <a:rPr lang="en-US" altLang="ja-JP" sz="2000" dirty="0" smtClean="0"/>
              <a:t> </a:t>
            </a:r>
            <a:r>
              <a:rPr lang="en-US" altLang="ja-JP" sz="2000" dirty="0" smtClean="0"/>
              <a:t>15 mm at each of the four </a:t>
            </a:r>
            <a:r>
              <a:rPr lang="en-US" altLang="ja-JP" sz="2000" dirty="0" smtClean="0"/>
              <a:t>sides</a:t>
            </a:r>
          </a:p>
          <a:p>
            <a:pPr lvl="1">
              <a:buNone/>
            </a:pPr>
            <a:r>
              <a:rPr kumimoji="1" lang="en-US" altLang="ja-JP" sz="2000" b="1" dirty="0" smtClean="0">
                <a:latin typeface="Arial" pitchFamily="34" charset="0"/>
                <a:cs typeface="Arial" pitchFamily="34" charset="0"/>
              </a:rPr>
              <a:t>Appropriate line spacing and </a:t>
            </a:r>
            <a:r>
              <a:rPr lang="en-US" altLang="ja-JP" sz="2000" b="1" dirty="0" smtClean="0">
                <a:latin typeface="Arial" pitchFamily="34" charset="0"/>
                <a:cs typeface="Arial" pitchFamily="34" charset="0"/>
              </a:rPr>
              <a:t>f</a:t>
            </a:r>
            <a:r>
              <a:rPr lang="en-US" altLang="ja-JP" sz="2000" b="1" dirty="0" smtClean="0">
                <a:latin typeface="Arial" pitchFamily="34" charset="0"/>
                <a:cs typeface="Arial" pitchFamily="34" charset="0"/>
              </a:rPr>
              <a:t>igure (table) size/quality</a:t>
            </a:r>
            <a:r>
              <a:rPr lang="en-US" altLang="ja-JP" sz="20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lvl="1">
              <a:buNone/>
            </a:pPr>
            <a:r>
              <a:rPr lang="en-US" altLang="ja-JP" sz="2000" b="1" dirty="0" smtClean="0">
                <a:latin typeface="Arial" pitchFamily="34" charset="0"/>
                <a:cs typeface="Arial" pitchFamily="34" charset="0"/>
              </a:rPr>
              <a:t>Japanese translation pages</a:t>
            </a:r>
            <a:r>
              <a:rPr lang="en-US" altLang="ja-JP" sz="2000" dirty="0" smtClean="0">
                <a:latin typeface="Arial" pitchFamily="34" charset="0"/>
                <a:cs typeface="Arial" pitchFamily="34" charset="0"/>
              </a:rPr>
              <a:t>: direct and exact translation</a:t>
            </a:r>
            <a:endParaRPr lang="en-US" altLang="ja-JP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2011/1/19</a:t>
            </a:r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pt-BR" altLang="ja-JP" smtClean="0"/>
              <a:t>TAC report @ Subaru UM 2011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52691-C780-49F4-BEC0-BBE3C4995444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r>
              <a:rPr kumimoji="1" lang="en-US" altLang="ja-JP" sz="3600" dirty="0" smtClean="0"/>
              <a:t>International Proposal</a:t>
            </a:r>
            <a:endParaRPr kumimoji="1" lang="ja-JP" altLang="en-US" sz="36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179512" y="1000108"/>
            <a:ext cx="8784976" cy="5381220"/>
          </a:xfrm>
        </p:spPr>
        <p:txBody>
          <a:bodyPr>
            <a:normAutofit/>
          </a:bodyPr>
          <a:lstStyle/>
          <a:p>
            <a:pPr marL="0" lvl="1" indent="0">
              <a:buNone/>
            </a:pPr>
            <a:r>
              <a:rPr lang="en-US" altLang="ja-JP" sz="2000" dirty="0">
                <a:latin typeface="Arial" pitchFamily="34" charset="0"/>
                <a:cs typeface="Arial" pitchFamily="34" charset="0"/>
              </a:rPr>
              <a:t>International </a:t>
            </a:r>
            <a:r>
              <a:rPr lang="en-US" altLang="ja-JP" sz="2000" dirty="0" smtClean="0">
                <a:latin typeface="Arial" pitchFamily="34" charset="0"/>
                <a:cs typeface="Arial" pitchFamily="34" charset="0"/>
              </a:rPr>
              <a:t>proposals:  non-Japanese </a:t>
            </a:r>
            <a:r>
              <a:rPr lang="en-US" altLang="ja-JP" sz="2000" dirty="0" err="1" smtClean="0">
                <a:latin typeface="Arial" pitchFamily="34" charset="0"/>
                <a:cs typeface="Arial" pitchFamily="34" charset="0"/>
              </a:rPr>
              <a:t>PIs@non-Japanese</a:t>
            </a:r>
            <a:r>
              <a:rPr lang="en-US" altLang="ja-JP" sz="2000" dirty="0" smtClean="0">
                <a:latin typeface="Arial" pitchFamily="34" charset="0"/>
                <a:cs typeface="Arial" pitchFamily="34" charset="0"/>
              </a:rPr>
              <a:t> institutions</a:t>
            </a:r>
          </a:p>
          <a:p>
            <a:pPr marL="0" lvl="1" indent="0">
              <a:buNone/>
            </a:pPr>
            <a:endParaRPr lang="en-US" altLang="ja-JP" sz="1600" dirty="0" smtClean="0">
              <a:latin typeface="Arial" pitchFamily="34" charset="0"/>
              <a:cs typeface="Arial" pitchFamily="34" charset="0"/>
            </a:endParaRPr>
          </a:p>
          <a:p>
            <a:pPr lvl="1" indent="-566738">
              <a:buNone/>
            </a:pPr>
            <a:r>
              <a:rPr lang="en-US" altLang="ja-JP" sz="1600" dirty="0" smtClean="0">
                <a:latin typeface="Arial" pitchFamily="34" charset="0"/>
                <a:cs typeface="Arial" pitchFamily="34" charset="0"/>
              </a:rPr>
              <a:t>Accepted International Proposal Fraction (night base)</a:t>
            </a:r>
          </a:p>
          <a:p>
            <a:pPr lvl="1">
              <a:buNone/>
            </a:pPr>
            <a:r>
              <a:rPr lang="en-US" altLang="ja-JP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altLang="ja-JP" sz="1600" dirty="0" smtClean="0">
                <a:latin typeface="Arial" pitchFamily="34" charset="0"/>
                <a:cs typeface="Arial" pitchFamily="34" charset="0"/>
              </a:rPr>
              <a:t>   S00-S06B      S07A-S09A</a:t>
            </a:r>
            <a:r>
              <a:rPr lang="en-US" altLang="ja-JP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altLang="ja-JP" sz="1600" dirty="0" smtClean="0">
                <a:latin typeface="Arial" pitchFamily="34" charset="0"/>
                <a:cs typeface="Arial" pitchFamily="34" charset="0"/>
              </a:rPr>
              <a:t>     S09B      S10A     S10B     S11A</a:t>
            </a:r>
          </a:p>
          <a:p>
            <a:pPr lvl="1">
              <a:buNone/>
            </a:pPr>
            <a:r>
              <a:rPr lang="en-US" altLang="ja-JP" sz="1600" dirty="0" smtClean="0">
                <a:latin typeface="Arial" pitchFamily="34" charset="0"/>
                <a:cs typeface="Arial" pitchFamily="34" charset="0"/>
              </a:rPr>
              <a:t>     ~10±5%</a:t>
            </a:r>
            <a:r>
              <a:rPr lang="en-US" altLang="ja-JP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altLang="ja-JP" sz="1600" dirty="0" smtClean="0">
                <a:latin typeface="Arial" pitchFamily="34" charset="0"/>
                <a:cs typeface="Arial" pitchFamily="34" charset="0"/>
              </a:rPr>
              <a:t>           ~16%           </a:t>
            </a:r>
            <a:r>
              <a:rPr lang="en-US" altLang="ja-JP" sz="1600" b="1" dirty="0" smtClean="0">
                <a:latin typeface="Arial" pitchFamily="34" charset="0"/>
                <a:cs typeface="Arial" pitchFamily="34" charset="0"/>
              </a:rPr>
              <a:t>27%</a:t>
            </a:r>
            <a:r>
              <a:rPr lang="en-US" altLang="ja-JP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altLang="ja-JP" sz="1600" dirty="0" smtClean="0">
                <a:latin typeface="Arial" pitchFamily="34" charset="0"/>
                <a:cs typeface="Arial" pitchFamily="34" charset="0"/>
              </a:rPr>
              <a:t>       23%</a:t>
            </a:r>
            <a:r>
              <a:rPr lang="en-US" altLang="ja-JP" sz="1600" b="1" dirty="0">
                <a:latin typeface="Arial" pitchFamily="34" charset="0"/>
                <a:cs typeface="Arial" pitchFamily="34" charset="0"/>
              </a:rPr>
              <a:t>  </a:t>
            </a:r>
            <a:r>
              <a:rPr lang="en-US" altLang="ja-JP" sz="1600" b="1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altLang="ja-JP" sz="1600" dirty="0" smtClean="0">
                <a:latin typeface="Arial" pitchFamily="34" charset="0"/>
                <a:cs typeface="Arial" pitchFamily="34" charset="0"/>
              </a:rPr>
              <a:t>20%</a:t>
            </a:r>
            <a:r>
              <a:rPr lang="en-US" altLang="ja-JP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altLang="ja-JP" sz="1600" dirty="0" smtClean="0">
                <a:latin typeface="Arial" pitchFamily="34" charset="0"/>
                <a:cs typeface="Arial" pitchFamily="34" charset="0"/>
              </a:rPr>
              <a:t>      15</a:t>
            </a:r>
            <a:r>
              <a:rPr lang="en-US" altLang="ja-JP" sz="1600" dirty="0">
                <a:latin typeface="Arial" pitchFamily="34" charset="0"/>
                <a:cs typeface="Arial" pitchFamily="34" charset="0"/>
              </a:rPr>
              <a:t>%</a:t>
            </a:r>
          </a:p>
          <a:p>
            <a:pPr lvl="1">
              <a:buNone/>
            </a:pPr>
            <a:endParaRPr lang="en-US" altLang="ja-JP" sz="1600" dirty="0" smtClean="0">
              <a:latin typeface="Arial" pitchFamily="34" charset="0"/>
              <a:cs typeface="Arial" pitchFamily="34" charset="0"/>
            </a:endParaRPr>
          </a:p>
          <a:p>
            <a:pPr marL="530225" lvl="1" indent="-441325">
              <a:buNone/>
            </a:pPr>
            <a:r>
              <a:rPr lang="en-US" altLang="ja-JP" sz="1600" dirty="0" smtClean="0">
                <a:latin typeface="Arial" pitchFamily="34" charset="0"/>
                <a:cs typeface="Arial" pitchFamily="34" charset="0"/>
              </a:rPr>
              <a:t> International </a:t>
            </a:r>
            <a:r>
              <a:rPr lang="en-US" altLang="ja-JP" sz="1600" dirty="0">
                <a:latin typeface="Arial" pitchFamily="34" charset="0"/>
                <a:cs typeface="Arial" pitchFamily="34" charset="0"/>
              </a:rPr>
              <a:t>nights/allocated nights  </a:t>
            </a:r>
            <a:r>
              <a:rPr lang="en-US" altLang="ja-JP" sz="1600" dirty="0" smtClean="0">
                <a:latin typeface="Arial" pitchFamily="34" charset="0"/>
                <a:cs typeface="Arial" pitchFamily="34" charset="0"/>
              </a:rPr>
              <a:t>by category groups</a:t>
            </a:r>
          </a:p>
          <a:p>
            <a:pPr lvl="1">
              <a:buNone/>
            </a:pPr>
            <a:r>
              <a:rPr lang="en-US" altLang="ja-JP" sz="1600" dirty="0" smtClean="0">
                <a:latin typeface="Arial" pitchFamily="34" charset="0"/>
                <a:cs typeface="Arial" pitchFamily="34" charset="0"/>
              </a:rPr>
              <a:t>              S10B            S11A</a:t>
            </a:r>
          </a:p>
          <a:p>
            <a:pPr lvl="1">
              <a:buNone/>
            </a:pPr>
            <a:r>
              <a:rPr lang="en-US" altLang="ja-JP" sz="1600" dirty="0" smtClean="0">
                <a:latin typeface="Arial" pitchFamily="34" charset="0"/>
                <a:cs typeface="Arial" pitchFamily="34" charset="0"/>
              </a:rPr>
              <a:t>A-1         0/4                  0/5</a:t>
            </a:r>
          </a:p>
          <a:p>
            <a:pPr lvl="1">
              <a:buNone/>
            </a:pPr>
            <a:r>
              <a:rPr lang="en-US" altLang="ja-JP" sz="1600" b="1" dirty="0" smtClean="0">
                <a:latin typeface="Arial" pitchFamily="34" charset="0"/>
                <a:cs typeface="Arial" pitchFamily="34" charset="0"/>
              </a:rPr>
              <a:t>A-2         4/4 (=100%)   4/7 (=57%)</a:t>
            </a:r>
          </a:p>
          <a:p>
            <a:pPr lvl="1">
              <a:buNone/>
            </a:pPr>
            <a:r>
              <a:rPr lang="en-US" altLang="ja-JP" sz="1600" dirty="0" smtClean="0">
                <a:latin typeface="Arial" pitchFamily="34" charset="0"/>
                <a:cs typeface="Arial" pitchFamily="34" charset="0"/>
              </a:rPr>
              <a:t>B-1                                0/8</a:t>
            </a:r>
          </a:p>
          <a:p>
            <a:pPr lvl="1">
              <a:buNone/>
            </a:pPr>
            <a:r>
              <a:rPr lang="en-US" altLang="ja-JP" sz="1600" dirty="0" smtClean="0">
                <a:latin typeface="Arial" pitchFamily="34" charset="0"/>
                <a:cs typeface="Arial" pitchFamily="34" charset="0"/>
              </a:rPr>
              <a:t>B-2                                2/6</a:t>
            </a:r>
            <a:r>
              <a:rPr lang="en-US" altLang="ja-JP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altLang="ja-JP" sz="1600" dirty="0" smtClean="0">
                <a:latin typeface="Arial" pitchFamily="34" charset="0"/>
                <a:cs typeface="Arial" pitchFamily="34" charset="0"/>
              </a:rPr>
              <a:t>(=33%)</a:t>
            </a:r>
          </a:p>
          <a:p>
            <a:pPr lvl="1">
              <a:buNone/>
            </a:pPr>
            <a:r>
              <a:rPr lang="en-US" altLang="ja-JP" sz="1600" dirty="0" smtClean="0">
                <a:latin typeface="Arial" pitchFamily="34" charset="0"/>
                <a:cs typeface="Arial" pitchFamily="34" charset="0"/>
              </a:rPr>
              <a:t>B-3         0/4                  0/8</a:t>
            </a:r>
          </a:p>
          <a:p>
            <a:pPr lvl="1">
              <a:buNone/>
            </a:pPr>
            <a:r>
              <a:rPr lang="en-US" altLang="ja-JP" sz="1600" dirty="0" smtClean="0">
                <a:latin typeface="Arial" pitchFamily="34" charset="0"/>
                <a:cs typeface="Arial" pitchFamily="34" charset="0"/>
              </a:rPr>
              <a:t>C-1         2/7.5               0/12</a:t>
            </a:r>
          </a:p>
          <a:p>
            <a:pPr lvl="1">
              <a:buNone/>
            </a:pPr>
            <a:r>
              <a:rPr lang="en-US" altLang="ja-JP" sz="1600" dirty="0" smtClean="0">
                <a:latin typeface="Arial" pitchFamily="34" charset="0"/>
                <a:cs typeface="Arial" pitchFamily="34" charset="0"/>
              </a:rPr>
              <a:t>C-2         0/9                  3/19</a:t>
            </a:r>
          </a:p>
          <a:p>
            <a:pPr lvl="1">
              <a:buNone/>
            </a:pPr>
            <a:r>
              <a:rPr lang="en-US" altLang="ja-JP" sz="1600" dirty="0" smtClean="0">
                <a:latin typeface="Arial" pitchFamily="34" charset="0"/>
                <a:cs typeface="Arial" pitchFamily="34" charset="0"/>
              </a:rPr>
              <a:t>C-3         0/6                  4/11</a:t>
            </a:r>
          </a:p>
          <a:p>
            <a:pPr lvl="1">
              <a:buNone/>
            </a:pPr>
            <a:r>
              <a:rPr lang="en-US" altLang="ja-JP" sz="1600" dirty="0" smtClean="0">
                <a:latin typeface="Arial" pitchFamily="34" charset="0"/>
                <a:cs typeface="Arial" pitchFamily="34" charset="0"/>
              </a:rPr>
              <a:t>C-4         0/5.5               0/14</a:t>
            </a:r>
            <a:endParaRPr lang="en-US" altLang="ja-JP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dirty="0" smtClean="0"/>
              <a:t>2011/1/19</a:t>
            </a:r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pt-BR" altLang="ja-JP" smtClean="0"/>
              <a:t>TAC report @ Subaru UM 2011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52691-C780-49F4-BEC0-BBE3C4995444}" type="slidenum">
              <a:rPr kumimoji="1" lang="ja-JP" altLang="en-US" smtClean="0"/>
              <a:pPr/>
              <a:t>5</a:t>
            </a:fld>
            <a:endParaRPr kumimoji="1" lang="ja-JP" altLang="en-US" dirty="0"/>
          </a:p>
        </p:txBody>
      </p:sp>
      <p:sp>
        <p:nvSpPr>
          <p:cNvPr id="8" name="右中かっこ 7"/>
          <p:cNvSpPr/>
          <p:nvPr/>
        </p:nvSpPr>
        <p:spPr>
          <a:xfrm>
            <a:off x="1367644" y="4005064"/>
            <a:ext cx="108012" cy="504056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475656" y="4098558"/>
            <a:ext cx="21602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 smtClean="0">
                <a:latin typeface="Arial" pitchFamily="34" charset="0"/>
                <a:cs typeface="Arial" pitchFamily="34" charset="0"/>
              </a:rPr>
              <a:t>3/5 ( =60%)</a:t>
            </a:r>
            <a:endParaRPr kumimoji="1" lang="ja-JP" altLang="en-US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211960" y="4121785"/>
            <a:ext cx="4680520" cy="13234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176213" indent="-176213">
              <a:buFont typeface="Arial" pitchFamily="34" charset="0"/>
              <a:buChar char="•"/>
            </a:pPr>
            <a:r>
              <a:rPr kumimoji="1" lang="en-US" altLang="ja-JP" sz="1600" dirty="0" smtClean="0">
                <a:latin typeface="Arial" pitchFamily="34" charset="0"/>
                <a:cs typeface="Arial" pitchFamily="34" charset="0"/>
              </a:rPr>
              <a:t>Some groups have high international fractions</a:t>
            </a:r>
          </a:p>
          <a:p>
            <a:pPr marL="176213" indent="-176213">
              <a:buFont typeface="Arial" pitchFamily="34" charset="0"/>
              <a:buChar char="•"/>
            </a:pPr>
            <a:r>
              <a:rPr lang="en-US" altLang="ja-JP" sz="1600" dirty="0" smtClean="0">
                <a:latin typeface="Arial" pitchFamily="34" charset="0"/>
                <a:cs typeface="Arial" pitchFamily="34" charset="0"/>
              </a:rPr>
              <a:t>Especially high in A-2 (</a:t>
            </a:r>
            <a:r>
              <a:rPr lang="en-US" altLang="ja-JP" sz="1600" dirty="0" err="1" smtClean="0">
                <a:latin typeface="Arial" pitchFamily="34" charset="0"/>
                <a:cs typeface="Arial" pitchFamily="34" charset="0"/>
              </a:rPr>
              <a:t>extrasolar</a:t>
            </a:r>
            <a:r>
              <a:rPr lang="en-US" altLang="ja-JP" sz="1600" dirty="0" smtClean="0">
                <a:latin typeface="Arial" pitchFamily="34" charset="0"/>
                <a:cs typeface="Arial" pitchFamily="34" charset="0"/>
              </a:rPr>
              <a:t> planet)</a:t>
            </a:r>
          </a:p>
          <a:p>
            <a:pPr marL="176213" indent="-176213">
              <a:buFont typeface="Arial" pitchFamily="34" charset="0"/>
              <a:buChar char="•"/>
            </a:pPr>
            <a:endParaRPr lang="en-US" altLang="ja-JP" sz="1600" dirty="0" smtClean="0">
              <a:latin typeface="Arial" pitchFamily="34" charset="0"/>
              <a:cs typeface="Arial" pitchFamily="34" charset="0"/>
            </a:endParaRPr>
          </a:p>
          <a:p>
            <a:pPr marL="176213" indent="-176213">
              <a:buFont typeface="Arial" pitchFamily="34" charset="0"/>
              <a:buChar char="•"/>
            </a:pPr>
            <a:r>
              <a:rPr lang="en-US" altLang="ja-JP" sz="1600" dirty="0" smtClean="0">
                <a:latin typeface="Arial" pitchFamily="34" charset="0"/>
                <a:cs typeface="Arial" pitchFamily="34" charset="0"/>
              </a:rPr>
              <a:t>Small number of the open use nights in S10B</a:t>
            </a:r>
          </a:p>
          <a:p>
            <a:pPr marL="176213" indent="-176213">
              <a:buFont typeface="Arial" pitchFamily="34" charset="0"/>
              <a:buChar char="•"/>
            </a:pPr>
            <a:r>
              <a:rPr kumimoji="1" lang="en-US" altLang="ja-JP" sz="1600" dirty="0" smtClean="0">
                <a:latin typeface="Arial" pitchFamily="34" charset="0"/>
                <a:cs typeface="Arial" pitchFamily="34" charset="0"/>
              </a:rPr>
              <a:t>Group A-2 started from S10B</a:t>
            </a:r>
            <a:endParaRPr kumimoji="1" lang="ja-JP" altLang="en-US" sz="1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r>
              <a:rPr kumimoji="1" lang="en-US" altLang="ja-JP" sz="3600" dirty="0" smtClean="0"/>
              <a:t>S11B </a:t>
            </a:r>
            <a:r>
              <a:rPr kumimoji="1" lang="en-US" altLang="ja-JP" sz="3600" dirty="0" smtClean="0"/>
              <a:t>Schedule (plan)</a:t>
            </a:r>
            <a:endParaRPr kumimoji="1" lang="ja-JP" altLang="en-US" sz="36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500174"/>
            <a:ext cx="8258204" cy="4665130"/>
          </a:xfrm>
        </p:spPr>
        <p:txBody>
          <a:bodyPr>
            <a:normAutofit/>
          </a:bodyPr>
          <a:lstStyle/>
          <a:p>
            <a:pPr indent="557213">
              <a:buNone/>
            </a:pPr>
            <a:r>
              <a:rPr lang="en-US" altLang="ja-JP" sz="2400" dirty="0" smtClean="0">
                <a:latin typeface="Arial" pitchFamily="34" charset="0"/>
                <a:cs typeface="Arial" pitchFamily="34" charset="0"/>
              </a:rPr>
              <a:t>mid </a:t>
            </a:r>
            <a:r>
              <a:rPr lang="en-US" altLang="ja-JP" sz="2400" dirty="0" smtClean="0">
                <a:latin typeface="Arial" pitchFamily="34" charset="0"/>
                <a:cs typeface="Arial" pitchFamily="34" charset="0"/>
              </a:rPr>
              <a:t>Feb     Call for proposals</a:t>
            </a:r>
          </a:p>
          <a:p>
            <a:pPr indent="557213">
              <a:buNone/>
            </a:pPr>
            <a:r>
              <a:rPr lang="en-US" altLang="ja-JP" sz="2400" b="1" dirty="0" smtClean="0">
                <a:latin typeface="Arial" pitchFamily="34" charset="0"/>
                <a:cs typeface="Arial" pitchFamily="34" charset="0"/>
              </a:rPr>
              <a:t>Mar </a:t>
            </a:r>
            <a:r>
              <a:rPr lang="en-US" altLang="ja-JP" sz="2400" b="1" dirty="0" smtClean="0">
                <a:latin typeface="Arial" pitchFamily="34" charset="0"/>
                <a:cs typeface="Arial" pitchFamily="34" charset="0"/>
              </a:rPr>
              <a:t>11</a:t>
            </a:r>
            <a:r>
              <a:rPr lang="en-US" altLang="ja-JP" sz="2400" dirty="0" smtClean="0">
                <a:latin typeface="Arial" pitchFamily="34" charset="0"/>
                <a:cs typeface="Arial" pitchFamily="34" charset="0"/>
              </a:rPr>
              <a:t>       </a:t>
            </a:r>
            <a:r>
              <a:rPr lang="en-US" altLang="ja-JP" sz="2400" dirty="0" smtClean="0">
                <a:latin typeface="Arial" pitchFamily="34" charset="0"/>
                <a:cs typeface="Arial" pitchFamily="34" charset="0"/>
              </a:rPr>
              <a:t>Normal/</a:t>
            </a:r>
            <a:r>
              <a:rPr lang="en-US" altLang="ja-JP" sz="2400" dirty="0">
                <a:latin typeface="Arial" pitchFamily="34" charset="0"/>
                <a:cs typeface="Arial" pitchFamily="34" charset="0"/>
              </a:rPr>
              <a:t>I</a:t>
            </a:r>
            <a:r>
              <a:rPr lang="en-US" altLang="ja-JP" sz="2400" dirty="0" smtClean="0">
                <a:latin typeface="Arial" pitchFamily="34" charset="0"/>
                <a:cs typeface="Arial" pitchFamily="34" charset="0"/>
              </a:rPr>
              <a:t>ntensive Submission Deadline</a:t>
            </a:r>
          </a:p>
          <a:p>
            <a:pPr indent="557213">
              <a:buNone/>
            </a:pPr>
            <a:r>
              <a:rPr lang="en-US" altLang="ja-JP" sz="2400" b="1" dirty="0" smtClean="0">
                <a:latin typeface="Arial" pitchFamily="34" charset="0"/>
                <a:cs typeface="Arial" pitchFamily="34" charset="0"/>
              </a:rPr>
              <a:t>Apr </a:t>
            </a:r>
            <a:r>
              <a:rPr lang="en-US" altLang="ja-JP" sz="2400" b="1" dirty="0" smtClean="0">
                <a:latin typeface="Arial" pitchFamily="34" charset="0"/>
                <a:cs typeface="Arial" pitchFamily="34" charset="0"/>
              </a:rPr>
              <a:t>8</a:t>
            </a:r>
            <a:r>
              <a:rPr lang="en-US" altLang="ja-JP" sz="2400" dirty="0" smtClean="0">
                <a:latin typeface="Arial" pitchFamily="34" charset="0"/>
                <a:cs typeface="Arial" pitchFamily="34" charset="0"/>
              </a:rPr>
              <a:t>          </a:t>
            </a:r>
            <a:r>
              <a:rPr lang="en-US" altLang="ja-JP" sz="2400" dirty="0" smtClean="0">
                <a:latin typeface="Arial" pitchFamily="34" charset="0"/>
                <a:cs typeface="Arial" pitchFamily="34" charset="0"/>
              </a:rPr>
              <a:t>Service Submission Deadline</a:t>
            </a:r>
          </a:p>
          <a:p>
            <a:pPr indent="557213">
              <a:buNone/>
            </a:pPr>
            <a:r>
              <a:rPr lang="en-US" altLang="ja-JP" sz="2400" dirty="0" smtClean="0">
                <a:latin typeface="Arial" pitchFamily="34" charset="0"/>
                <a:cs typeface="Arial" pitchFamily="34" charset="0"/>
              </a:rPr>
              <a:t>early Jun    Report of Results to PIs </a:t>
            </a:r>
          </a:p>
          <a:p>
            <a:pPr indent="557213">
              <a:buNone/>
            </a:pPr>
            <a:r>
              <a:rPr lang="en-US" altLang="ja-JP" sz="2400" dirty="0" smtClean="0">
                <a:latin typeface="Arial" pitchFamily="34" charset="0"/>
                <a:cs typeface="Arial" pitchFamily="34" charset="0"/>
              </a:rPr>
              <a:t>Aug 1         </a:t>
            </a:r>
            <a:r>
              <a:rPr lang="en-US" altLang="ja-JP" sz="2400" dirty="0" smtClean="0">
                <a:latin typeface="Arial" pitchFamily="34" charset="0"/>
                <a:cs typeface="Arial" pitchFamily="34" charset="0"/>
              </a:rPr>
              <a:t>S11B </a:t>
            </a:r>
            <a:r>
              <a:rPr lang="en-US" altLang="ja-JP" sz="2400" dirty="0" smtClean="0">
                <a:latin typeface="Arial" pitchFamily="34" charset="0"/>
                <a:cs typeface="Arial" pitchFamily="34" charset="0"/>
              </a:rPr>
              <a:t>Starts</a:t>
            </a:r>
          </a:p>
          <a:p>
            <a:pPr indent="557213">
              <a:buNone/>
            </a:pPr>
            <a:r>
              <a:rPr lang="en-US" altLang="ja-JP" sz="2400" b="1" dirty="0" smtClean="0">
                <a:latin typeface="Arial" pitchFamily="34" charset="0"/>
                <a:cs typeface="Arial" pitchFamily="34" charset="0"/>
              </a:rPr>
              <a:t>  (Subaru Telescope </a:t>
            </a:r>
            <a:r>
              <a:rPr lang="en-US" altLang="ja-JP" sz="2400" b="1" dirty="0" smtClean="0">
                <a:latin typeface="Arial" pitchFamily="34" charset="0"/>
                <a:cs typeface="Arial" pitchFamily="34" charset="0"/>
              </a:rPr>
              <a:t>downtime: </a:t>
            </a:r>
            <a:r>
              <a:rPr lang="en-US" altLang="ja-JP" sz="2400" b="1" dirty="0" smtClean="0">
                <a:latin typeface="Arial" pitchFamily="34" charset="0"/>
                <a:cs typeface="Arial" pitchFamily="34" charset="0"/>
              </a:rPr>
              <a:t>Aug[-Sept])</a:t>
            </a:r>
          </a:p>
          <a:p>
            <a:pPr marL="442913" indent="0">
              <a:buNone/>
            </a:pPr>
            <a:r>
              <a:rPr lang="en-US" altLang="ja-JP" sz="2000" dirty="0" smtClean="0">
                <a:latin typeface="Arial" pitchFamily="34" charset="0"/>
                <a:cs typeface="Arial" pitchFamily="34" charset="0"/>
              </a:rPr>
              <a:t>       </a:t>
            </a:r>
          </a:p>
          <a:p>
            <a:pPr marL="442913" indent="0">
              <a:buNone/>
            </a:pPr>
            <a:r>
              <a:rPr lang="en-US" altLang="ja-JP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altLang="ja-JP" sz="20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en-US" altLang="ja-JP" sz="2000" dirty="0" smtClean="0">
                <a:latin typeface="Arial" pitchFamily="34" charset="0"/>
                <a:cs typeface="Arial" pitchFamily="34" charset="0"/>
              </a:rPr>
              <a:t>    Keck/Gemini exchange time will be available during</a:t>
            </a:r>
          </a:p>
          <a:p>
            <a:pPr marL="442913" indent="0">
              <a:buNone/>
            </a:pPr>
            <a:r>
              <a:rPr lang="en-US" altLang="ja-JP" sz="2000" dirty="0" smtClean="0">
                <a:latin typeface="Arial" pitchFamily="34" charset="0"/>
                <a:cs typeface="Arial" pitchFamily="34" charset="0"/>
              </a:rPr>
              <a:t>           Subaru downtime</a:t>
            </a:r>
            <a:endParaRPr lang="en-US" altLang="ja-JP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dirty="0" smtClean="0"/>
              <a:t>2011/1/19</a:t>
            </a:r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pt-BR" altLang="ja-JP" smtClean="0"/>
              <a:t>TAC report @ Subaru UM 2011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52691-C780-49F4-BEC0-BBE3C4995444}" type="slidenum">
              <a:rPr kumimoji="1" lang="ja-JP" altLang="en-US" smtClean="0"/>
              <a:pPr/>
              <a:t>6</a:t>
            </a:fld>
            <a:endParaRPr kumimoji="1" lang="ja-JP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sz="2800" dirty="0"/>
              <a:t>共同</a:t>
            </a:r>
            <a:r>
              <a:rPr lang="ja-JP" altLang="en-US" sz="2800" dirty="0" smtClean="0"/>
              <a:t>利用ユーザーアンケートのコメント</a:t>
            </a: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ja-JP" altLang="en-US" sz="2800" dirty="0" smtClean="0"/>
              <a:t>（ポスター </a:t>
            </a:r>
            <a:r>
              <a:rPr lang="en-US" altLang="ja-JP" sz="2800" dirty="0" smtClean="0"/>
              <a:t>P0</a:t>
            </a:r>
            <a:r>
              <a:rPr lang="ja-JP" altLang="en-US" sz="2800" dirty="0" smtClean="0"/>
              <a:t>）</a:t>
            </a:r>
            <a:endParaRPr kumimoji="1" lang="ja-JP" altLang="en-US" sz="28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8245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1600" dirty="0" smtClean="0"/>
              <a:t>ご回答くださったみなさま、ありがとうございました</a:t>
            </a:r>
            <a:endParaRPr lang="en-US" altLang="ja-JP" sz="1600" dirty="0" smtClean="0"/>
          </a:p>
          <a:p>
            <a:pPr marL="0" indent="0">
              <a:buNone/>
            </a:pPr>
            <a:endParaRPr lang="en-US" altLang="ja-JP" sz="1600" dirty="0"/>
          </a:p>
          <a:p>
            <a:pPr marL="0" indent="0">
              <a:buNone/>
            </a:pPr>
            <a:r>
              <a:rPr lang="ja-JP" altLang="en-US" sz="1600" dirty="0" smtClean="0"/>
              <a:t>審査方法について</a:t>
            </a:r>
            <a:endParaRPr lang="en-US" altLang="ja-JP" sz="1600" dirty="0" smtClean="0"/>
          </a:p>
          <a:p>
            <a:pPr marL="176213" indent="-176213"/>
            <a:r>
              <a:rPr lang="ja-JP" altLang="en-US" sz="1600" dirty="0" smtClean="0"/>
              <a:t>十分</a:t>
            </a:r>
            <a:r>
              <a:rPr lang="ja-JP" altLang="en-US" sz="1600" dirty="0"/>
              <a:t>な知識を持ったレフェリーを</a:t>
            </a:r>
            <a:r>
              <a:rPr lang="ja-JP" altLang="en-US" sz="1600" dirty="0" smtClean="0"/>
              <a:t>選んで</a:t>
            </a:r>
            <a:r>
              <a:rPr lang="ja-JP" altLang="en-US" sz="1600" dirty="0"/>
              <a:t>ほしい。</a:t>
            </a:r>
          </a:p>
          <a:p>
            <a:pPr marL="176213" indent="-176213"/>
            <a:r>
              <a:rPr lang="ja-JP" altLang="en-US" sz="1600" dirty="0" smtClean="0"/>
              <a:t>悪</a:t>
            </a:r>
            <a:r>
              <a:rPr lang="ja-JP" altLang="en-US" sz="1600" dirty="0"/>
              <a:t>天候のため観測できなかった</a:t>
            </a:r>
            <a:r>
              <a:rPr lang="ja-JP" altLang="en-US" sz="1600" dirty="0" smtClean="0"/>
              <a:t>提案を</a:t>
            </a:r>
            <a:r>
              <a:rPr lang="ja-JP" altLang="en-US" sz="1600" dirty="0"/>
              <a:t>再申請すると次は採択されない</a:t>
            </a:r>
            <a:r>
              <a:rPr lang="ja-JP" altLang="en-US" sz="1600" dirty="0" smtClean="0"/>
              <a:t>ことが</a:t>
            </a:r>
            <a:r>
              <a:rPr lang="ja-JP" altLang="en-US" sz="1600" dirty="0"/>
              <a:t>あって</a:t>
            </a:r>
            <a:r>
              <a:rPr lang="ja-JP" altLang="en-US" sz="1600" dirty="0" smtClean="0"/>
              <a:t>困る。</a:t>
            </a:r>
            <a:endParaRPr lang="ja-JP" altLang="en-US" sz="1600" dirty="0"/>
          </a:p>
          <a:p>
            <a:pPr marL="176213" indent="-176213"/>
            <a:r>
              <a:rPr lang="ja-JP" altLang="en-US" sz="1600" dirty="0" smtClean="0"/>
              <a:t>レフェリー</a:t>
            </a:r>
            <a:r>
              <a:rPr lang="ja-JP" altLang="en-US" sz="1600" dirty="0"/>
              <a:t>が順位をつけるほど個々</a:t>
            </a:r>
            <a:r>
              <a:rPr lang="ja-JP" altLang="en-US" sz="1600" dirty="0" smtClean="0"/>
              <a:t>の提案</a:t>
            </a:r>
            <a:r>
              <a:rPr lang="ja-JP" altLang="en-US" sz="1600" dirty="0"/>
              <a:t>に差がないので、以前のよう</a:t>
            </a:r>
            <a:r>
              <a:rPr lang="ja-JP" altLang="en-US" sz="1600" dirty="0" smtClean="0"/>
              <a:t>な</a:t>
            </a:r>
            <a:r>
              <a:rPr lang="en-US" altLang="ja-JP" sz="1600" dirty="0" smtClean="0"/>
              <a:t>ABC</a:t>
            </a:r>
            <a:r>
              <a:rPr lang="ja-JP" altLang="en-US" sz="1600" dirty="0"/>
              <a:t>のランク付けのほうが</a:t>
            </a:r>
            <a:r>
              <a:rPr lang="ja-JP" altLang="en-US" sz="1600" dirty="0" smtClean="0"/>
              <a:t>よい。</a:t>
            </a:r>
            <a:endParaRPr lang="ja-JP" altLang="en-US" sz="1600" dirty="0"/>
          </a:p>
          <a:p>
            <a:pPr marL="176213" indent="-176213"/>
            <a:r>
              <a:rPr lang="en-US" altLang="ja-JP" sz="1600" dirty="0" smtClean="0"/>
              <a:t>TAC</a:t>
            </a:r>
            <a:r>
              <a:rPr lang="ja-JP" altLang="en-US" sz="1600" dirty="0"/>
              <a:t>もレフェリーの一人になる</a:t>
            </a:r>
            <a:r>
              <a:rPr lang="ja-JP" altLang="en-US" sz="1600" dirty="0" smtClean="0"/>
              <a:t>べき。</a:t>
            </a:r>
            <a:endParaRPr lang="en-US" altLang="ja-JP" sz="1600" dirty="0" smtClean="0"/>
          </a:p>
          <a:p>
            <a:pPr marL="176213" indent="-176213"/>
            <a:r>
              <a:rPr lang="ja-JP" altLang="en-US" sz="1600" dirty="0" smtClean="0"/>
              <a:t>少数</a:t>
            </a:r>
            <a:r>
              <a:rPr lang="ja-JP" altLang="en-US" sz="1600" dirty="0"/>
              <a:t>の学生や</a:t>
            </a:r>
            <a:r>
              <a:rPr lang="en-US" altLang="ja-JP" sz="1600" dirty="0"/>
              <a:t>PD</a:t>
            </a:r>
            <a:r>
              <a:rPr lang="ja-JP" altLang="en-US" sz="1600" dirty="0"/>
              <a:t>を審査の議論に</a:t>
            </a:r>
            <a:r>
              <a:rPr lang="ja-JP" altLang="en-US" sz="1600" dirty="0" smtClean="0"/>
              <a:t>加えれば</a:t>
            </a:r>
            <a:r>
              <a:rPr lang="ja-JP" altLang="en-US" sz="1600" dirty="0"/>
              <a:t>公平性が保て、教育効果もある。</a:t>
            </a:r>
          </a:p>
          <a:p>
            <a:pPr marL="176213" indent="-176213"/>
            <a:r>
              <a:rPr lang="ja-JP" altLang="en-US" sz="1600" dirty="0" smtClean="0"/>
              <a:t>もう</a:t>
            </a:r>
            <a:r>
              <a:rPr lang="ja-JP" altLang="en-US" sz="1600" dirty="0"/>
              <a:t>少し倍率が下がれば各提案</a:t>
            </a:r>
            <a:r>
              <a:rPr lang="en-US" altLang="ja-JP" sz="1600" dirty="0"/>
              <a:t>3</a:t>
            </a:r>
            <a:r>
              <a:rPr lang="ja-JP" altLang="en-US" sz="1600" dirty="0"/>
              <a:t>人</a:t>
            </a:r>
            <a:r>
              <a:rPr lang="ja-JP" altLang="en-US" sz="1600" dirty="0" smtClean="0"/>
              <a:t>のレフェリー</a:t>
            </a:r>
            <a:r>
              <a:rPr lang="ja-JP" altLang="en-US" sz="1600" dirty="0"/>
              <a:t>にしてもよい</a:t>
            </a:r>
            <a:r>
              <a:rPr lang="ja-JP" altLang="en-US" sz="1600" dirty="0" smtClean="0"/>
              <a:t>。</a:t>
            </a:r>
            <a:endParaRPr lang="en-US" altLang="ja-JP" sz="1600" dirty="0" smtClean="0"/>
          </a:p>
          <a:p>
            <a:pPr marL="176213" indent="-176213"/>
            <a:endParaRPr kumimoji="1" lang="en-US" altLang="ja-JP" sz="1600" dirty="0" smtClean="0"/>
          </a:p>
          <a:p>
            <a:pPr marL="0" indent="0">
              <a:buNone/>
            </a:pPr>
            <a:r>
              <a:rPr lang="ja-JP" altLang="en-US" sz="1600" dirty="0" smtClean="0"/>
              <a:t>結果通知</a:t>
            </a:r>
            <a:r>
              <a:rPr lang="ja-JP" altLang="en-US" sz="1600" dirty="0"/>
              <a:t>について</a:t>
            </a:r>
            <a:endParaRPr kumimoji="1" lang="en-US" altLang="ja-JP" sz="1600" dirty="0"/>
          </a:p>
          <a:p>
            <a:pPr marL="176213" indent="-176213"/>
            <a:r>
              <a:rPr lang="ja-JP" altLang="en-US" sz="1600" dirty="0"/>
              <a:t>もう少し早いと助かる（</a:t>
            </a:r>
            <a:r>
              <a:rPr lang="en-US" altLang="ja-JP" sz="1600" dirty="0"/>
              <a:t>5</a:t>
            </a:r>
            <a:r>
              <a:rPr lang="ja-JP" altLang="en-US" sz="1600" dirty="0"/>
              <a:t>）</a:t>
            </a:r>
          </a:p>
          <a:p>
            <a:pPr marL="176213" indent="-176213"/>
            <a:r>
              <a:rPr lang="ja-JP" altLang="en-US" sz="1600" dirty="0" smtClean="0"/>
              <a:t>外国人</a:t>
            </a:r>
            <a:r>
              <a:rPr lang="ja-JP" altLang="en-US" sz="1600" dirty="0"/>
              <a:t>共同研究者に</a:t>
            </a:r>
            <a:r>
              <a:rPr lang="ja-JP" altLang="en-US" sz="1600" dirty="0" smtClean="0"/>
              <a:t>伝えられないので</a:t>
            </a:r>
            <a:r>
              <a:rPr lang="ja-JP" altLang="en-US" sz="1600" dirty="0"/>
              <a:t>日本語のコメントは</a:t>
            </a:r>
            <a:r>
              <a:rPr lang="ja-JP" altLang="en-US" sz="1600" dirty="0" smtClean="0"/>
              <a:t>困る。</a:t>
            </a:r>
            <a:endParaRPr lang="ja-JP" altLang="en-US" sz="1600" dirty="0"/>
          </a:p>
          <a:p>
            <a:pPr marL="176213" indent="-176213"/>
            <a:r>
              <a:rPr lang="ja-JP" altLang="en-US" sz="1600" dirty="0" smtClean="0"/>
              <a:t>これ</a:t>
            </a:r>
            <a:r>
              <a:rPr lang="ja-JP" altLang="en-US" sz="1600" dirty="0"/>
              <a:t>までの出版論文数</a:t>
            </a:r>
            <a:r>
              <a:rPr lang="en-US" altLang="ja-JP" sz="1600" dirty="0"/>
              <a:t>/</a:t>
            </a:r>
            <a:r>
              <a:rPr lang="ja-JP" altLang="en-US" sz="1600" dirty="0"/>
              <a:t>採択</a:t>
            </a:r>
            <a:r>
              <a:rPr lang="ja-JP" altLang="en-US" sz="1600" dirty="0" smtClean="0"/>
              <a:t>プロポーザル数</a:t>
            </a:r>
            <a:r>
              <a:rPr lang="ja-JP" altLang="en-US" sz="1600" dirty="0"/>
              <a:t>のような指標を作って</a:t>
            </a:r>
            <a:r>
              <a:rPr lang="ja-JP" altLang="en-US" sz="1600" dirty="0" smtClean="0"/>
              <a:t>はどう</a:t>
            </a:r>
            <a:r>
              <a:rPr lang="ja-JP" altLang="en-US" sz="1600" dirty="0"/>
              <a:t>か？</a:t>
            </a:r>
          </a:p>
          <a:p>
            <a:pPr marL="176213" indent="-176213"/>
            <a:r>
              <a:rPr lang="ja-JP" altLang="en-US" sz="1600" dirty="0" smtClean="0"/>
              <a:t>レフェリーコメント</a:t>
            </a:r>
            <a:r>
              <a:rPr lang="ja-JP" altLang="en-US" sz="1600" dirty="0"/>
              <a:t>を具体的に</a:t>
            </a:r>
            <a:r>
              <a:rPr lang="ja-JP" altLang="en-US" sz="1600" dirty="0" smtClean="0"/>
              <a:t>書いてほしい。</a:t>
            </a:r>
            <a:endParaRPr kumimoji="1" lang="ja-JP" altLang="en-US" sz="160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2011/1/19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pt-BR" altLang="ja-JP" smtClean="0"/>
              <a:t>TAC report @ Subaru UM 2011</a:t>
            </a:r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52691-C780-49F4-BEC0-BBE3C4995444}" type="slidenum">
              <a:rPr kumimoji="1" lang="ja-JP" altLang="en-US" smtClean="0"/>
              <a:pPr/>
              <a:t>7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094991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1447</TotalTime>
  <Words>790</Words>
  <Application>Microsoft Office PowerPoint</Application>
  <PresentationFormat>画面に合わせる (4:3)</PresentationFormat>
  <Paragraphs>139</Paragraphs>
  <Slides>7</Slides>
  <Notes>6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8" baseType="lpstr">
      <vt:lpstr>Office テーマ</vt:lpstr>
      <vt:lpstr>TAC report Subaru UM 2011</vt:lpstr>
      <vt:lpstr>Review Process</vt:lpstr>
      <vt:lpstr>Review Process</vt:lpstr>
      <vt:lpstr>Proposal preparation…</vt:lpstr>
      <vt:lpstr>International Proposal</vt:lpstr>
      <vt:lpstr>S11B Schedule (plan)</vt:lpstr>
      <vt:lpstr>共同利用ユーザーアンケートのコメント （ポスター P0）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TAC report</dc:title>
  <dc:subject>Subaru UM 2009</dc:subject>
  <dc:creator>murayama</dc:creator>
  <cp:lastModifiedBy>murayama</cp:lastModifiedBy>
  <cp:revision>101</cp:revision>
  <dcterms:created xsi:type="dcterms:W3CDTF">2010-01-11T23:46:23Z</dcterms:created>
  <dcterms:modified xsi:type="dcterms:W3CDTF">2011-01-18T11:34:52Z</dcterms:modified>
</cp:coreProperties>
</file>