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6" r:id="rId3"/>
    <p:sldId id="268" r:id="rId4"/>
    <p:sldId id="260" r:id="rId5"/>
    <p:sldId id="271" r:id="rId6"/>
    <p:sldId id="258" r:id="rId7"/>
    <p:sldId id="259" r:id="rId8"/>
    <p:sldId id="261" r:id="rId9"/>
    <p:sldId id="257" r:id="rId10"/>
    <p:sldId id="269" r:id="rId11"/>
    <p:sldId id="270" r:id="rId12"/>
    <p:sldId id="272" r:id="rId13"/>
    <p:sldId id="266"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9" autoAdjust="0"/>
  </p:normalViewPr>
  <p:slideViewPr>
    <p:cSldViewPr>
      <p:cViewPr varScale="1">
        <p:scale>
          <a:sx n="74" d="100"/>
          <a:sy n="74" d="100"/>
        </p:scale>
        <p:origin x="-36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5F7F3-2613-425E-827E-58D4740C9C9A}" type="datetimeFigureOut">
              <a:rPr kumimoji="1" lang="ja-JP" altLang="en-US" smtClean="0"/>
              <a:t>2011/1/19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22BC9-03D8-426E-8331-FC6E308B80B1}" type="slidenum">
              <a:rPr kumimoji="1" lang="ja-JP" altLang="en-US" smtClean="0"/>
              <a:t>‹#›</a:t>
            </a:fld>
            <a:endParaRPr kumimoji="1" lang="ja-JP" altLang="en-US"/>
          </a:p>
        </p:txBody>
      </p:sp>
    </p:spTree>
    <p:extLst>
      <p:ext uri="{BB962C8B-B14F-4D97-AF65-F5344CB8AC3E}">
        <p14:creationId xmlns:p14="http://schemas.microsoft.com/office/powerpoint/2010/main" val="24926541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5C22BC9-03D8-426E-8331-FC6E308B80B1}" type="slidenum">
              <a:rPr kumimoji="1" lang="ja-JP" altLang="en-US" smtClean="0"/>
              <a:t>9</a:t>
            </a:fld>
            <a:endParaRPr kumimoji="1" lang="ja-JP" altLang="en-US"/>
          </a:p>
        </p:txBody>
      </p:sp>
    </p:spTree>
    <p:extLst>
      <p:ext uri="{BB962C8B-B14F-4D97-AF65-F5344CB8AC3E}">
        <p14:creationId xmlns:p14="http://schemas.microsoft.com/office/powerpoint/2010/main" val="2248812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E90ED720-0104-4369-84BC-D37694168613}" type="datetimeFigureOut">
              <a:rPr kumimoji="1" lang="ja-JP" altLang="en-US" smtClean="0"/>
              <a:pPr/>
              <a:t>2011/1/19</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D2D8002D-B5B0-4BAC-B1F6-782DDCCE6D9C}" type="slidenum">
              <a:rPr kumimoji="1" lang="ja-JP" altLang="en-US" smtClean="0"/>
              <a:pPr/>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D8D31A7-0B44-4CD8-9B22-4A7E2641BB2B}"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781704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F5DDD8AC-5E39-4ED1-8317-D7EB25B866D3}"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12007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74819C72-DB6E-4318-BAEC-A50209186274}"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59038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402A5AD2-321F-4237-9753-650D3E9511EC}"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037631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7BB88EF5-274F-44A0-8440-9A3689C63717}"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63710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8B9DBC90-8253-4607-A543-2EBF04788046}"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52007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E73E3BF6-A17E-42EE-9E79-45FB846BA518}"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5995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AA85622A-23C6-4B06-96FC-9C0E4B32C713}"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0789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8E183166-DAF3-4595-950C-2ACC6ADC5C0F}"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248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62085D12-3458-4288-A87F-3CFD00DF0F27}"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048816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46B52D88-8760-4406-9830-EDFFA4C7C3D3}"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2261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E90ED720-0104-4369-84BC-D37694168613}" type="datetimeFigureOut">
              <a:rPr kumimoji="1" lang="ja-JP" altLang="en-US" smtClean="0"/>
              <a:pPr/>
              <a:t>2011/1/19</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D2D8002D-B5B0-4BAC-B1F6-782DDCCE6D9C}" type="slidenum">
              <a:rPr kumimoji="1" lang="ja-JP" altLang="en-US" smtClean="0"/>
              <a:pPr/>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2011/1/19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90ED720-0104-4369-84BC-D37694168613}" type="datetimeFigureOut">
              <a:rPr kumimoji="1" lang="ja-JP" altLang="en-US" smtClean="0"/>
              <a:pPr/>
              <a:t>2011/1/19</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2D8002D-B5B0-4BAC-B1F6-782DDCCE6D9C}" type="slidenum">
              <a:rPr kumimoji="1" lang="ja-JP" altLang="en-US" smtClean="0"/>
              <a:pPr/>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pPr fontAlgn="base">
              <a:spcBef>
                <a:spcPct val="0"/>
              </a:spcBef>
              <a:spcAft>
                <a:spcPct val="0"/>
              </a:spcAft>
            </a:pPr>
            <a:endParaRPr lang="en-US" altLang="ja-JP" smtClean="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400"/>
            </a:lvl1pPr>
          </a:lstStyle>
          <a:p>
            <a:pPr fontAlgn="base">
              <a:spcBef>
                <a:spcPct val="0"/>
              </a:spcBef>
              <a:spcAft>
                <a:spcPct val="0"/>
              </a:spcAft>
            </a:pPr>
            <a:endParaRPr lang="en-US" altLang="ja-JP" smtClean="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pPr fontAlgn="base">
              <a:spcBef>
                <a:spcPct val="0"/>
              </a:spcBef>
              <a:spcAft>
                <a:spcPct val="0"/>
              </a:spcAft>
            </a:pPr>
            <a:fld id="{F2FE7620-8C74-48B7-88AE-3CD6B53A79B1}" type="slidenum">
              <a:rPr lang="ja-JP" altLang="en-US" smtClean="0">
                <a:solidFill>
                  <a:srgbClr val="000000"/>
                </a:solidFill>
              </a:rPr>
              <a:pPr fontAlgn="base">
                <a:spcBef>
                  <a:spcPct val="0"/>
                </a:spcBef>
                <a:spcAft>
                  <a:spcPct val="0"/>
                </a:spcAft>
              </a:pPr>
              <a:t>‹#›</a:t>
            </a:fld>
            <a:endParaRPr lang="en-US" altLang="ja-JP" smtClean="0">
              <a:solidFill>
                <a:srgbClr val="000000"/>
              </a:solidFill>
            </a:endParaRPr>
          </a:p>
        </p:txBody>
      </p:sp>
      <p:pic>
        <p:nvPicPr>
          <p:cNvPr id="1031" name="Picture 7" descr="hally"/>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79500" y="1016000"/>
            <a:ext cx="6985000" cy="482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9237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charset="-128"/>
        </a:defRPr>
      </a:lvl2pPr>
      <a:lvl3pPr algn="ctr" rtl="0" fontAlgn="base">
        <a:spcBef>
          <a:spcPct val="0"/>
        </a:spcBef>
        <a:spcAft>
          <a:spcPct val="0"/>
        </a:spcAft>
        <a:defRPr kumimoji="1" sz="4400">
          <a:solidFill>
            <a:schemeClr val="tx2"/>
          </a:solidFill>
          <a:latin typeface="Times New Roman" pitchFamily="18" charset="0"/>
          <a:ea typeface="ＭＳ Ｐゴシック" charset="-128"/>
        </a:defRPr>
      </a:lvl3pPr>
      <a:lvl4pPr algn="ctr" rtl="0" fontAlgn="base">
        <a:spcBef>
          <a:spcPct val="0"/>
        </a:spcBef>
        <a:spcAft>
          <a:spcPct val="0"/>
        </a:spcAft>
        <a:defRPr kumimoji="1" sz="4400">
          <a:solidFill>
            <a:schemeClr val="tx2"/>
          </a:solidFill>
          <a:latin typeface="Times New Roman" pitchFamily="18" charset="0"/>
          <a:ea typeface="ＭＳ Ｐゴシック" charset="-128"/>
        </a:defRPr>
      </a:lvl4pPr>
      <a:lvl5pPr algn="ctr" rtl="0" fontAlgn="base">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smtClean="0"/>
              <a:t>PFS</a:t>
            </a:r>
            <a:r>
              <a:rPr lang="ja-JP" altLang="en-US" dirty="0" smtClean="0"/>
              <a:t>と</a:t>
            </a:r>
            <a:r>
              <a:rPr lang="en-US" altLang="ja-JP" dirty="0" smtClean="0"/>
              <a:t>WFMOS</a:t>
            </a:r>
            <a:r>
              <a:rPr lang="ja-JP" altLang="en-US" dirty="0" smtClean="0"/>
              <a:t>のちがい</a:t>
            </a:r>
            <a:r>
              <a:rPr lang="en-US" altLang="ja-JP" dirty="0" smtClean="0"/>
              <a:t/>
            </a:r>
            <a:br>
              <a:rPr lang="en-US" altLang="ja-JP" dirty="0" smtClean="0"/>
            </a:br>
            <a:r>
              <a:rPr lang="ja-JP" altLang="en-US" dirty="0" smtClean="0"/>
              <a:t>仕様への要望のまとめ</a:t>
            </a:r>
            <a:endParaRPr kumimoji="1" lang="ja-JP" altLang="en-US" dirty="0"/>
          </a:p>
        </p:txBody>
      </p:sp>
      <p:sp>
        <p:nvSpPr>
          <p:cNvPr id="3" name="サブタイトル 2"/>
          <p:cNvSpPr>
            <a:spLocks noGrp="1"/>
          </p:cNvSpPr>
          <p:nvPr>
            <p:ph type="subTitle" idx="1"/>
          </p:nvPr>
        </p:nvSpPr>
        <p:spPr/>
        <p:txBody>
          <a:bodyPr>
            <a:normAutofit fontScale="85000" lnSpcReduction="10000"/>
          </a:bodyPr>
          <a:lstStyle/>
          <a:p>
            <a:r>
              <a:rPr lang="en-US" altLang="ja-JP" dirty="0" smtClean="0"/>
              <a:t>Kentaro Motohara (U. Tokyo / Subaru Advisory Committee)</a:t>
            </a:r>
            <a:endParaRPr kumimoji="1" lang="ja-JP" altLang="en-US" dirty="0"/>
          </a:p>
        </p:txBody>
      </p:sp>
    </p:spTree>
    <p:extLst>
      <p:ext uri="{BB962C8B-B14F-4D97-AF65-F5344CB8AC3E}">
        <p14:creationId xmlns:p14="http://schemas.microsoft.com/office/powerpoint/2010/main" val="924202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62170"/>
            <a:ext cx="8229600" cy="404664"/>
          </a:xfrm>
        </p:spPr>
        <p:txBody>
          <a:bodyPr>
            <a:noAutofit/>
          </a:bodyPr>
          <a:lstStyle/>
          <a:p>
            <a:r>
              <a:rPr lang="en-US" altLang="ja-JP" sz="3200" dirty="0" smtClean="0">
                <a:latin typeface="Arial"/>
                <a:cs typeface="Arial"/>
              </a:rPr>
              <a:t>Summary: Science requirements on </a:t>
            </a:r>
            <a:r>
              <a:rPr kumimoji="1" lang="en-US" altLang="ja-JP" sz="3200" dirty="0" smtClean="0">
                <a:latin typeface="Arial"/>
                <a:cs typeface="Arial"/>
              </a:rPr>
              <a:t>PFS</a:t>
            </a:r>
            <a:endParaRPr kumimoji="1" lang="ja-JP" altLang="en-US" sz="3200" dirty="0">
              <a:latin typeface="Arial"/>
              <a:cs typeface="Arial"/>
            </a:endParaRPr>
          </a:p>
        </p:txBody>
      </p:sp>
      <p:graphicFrame>
        <p:nvGraphicFramePr>
          <p:cNvPr id="4" name="コンテンツ プレースホルダー 3"/>
          <p:cNvGraphicFramePr>
            <a:graphicFrameLocks noGrp="1"/>
          </p:cNvGraphicFramePr>
          <p:nvPr>
            <p:ph sz="quarter" idx="1"/>
            <p:extLst>
              <p:ext uri="{D42A27DB-BD31-4B8C-83A1-F6EECF244321}">
                <p14:modId xmlns:p14="http://schemas.microsoft.com/office/powerpoint/2010/main" val="1157153711"/>
              </p:ext>
            </p:extLst>
          </p:nvPr>
        </p:nvGraphicFramePr>
        <p:xfrm>
          <a:off x="-1" y="620688"/>
          <a:ext cx="9144001" cy="5897880"/>
        </p:xfrm>
        <a:graphic>
          <a:graphicData uri="http://schemas.openxmlformats.org/drawingml/2006/table">
            <a:tbl>
              <a:tblPr firstRow="1" bandRow="1">
                <a:tableStyleId>{5C22544A-7EE6-4342-B048-85BDC9FD1C3A}</a:tableStyleId>
              </a:tblPr>
              <a:tblGrid>
                <a:gridCol w="1287983"/>
                <a:gridCol w="1287983"/>
                <a:gridCol w="1635995"/>
                <a:gridCol w="1617857"/>
                <a:gridCol w="1972758"/>
                <a:gridCol w="1341425"/>
              </a:tblGrid>
              <a:tr h="370840">
                <a:tc>
                  <a:txBody>
                    <a:bodyPr/>
                    <a:lstStyle/>
                    <a:p>
                      <a:r>
                        <a:rPr kumimoji="1" lang="en-US" altLang="ja-JP" dirty="0" smtClean="0"/>
                        <a:t>Science</a:t>
                      </a:r>
                      <a:endParaRPr kumimoji="1" lang="ja-JP" altLang="en-US" dirty="0"/>
                    </a:p>
                  </a:txBody>
                  <a:tcPr/>
                </a:tc>
                <a:tc>
                  <a:txBody>
                    <a:bodyPr/>
                    <a:lstStyle/>
                    <a:p>
                      <a:r>
                        <a:rPr kumimoji="1" lang="en-US" altLang="ja-JP" dirty="0" smtClean="0"/>
                        <a:t>Scientific objectives</a:t>
                      </a:r>
                      <a:endParaRPr kumimoji="1" lang="ja-JP" altLang="en-US" dirty="0"/>
                    </a:p>
                  </a:txBody>
                  <a:tcPr/>
                </a:tc>
                <a:tc>
                  <a:txBody>
                    <a:bodyPr/>
                    <a:lstStyle/>
                    <a:p>
                      <a:r>
                        <a:rPr kumimoji="1" lang="en-US" altLang="ja-JP" dirty="0" smtClean="0"/>
                        <a:t>Key  requirements</a:t>
                      </a:r>
                      <a:endParaRPr kumimoji="1" lang="ja-JP" altLang="en-US" dirty="0"/>
                    </a:p>
                  </a:txBody>
                  <a:tcPr/>
                </a:tc>
                <a:tc>
                  <a:txBody>
                    <a:bodyPr/>
                    <a:lstStyle/>
                    <a:p>
                      <a:r>
                        <a:rPr kumimoji="1" lang="en-US" altLang="ja-JP" dirty="0" smtClean="0"/>
                        <a:t>Minimum</a:t>
                      </a:r>
                      <a:r>
                        <a:rPr kumimoji="1" lang="en-US" altLang="ja-JP" baseline="0" dirty="0" smtClean="0"/>
                        <a:t> nights</a:t>
                      </a:r>
                      <a:endParaRPr kumimoji="1" lang="ja-JP" altLang="en-US" dirty="0"/>
                    </a:p>
                  </a:txBody>
                  <a:tcPr/>
                </a:tc>
                <a:tc>
                  <a:txBody>
                    <a:bodyPr/>
                    <a:lstStyle/>
                    <a:p>
                      <a:r>
                        <a:rPr kumimoji="1" lang="en-US" altLang="ja-JP" dirty="0" smtClean="0"/>
                        <a:t>The</a:t>
                      </a:r>
                      <a:r>
                        <a:rPr kumimoji="1" lang="en-US" altLang="ja-JP" baseline="0" dirty="0" smtClean="0"/>
                        <a:t> need of </a:t>
                      </a:r>
                      <a:r>
                        <a:rPr kumimoji="1" lang="en-US" altLang="ja-JP" dirty="0" smtClean="0"/>
                        <a:t>IR</a:t>
                      </a:r>
                      <a:endParaRPr kumimoji="1" lang="ja-JP" altLang="en-US" dirty="0"/>
                    </a:p>
                  </a:txBody>
                  <a:tcPr/>
                </a:tc>
                <a:tc>
                  <a:txBody>
                    <a:bodyPr/>
                    <a:lstStyle/>
                    <a:p>
                      <a:r>
                        <a:rPr kumimoji="1" lang="en-US" altLang="ja-JP" dirty="0" smtClean="0"/>
                        <a:t>Synergy</a:t>
                      </a:r>
                      <a:endParaRPr kumimoji="1" lang="ja-JP" altLang="en-US" dirty="0"/>
                    </a:p>
                  </a:txBody>
                  <a:tcPr/>
                </a:tc>
              </a:tr>
              <a:tr h="370840">
                <a:tc>
                  <a:txBody>
                    <a:bodyPr/>
                    <a:lstStyle/>
                    <a:p>
                      <a:r>
                        <a:rPr kumimoji="1" lang="en-US" altLang="ja-JP" dirty="0" smtClean="0"/>
                        <a:t>Cosmology</a:t>
                      </a:r>
                      <a:endParaRPr kumimoji="1" lang="ja-JP" altLang="en-US" dirty="0"/>
                    </a:p>
                  </a:txBody>
                  <a:tcPr/>
                </a:tc>
                <a:tc>
                  <a:txBody>
                    <a:bodyPr/>
                    <a:lstStyle/>
                    <a:p>
                      <a:r>
                        <a:rPr kumimoji="1" lang="en-US" altLang="ja-JP" sz="1600" dirty="0" smtClean="0"/>
                        <a:t>DE,  neutrinos</a:t>
                      </a:r>
                      <a:endParaRPr kumimoji="1" lang="ja-JP" altLang="en-US" sz="1600" dirty="0"/>
                    </a:p>
                  </a:txBody>
                  <a:tcPr/>
                </a:tc>
                <a:tc>
                  <a:txBody>
                    <a:bodyPr/>
                    <a:lstStyle/>
                    <a:p>
                      <a:r>
                        <a:rPr kumimoji="1" lang="en-US" altLang="ja-JP" sz="1600" dirty="0" smtClean="0"/>
                        <a:t>#</a:t>
                      </a:r>
                      <a:r>
                        <a:rPr kumimoji="1" lang="en-US" altLang="ja-JP" sz="1600" baseline="0" dirty="0" smtClean="0"/>
                        <a:t> of fibers + </a:t>
                      </a:r>
                      <a:r>
                        <a:rPr kumimoji="1" lang="en-US" altLang="ja-JP" sz="1600" baseline="0" dirty="0" err="1" smtClean="0"/>
                        <a:t>thpt</a:t>
                      </a:r>
                      <a:endParaRPr kumimoji="1" lang="ja-JP" altLang="en-US" sz="1600" dirty="0"/>
                    </a:p>
                  </a:txBody>
                  <a:tcPr/>
                </a:tc>
                <a:tc>
                  <a:txBody>
                    <a:bodyPr/>
                    <a:lstStyle/>
                    <a:p>
                      <a:r>
                        <a:rPr kumimoji="1" lang="en-US" altLang="ja-JP" dirty="0" smtClean="0"/>
                        <a:t>&gt;40</a:t>
                      </a:r>
                      <a:r>
                        <a:rPr kumimoji="1" lang="en-US" altLang="ja-JP" baseline="0" dirty="0" smtClean="0"/>
                        <a:t> nights (2000deg^2)</a:t>
                      </a:r>
                      <a:endParaRPr kumimoji="1" lang="ja-JP" altLang="en-US" dirty="0"/>
                    </a:p>
                  </a:txBody>
                  <a:tcPr/>
                </a:tc>
                <a:tc>
                  <a:txBody>
                    <a:bodyPr/>
                    <a:lstStyle/>
                    <a:p>
                      <a:r>
                        <a:rPr kumimoji="1" lang="en-US" altLang="ja-JP" baseline="0" dirty="0" smtClean="0"/>
                        <a:t>wider z-range (up to higher z’s)</a:t>
                      </a:r>
                      <a:endParaRPr kumimoji="1" lang="ja-JP" altLang="en-US" dirty="0"/>
                    </a:p>
                  </a:txBody>
                  <a:tcPr/>
                </a:tc>
                <a:tc>
                  <a:txBody>
                    <a:bodyPr/>
                    <a:lstStyle/>
                    <a:p>
                      <a:r>
                        <a:rPr kumimoji="1" lang="en-US" altLang="ja-JP" dirty="0" smtClean="0"/>
                        <a:t>HSC</a:t>
                      </a:r>
                      <a:endParaRPr kumimoji="1" lang="ja-JP" altLang="en-US" dirty="0"/>
                    </a:p>
                  </a:txBody>
                  <a:tcPr/>
                </a:tc>
              </a:tr>
              <a:tr h="370840">
                <a:tc>
                  <a:txBody>
                    <a:bodyPr/>
                    <a:lstStyle/>
                    <a:p>
                      <a:r>
                        <a:rPr kumimoji="1" lang="en-US" altLang="ja-JP" dirty="0" smtClean="0"/>
                        <a:t>GA</a:t>
                      </a:r>
                      <a:endParaRPr kumimoji="1" lang="ja-JP" altLang="en-US" dirty="0"/>
                    </a:p>
                  </a:txBody>
                  <a:tcPr/>
                </a:tc>
                <a:tc>
                  <a:txBody>
                    <a:bodyPr/>
                    <a:lstStyle/>
                    <a:p>
                      <a:r>
                        <a:rPr kumimoji="1" lang="en-US" altLang="ja-JP" sz="1500" dirty="0" smtClean="0"/>
                        <a:t>DM, the</a:t>
                      </a:r>
                      <a:r>
                        <a:rPr kumimoji="1" lang="en-US" altLang="ja-JP" sz="1500" baseline="0" dirty="0" smtClean="0"/>
                        <a:t> origin of MW</a:t>
                      </a:r>
                      <a:endParaRPr kumimoji="1" lang="ja-JP" altLang="en-US" sz="1500" dirty="0"/>
                    </a:p>
                  </a:txBody>
                  <a:tcPr/>
                </a:tc>
                <a:tc>
                  <a:txBody>
                    <a:bodyPr/>
                    <a:lstStyle/>
                    <a:p>
                      <a:r>
                        <a:rPr kumimoji="1" lang="en-US" altLang="ja-JP" sz="1500" dirty="0" smtClean="0"/>
                        <a:t>Wide </a:t>
                      </a:r>
                      <a:r>
                        <a:rPr kumimoji="1" lang="en-US" altLang="ja-JP" sz="1500" dirty="0" err="1" smtClean="0"/>
                        <a:t>λ</a:t>
                      </a:r>
                      <a:r>
                        <a:rPr kumimoji="1" lang="en-US" altLang="ja-JP" sz="1500" dirty="0" smtClean="0"/>
                        <a:t>-coverage</a:t>
                      </a:r>
                    </a:p>
                    <a:p>
                      <a:r>
                        <a:rPr kumimoji="1" lang="en-US" altLang="ja-JP" sz="1500" dirty="0" smtClean="0"/>
                        <a:t>(390 – 600nm)</a:t>
                      </a:r>
                      <a:endParaRPr kumimoji="1" lang="ja-JP" altLang="en-US" sz="1500" dirty="0"/>
                    </a:p>
                  </a:txBody>
                  <a:tcPr/>
                </a:tc>
                <a:tc>
                  <a:txBody>
                    <a:bodyPr/>
                    <a:lstStyle/>
                    <a:p>
                      <a:r>
                        <a:rPr kumimoji="1" lang="en-US" altLang="ja-JP" baseline="0" dirty="0" smtClean="0"/>
                        <a:t>90 nights </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GAIA, TMT</a:t>
                      </a:r>
                    </a:p>
                    <a:p>
                      <a:r>
                        <a:rPr kumimoji="1" lang="en-US" altLang="ja-JP" dirty="0" smtClean="0"/>
                        <a:t>HSC-wide</a:t>
                      </a:r>
                      <a:endParaRPr kumimoji="1" lang="ja-JP" altLang="en-US" dirty="0"/>
                    </a:p>
                  </a:txBody>
                  <a:tcPr/>
                </a:tc>
              </a:tr>
              <a:tr h="640080">
                <a:tc>
                  <a:txBody>
                    <a:bodyPr/>
                    <a:lstStyle/>
                    <a:p>
                      <a:r>
                        <a:rPr kumimoji="1" lang="en-US" altLang="ja-JP" dirty="0" smtClean="0"/>
                        <a:t>Dusty</a:t>
                      </a:r>
                      <a:r>
                        <a:rPr kumimoji="1" lang="en-US" altLang="ja-JP" baseline="0" dirty="0" smtClean="0"/>
                        <a:t> galaxies</a:t>
                      </a:r>
                      <a:endParaRPr kumimoji="1" lang="ja-JP" altLang="en-US" dirty="0"/>
                    </a:p>
                  </a:txBody>
                  <a:tcPr/>
                </a:tc>
                <a:tc>
                  <a:txBody>
                    <a:bodyPr/>
                    <a:lstStyle/>
                    <a:p>
                      <a:r>
                        <a:rPr kumimoji="1" lang="en-US" altLang="ja-JP" sz="1600" dirty="0" smtClean="0"/>
                        <a:t>Galaxy</a:t>
                      </a:r>
                      <a:r>
                        <a:rPr kumimoji="1" lang="en-US" altLang="ja-JP" sz="1600" baseline="0" dirty="0" smtClean="0"/>
                        <a:t> evolution</a:t>
                      </a:r>
                      <a:endParaRPr kumimoji="1" lang="ja-JP" altLang="en-US" sz="1600" dirty="0"/>
                    </a:p>
                  </a:txBody>
                  <a:tcPr/>
                </a:tc>
                <a:tc>
                  <a:txBody>
                    <a:bodyPr/>
                    <a:lstStyle/>
                    <a:p>
                      <a:r>
                        <a:rPr kumimoji="1" lang="en-US" altLang="ja-JP" sz="1500" dirty="0" smtClean="0"/>
                        <a:t>#</a:t>
                      </a:r>
                      <a:r>
                        <a:rPr kumimoji="1" lang="en-US" altLang="ja-JP" sz="1500" baseline="0" dirty="0" smtClean="0"/>
                        <a:t> of fibers (~500 per deg^2)</a:t>
                      </a:r>
                      <a:endParaRPr kumimoji="1" lang="ja-JP" altLang="en-US" sz="1500" dirty="0"/>
                    </a:p>
                  </a:txBody>
                  <a:tcPr/>
                </a:tc>
                <a:tc>
                  <a:txBody>
                    <a:bodyPr/>
                    <a:lstStyle/>
                    <a:p>
                      <a:r>
                        <a:rPr kumimoji="1" lang="en-US" altLang="ja-JP" dirty="0" smtClean="0"/>
                        <a:t>Follow-up obs.</a:t>
                      </a:r>
                      <a:endParaRPr kumimoji="1" lang="ja-JP" altLang="en-US" dirty="0"/>
                    </a:p>
                  </a:txBody>
                  <a:tcPr/>
                </a:tc>
                <a:tc>
                  <a:txBody>
                    <a:bodyPr/>
                    <a:lstStyle/>
                    <a:p>
                      <a:r>
                        <a:rPr kumimoji="1" lang="en-US" altLang="ja-JP" dirty="0" smtClean="0"/>
                        <a:t>Yes</a:t>
                      </a:r>
                      <a:endParaRPr kumimoji="1" lang="ja-JP" altLang="en-US" dirty="0"/>
                    </a:p>
                  </a:txBody>
                  <a:tcPr/>
                </a:tc>
                <a:tc>
                  <a:txBody>
                    <a:bodyPr/>
                    <a:lstStyle/>
                    <a:p>
                      <a:r>
                        <a:rPr kumimoji="1" lang="en-US" altLang="ja-JP" sz="1500" dirty="0" smtClean="0"/>
                        <a:t>HSC, Herschel,</a:t>
                      </a:r>
                      <a:r>
                        <a:rPr kumimoji="1" lang="en-US" altLang="ja-JP" sz="1500" baseline="0" dirty="0" smtClean="0"/>
                        <a:t> AKARI, SPICA</a:t>
                      </a:r>
                      <a:endParaRPr kumimoji="1" lang="ja-JP" altLang="en-US" sz="1500" dirty="0"/>
                    </a:p>
                  </a:txBody>
                  <a:tcPr/>
                </a:tc>
              </a:tr>
              <a:tr h="370840">
                <a:tc>
                  <a:txBody>
                    <a:bodyPr/>
                    <a:lstStyle/>
                    <a:p>
                      <a:r>
                        <a:rPr kumimoji="1" lang="en-US" altLang="ja-JP" dirty="0" smtClean="0"/>
                        <a:t>Galaxies</a:t>
                      </a:r>
                      <a:r>
                        <a:rPr kumimoji="1" lang="en-US" altLang="ja-JP" baseline="0" dirty="0" smtClean="0"/>
                        <a:t> at </a:t>
                      </a:r>
                      <a:r>
                        <a:rPr kumimoji="1" lang="en-US" altLang="ja-JP" baseline="0" dirty="0" err="1" smtClean="0"/>
                        <a:t>z</a:t>
                      </a:r>
                      <a:r>
                        <a:rPr kumimoji="1" lang="en-US" altLang="ja-JP" baseline="0" dirty="0" smtClean="0"/>
                        <a:t>&lt;2</a:t>
                      </a:r>
                      <a:endParaRPr kumimoji="1" lang="ja-JP" altLang="en-US" dirty="0"/>
                    </a:p>
                  </a:txBody>
                  <a:tcPr/>
                </a:tc>
                <a:tc>
                  <a:txBody>
                    <a:bodyPr/>
                    <a:lstStyle/>
                    <a:p>
                      <a:r>
                        <a:rPr kumimoji="1" lang="en-US" altLang="ja-JP" sz="1600" dirty="0" smtClean="0"/>
                        <a:t>Galaxy evolution</a:t>
                      </a:r>
                      <a:endParaRPr kumimoji="1" lang="ja-JP" altLang="en-US" sz="1600" dirty="0"/>
                    </a:p>
                  </a:txBody>
                  <a:tcPr/>
                </a:tc>
                <a:tc>
                  <a:txBody>
                    <a:bodyPr/>
                    <a:lstStyle/>
                    <a:p>
                      <a:r>
                        <a:rPr kumimoji="1" lang="en-US" altLang="ja-JP" dirty="0" smtClean="0"/>
                        <a:t>NIR</a:t>
                      </a:r>
                      <a:r>
                        <a:rPr kumimoji="1" lang="en-US" altLang="ja-JP" baseline="0" dirty="0" smtClean="0"/>
                        <a:t> arm</a:t>
                      </a:r>
                      <a:endParaRPr kumimoji="1" lang="ja-JP" altLang="en-US" dirty="0"/>
                    </a:p>
                  </a:txBody>
                  <a:tcPr/>
                </a:tc>
                <a:tc>
                  <a:txBody>
                    <a:bodyPr/>
                    <a:lstStyle/>
                    <a:p>
                      <a:r>
                        <a:rPr kumimoji="1" lang="en-US" altLang="ja-JP" dirty="0" smtClean="0"/>
                        <a:t>~80 nights</a:t>
                      </a:r>
                      <a:endParaRPr kumimoji="1" lang="ja-JP" altLang="en-US" dirty="0"/>
                    </a:p>
                  </a:txBody>
                  <a:tcPr/>
                </a:tc>
                <a:tc>
                  <a:txBody>
                    <a:bodyPr/>
                    <a:lstStyle/>
                    <a:p>
                      <a:r>
                        <a:rPr kumimoji="1" lang="en-US" altLang="ja-JP" sz="1600" dirty="0" smtClean="0"/>
                        <a:t>Essential</a:t>
                      </a:r>
                      <a:r>
                        <a:rPr kumimoji="1" lang="en-US" altLang="ja-JP" sz="1600" baseline="0" dirty="0" smtClean="0"/>
                        <a:t> to study galaxies over 0.5&lt;z&lt;2</a:t>
                      </a:r>
                      <a:endParaRPr kumimoji="1" lang="ja-JP" altLang="en-US" sz="1600" dirty="0"/>
                    </a:p>
                  </a:txBody>
                  <a:tcPr/>
                </a:tc>
                <a:tc>
                  <a:txBody>
                    <a:bodyPr/>
                    <a:lstStyle/>
                    <a:p>
                      <a:r>
                        <a:rPr kumimoji="1" lang="en-US" altLang="ja-JP" dirty="0" smtClean="0"/>
                        <a:t>HSC-deep</a:t>
                      </a:r>
                      <a:endParaRPr kumimoji="1" lang="ja-JP" altLang="en-US" dirty="0"/>
                    </a:p>
                  </a:txBody>
                  <a:tcPr/>
                </a:tc>
              </a:tr>
              <a:tr h="640080">
                <a:tc>
                  <a:txBody>
                    <a:bodyPr/>
                    <a:lstStyle/>
                    <a:p>
                      <a:r>
                        <a:rPr kumimoji="1" lang="en-US" altLang="ja-JP" dirty="0" smtClean="0"/>
                        <a:t>Galaxies at </a:t>
                      </a:r>
                      <a:r>
                        <a:rPr kumimoji="1" lang="en-US" altLang="ja-JP" dirty="0" err="1" smtClean="0"/>
                        <a:t>z</a:t>
                      </a:r>
                      <a:r>
                        <a:rPr kumimoji="1" lang="en-US" altLang="ja-JP" dirty="0" smtClean="0"/>
                        <a:t>&gt;2</a:t>
                      </a:r>
                      <a:endParaRPr kumimoji="1" lang="ja-JP" altLang="en-US" dirty="0"/>
                    </a:p>
                  </a:txBody>
                  <a:tcPr/>
                </a:tc>
                <a:tc>
                  <a:txBody>
                    <a:bodyPr/>
                    <a:lstStyle/>
                    <a:p>
                      <a:r>
                        <a:rPr kumimoji="1" lang="en-US" altLang="ja-JP" sz="1600" dirty="0" err="1" smtClean="0"/>
                        <a:t>Reionization</a:t>
                      </a:r>
                      <a:r>
                        <a:rPr kumimoji="1" lang="en-US" altLang="ja-JP" sz="1600" dirty="0" smtClean="0"/>
                        <a:t>,</a:t>
                      </a:r>
                      <a:r>
                        <a:rPr kumimoji="1" lang="en-US" altLang="ja-JP" sz="1600" baseline="0" dirty="0" smtClean="0"/>
                        <a:t> galaxy </a:t>
                      </a:r>
                      <a:r>
                        <a:rPr kumimoji="1" lang="en-US" altLang="ja-JP" sz="1600" baseline="0" dirty="0" err="1" smtClean="0"/>
                        <a:t>evol</a:t>
                      </a:r>
                      <a:r>
                        <a:rPr kumimoji="1" lang="en-US" altLang="ja-JP" sz="1600" baseline="0" dirty="0" smtClean="0"/>
                        <a:t>.</a:t>
                      </a:r>
                      <a:endParaRPr kumimoji="1" lang="ja-JP" altLang="en-US" sz="1600" dirty="0"/>
                    </a:p>
                  </a:txBody>
                  <a:tcPr/>
                </a:tc>
                <a:tc>
                  <a:txBody>
                    <a:bodyPr/>
                    <a:lstStyle/>
                    <a:p>
                      <a:r>
                        <a:rPr kumimoji="1" lang="en-US" altLang="ja-JP" dirty="0" err="1" smtClean="0"/>
                        <a:t>Thpt</a:t>
                      </a:r>
                      <a:r>
                        <a:rPr kumimoji="1" lang="en-US" altLang="ja-JP" baseline="0" dirty="0" smtClean="0"/>
                        <a:t> (20%)</a:t>
                      </a:r>
                      <a:endParaRPr kumimoji="1" lang="ja-JP" altLang="en-US" dirty="0"/>
                    </a:p>
                  </a:txBody>
                  <a:tcPr/>
                </a:tc>
                <a:tc>
                  <a:txBody>
                    <a:bodyPr/>
                    <a:lstStyle/>
                    <a:p>
                      <a:r>
                        <a:rPr kumimoji="1" lang="en-US" altLang="ja-JP" dirty="0" smtClean="0"/>
                        <a:t>~60</a:t>
                      </a:r>
                      <a:r>
                        <a:rPr kumimoji="1" lang="en-US" altLang="ja-JP" baseline="0" dirty="0" smtClean="0"/>
                        <a:t> nights</a:t>
                      </a:r>
                      <a:endParaRPr kumimoji="1" lang="ja-JP" altLang="en-US" dirty="0"/>
                    </a:p>
                  </a:txBody>
                  <a:tcPr/>
                </a:tc>
                <a:tc>
                  <a:txBody>
                    <a:bodyPr/>
                    <a:lstStyle/>
                    <a:p>
                      <a:r>
                        <a:rPr kumimoji="1" lang="en-US" altLang="ja-JP" sz="1500" dirty="0" smtClean="0"/>
                        <a:t>Wide</a:t>
                      </a:r>
                      <a:r>
                        <a:rPr kumimoji="1" lang="en-US" altLang="ja-JP" sz="1500" baseline="0" dirty="0" smtClean="0"/>
                        <a:t>r z-coverage.</a:t>
                      </a:r>
                    </a:p>
                    <a:p>
                      <a:r>
                        <a:rPr kumimoji="1" lang="en-US" altLang="ja-JP" sz="1500" baseline="0" dirty="0" smtClean="0"/>
                        <a:t>[OII] systemic vel. for z~2 gals</a:t>
                      </a:r>
                      <a:endParaRPr kumimoji="1" lang="ja-JP" altLang="en-US" sz="1500" dirty="0"/>
                    </a:p>
                  </a:txBody>
                  <a:tcPr/>
                </a:tc>
                <a:tc>
                  <a:txBody>
                    <a:bodyPr/>
                    <a:lstStyle/>
                    <a:p>
                      <a:r>
                        <a:rPr kumimoji="1" lang="en-US" altLang="ja-JP" sz="1500" dirty="0" smtClean="0"/>
                        <a:t>HSC, LOFAR, TMT, ALMA, JWST, SKA</a:t>
                      </a:r>
                      <a:endParaRPr kumimoji="1" lang="ja-JP" altLang="en-US" sz="1500" dirty="0"/>
                    </a:p>
                  </a:txBody>
                  <a:tcPr/>
                </a:tc>
              </a:tr>
              <a:tr h="370840">
                <a:tc>
                  <a:txBody>
                    <a:bodyPr/>
                    <a:lstStyle/>
                    <a:p>
                      <a:r>
                        <a:rPr kumimoji="1" lang="en-US" altLang="ja-JP" dirty="0" smtClean="0"/>
                        <a:t>QSO/AGN</a:t>
                      </a:r>
                      <a:endParaRPr kumimoji="1" lang="ja-JP" altLang="en-US" dirty="0"/>
                    </a:p>
                  </a:txBody>
                  <a:tcPr/>
                </a:tc>
                <a:tc>
                  <a:txBody>
                    <a:bodyPr/>
                    <a:lstStyle/>
                    <a:p>
                      <a:r>
                        <a:rPr kumimoji="1" lang="en-US" altLang="ja-JP" sz="1600" dirty="0" err="1" smtClean="0"/>
                        <a:t>Reionization</a:t>
                      </a:r>
                      <a:r>
                        <a:rPr kumimoji="1" lang="en-US" altLang="ja-JP" sz="1600" dirty="0" smtClean="0"/>
                        <a:t>, BHs</a:t>
                      </a:r>
                      <a:endParaRPr kumimoji="1" lang="ja-JP" altLang="en-US" sz="1600" dirty="0"/>
                    </a:p>
                  </a:txBody>
                  <a:tcPr/>
                </a:tc>
                <a:tc>
                  <a:txBody>
                    <a:bodyPr/>
                    <a:lstStyle/>
                    <a:p>
                      <a:r>
                        <a:rPr kumimoji="1" lang="en-US" altLang="ja-JP" sz="1600" dirty="0" smtClean="0"/>
                        <a:t>High </a:t>
                      </a:r>
                      <a:r>
                        <a:rPr kumimoji="1" lang="en-US" altLang="ja-JP" sz="1600" dirty="0" err="1" smtClean="0"/>
                        <a:t>thpt</a:t>
                      </a:r>
                      <a:r>
                        <a:rPr kumimoji="1" lang="en-US" altLang="ja-JP" sz="1600" dirty="0" smtClean="0"/>
                        <a:t> at &gt;6000A</a:t>
                      </a:r>
                    </a:p>
                  </a:txBody>
                  <a:tcPr/>
                </a:tc>
                <a:tc>
                  <a:txBody>
                    <a:bodyPr/>
                    <a:lstStyle/>
                    <a:p>
                      <a:r>
                        <a:rPr kumimoji="1" lang="en-US" altLang="ja-JP" dirty="0" smtClean="0"/>
                        <a:t>45</a:t>
                      </a:r>
                      <a:r>
                        <a:rPr kumimoji="1" lang="en-US" altLang="ja-JP" baseline="0" dirty="0" smtClean="0"/>
                        <a:t> nights </a:t>
                      </a:r>
                    </a:p>
                  </a:txBody>
                  <a:tcPr/>
                </a:tc>
                <a:tc>
                  <a:txBody>
                    <a:bodyPr/>
                    <a:lstStyle/>
                    <a:p>
                      <a:r>
                        <a:rPr kumimoji="1" lang="en-US" altLang="ja-JP" dirty="0" smtClean="0"/>
                        <a:t>Yes</a:t>
                      </a:r>
                      <a:r>
                        <a:rPr kumimoji="1" lang="en-US" altLang="ja-JP" baseline="0" dirty="0" smtClean="0"/>
                        <a:t> </a:t>
                      </a:r>
                      <a:r>
                        <a:rPr kumimoji="1" lang="en-US" altLang="ja-JP" dirty="0" smtClean="0"/>
                        <a:t>(metal line</a:t>
                      </a:r>
                      <a:r>
                        <a:rPr kumimoji="1" lang="ja-JP" altLang="en-US" dirty="0" smtClean="0"/>
                        <a:t>ｓ</a:t>
                      </a:r>
                      <a:r>
                        <a:rPr kumimoji="1" lang="en-US" altLang="ja-JP" dirty="0" smtClean="0"/>
                        <a:t>)</a:t>
                      </a:r>
                      <a:endParaRPr kumimoji="1" lang="ja-JP" altLang="en-US" dirty="0"/>
                    </a:p>
                  </a:txBody>
                  <a:tcPr/>
                </a:tc>
                <a:tc>
                  <a:txBody>
                    <a:bodyPr/>
                    <a:lstStyle/>
                    <a:p>
                      <a:r>
                        <a:rPr kumimoji="1" lang="en-US" altLang="ja-JP" dirty="0" smtClean="0"/>
                        <a:t>HSC, TMT, ALMA</a:t>
                      </a:r>
                      <a:endParaRPr kumimoji="1" lang="ja-JP" altLang="en-US" dirty="0"/>
                    </a:p>
                  </a:txBody>
                  <a:tcPr/>
                </a:tc>
              </a:tr>
              <a:tr h="640080">
                <a:tc>
                  <a:txBody>
                    <a:bodyPr/>
                    <a:lstStyle/>
                    <a:p>
                      <a:r>
                        <a:rPr kumimoji="1" lang="en-US" altLang="ja-JP" dirty="0" smtClean="0"/>
                        <a:t>Ly-α forest</a:t>
                      </a:r>
                      <a:endParaRPr kumimoji="1" lang="ja-JP" altLang="en-US" dirty="0"/>
                    </a:p>
                  </a:txBody>
                  <a:tcPr/>
                </a:tc>
                <a:tc>
                  <a:txBody>
                    <a:bodyPr/>
                    <a:lstStyle/>
                    <a:p>
                      <a:r>
                        <a:rPr kumimoji="1" lang="en-US" altLang="ja-JP" sz="1600" dirty="0" smtClean="0"/>
                        <a:t>DE, neutrinos</a:t>
                      </a:r>
                      <a:endParaRPr kumimoji="1" lang="ja-JP" altLang="en-US" sz="1600" dirty="0"/>
                    </a:p>
                  </a:txBody>
                  <a:tcPr/>
                </a:tc>
                <a:tc>
                  <a:txBody>
                    <a:bodyPr/>
                    <a:lstStyle/>
                    <a:p>
                      <a:r>
                        <a:rPr kumimoji="1" lang="en-US" altLang="ja-JP" sz="1600" dirty="0" err="1" smtClean="0"/>
                        <a:t>Thpt</a:t>
                      </a:r>
                      <a:r>
                        <a:rPr kumimoji="1" lang="en-US" altLang="ja-JP" sz="1600" baseline="0" dirty="0" smtClean="0"/>
                        <a:t> + low read-out noise (3e)</a:t>
                      </a:r>
                      <a:endParaRPr kumimoji="1" lang="ja-JP" altLang="en-US" sz="1600" dirty="0"/>
                    </a:p>
                  </a:txBody>
                  <a:tcPr/>
                </a:tc>
                <a:tc>
                  <a:txBody>
                    <a:bodyPr/>
                    <a:lstStyle/>
                    <a:p>
                      <a:r>
                        <a:rPr kumimoji="1" lang="en-US" altLang="ja-JP" dirty="0" smtClean="0"/>
                        <a:t>TBA</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HSC</a:t>
                      </a:r>
                      <a:endParaRPr kumimoji="1" lang="ja-JP" altLang="en-US" dirty="0"/>
                    </a:p>
                  </a:txBody>
                  <a:tcPr/>
                </a:tc>
              </a:tr>
              <a:tr h="640080">
                <a:tc>
                  <a:txBody>
                    <a:bodyPr/>
                    <a:lstStyle/>
                    <a:p>
                      <a:r>
                        <a:rPr kumimoji="1" lang="en-US" altLang="ja-JP" dirty="0" smtClean="0"/>
                        <a:t>Star formation</a:t>
                      </a:r>
                      <a:endParaRPr kumimoji="1" lang="ja-JP" altLang="en-US" dirty="0"/>
                    </a:p>
                  </a:txBody>
                  <a:tcPr/>
                </a:tc>
                <a:tc>
                  <a:txBody>
                    <a:bodyPr/>
                    <a:lstStyle/>
                    <a:p>
                      <a:r>
                        <a:rPr kumimoji="1" lang="en-US" altLang="ja-JP" sz="1600" dirty="0" smtClean="0"/>
                        <a:t>Stellar</a:t>
                      </a:r>
                      <a:r>
                        <a:rPr kumimoji="1" lang="en-US" altLang="ja-JP" sz="1600" baseline="0" dirty="0" smtClean="0"/>
                        <a:t> </a:t>
                      </a:r>
                      <a:r>
                        <a:rPr kumimoji="1" lang="en-US" altLang="ja-JP" sz="1600" baseline="0" dirty="0" err="1" smtClean="0"/>
                        <a:t>evol</a:t>
                      </a:r>
                      <a:r>
                        <a:rPr kumimoji="1" lang="en-US" altLang="ja-JP" sz="1600" baseline="0" dirty="0" smtClean="0"/>
                        <a:t>.</a:t>
                      </a:r>
                      <a:endParaRPr kumimoji="1" lang="ja-JP" altLang="en-US" sz="1600" dirty="0"/>
                    </a:p>
                  </a:txBody>
                  <a:tcPr/>
                </a:tc>
                <a:tc>
                  <a:txBody>
                    <a:bodyPr/>
                    <a:lstStyle/>
                    <a:p>
                      <a:r>
                        <a:rPr kumimoji="1" lang="en-US" altLang="ja-JP" dirty="0" smtClean="0"/>
                        <a:t>Current</a:t>
                      </a:r>
                      <a:r>
                        <a:rPr kumimoji="1" lang="en-US" altLang="ja-JP" baseline="0" dirty="0" smtClean="0"/>
                        <a:t> design okay</a:t>
                      </a:r>
                      <a:endParaRPr kumimoji="1" lang="ja-JP" altLang="en-US" dirty="0"/>
                    </a:p>
                  </a:txBody>
                  <a:tcPr/>
                </a:tc>
                <a:tc>
                  <a:txBody>
                    <a:bodyPr/>
                    <a:lstStyle/>
                    <a:p>
                      <a:r>
                        <a:rPr kumimoji="1" lang="en-US" altLang="ja-JP" dirty="0" smtClean="0"/>
                        <a:t>2</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HSC, X-ray survey</a:t>
                      </a:r>
                      <a:endParaRPr kumimoji="1" lang="ja-JP" altLang="en-US" dirty="0"/>
                    </a:p>
                  </a:txBody>
                  <a:tcPr/>
                </a:tc>
              </a:tr>
            </a:tbl>
          </a:graphicData>
        </a:graphic>
      </p:graphicFrame>
    </p:spTree>
    <p:extLst>
      <p:ext uri="{BB962C8B-B14F-4D97-AF65-F5344CB8AC3E}">
        <p14:creationId xmlns:p14="http://schemas.microsoft.com/office/powerpoint/2010/main" val="4084618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PFS</a:t>
            </a:r>
            <a:r>
              <a:rPr kumimoji="1" lang="ja-JP" altLang="en-US" dirty="0" smtClean="0"/>
              <a:t>で得られるものは？</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smtClean="0"/>
              <a:t>次世代の装置</a:t>
            </a:r>
            <a:endParaRPr kumimoji="1" lang="en-US" altLang="ja-JP" smtClean="0"/>
          </a:p>
          <a:p>
            <a:r>
              <a:rPr kumimoji="1" lang="ja-JP" altLang="en-US" dirty="0" smtClean="0"/>
              <a:t>大型国際共同プロジェクトの経験</a:t>
            </a:r>
            <a:endParaRPr kumimoji="1" lang="en-US" altLang="ja-JP" dirty="0" smtClean="0"/>
          </a:p>
          <a:p>
            <a:r>
              <a:rPr lang="en-US" altLang="ja-JP" dirty="0" smtClean="0"/>
              <a:t>IPMU</a:t>
            </a:r>
            <a:r>
              <a:rPr lang="ja-JP" altLang="en-US" dirty="0" smtClean="0"/>
              <a:t>に光赤外装置グループ</a:t>
            </a:r>
            <a:endParaRPr lang="en-US" altLang="ja-JP" dirty="0" smtClean="0"/>
          </a:p>
          <a:p>
            <a:r>
              <a:rPr kumimoji="1" lang="ja-JP" altLang="en-US" dirty="0"/>
              <a:t>若手</a:t>
            </a:r>
            <a:r>
              <a:rPr kumimoji="1" lang="ja-JP" altLang="en-US" dirty="0" smtClean="0"/>
              <a:t>の育成（を積極的に考えてないと）</a:t>
            </a:r>
            <a:endParaRPr kumimoji="1" lang="en-US" altLang="ja-JP" dirty="0" smtClean="0"/>
          </a:p>
          <a:p>
            <a:r>
              <a:rPr lang="ja-JP" altLang="en-US" dirty="0"/>
              <a:t>国内技術</a:t>
            </a:r>
            <a:r>
              <a:rPr lang="ja-JP" altLang="en-US" dirty="0" smtClean="0"/>
              <a:t>の蓄積</a:t>
            </a:r>
            <a:endParaRPr lang="en-US" altLang="ja-JP" dirty="0" smtClean="0"/>
          </a:p>
          <a:p>
            <a:endParaRPr lang="en-US" altLang="ja-JP" dirty="0"/>
          </a:p>
          <a:p>
            <a:pPr marL="0" indent="0" algn="ctr">
              <a:buNone/>
            </a:pPr>
            <a:r>
              <a:rPr lang="ja-JP" altLang="en-US" sz="3200" dirty="0" smtClean="0"/>
              <a:t>失うものと見比べて、</a:t>
            </a:r>
            <a:endParaRPr lang="en-US" altLang="ja-JP" sz="3200" dirty="0" smtClean="0"/>
          </a:p>
          <a:p>
            <a:pPr marL="0" indent="0" algn="ctr">
              <a:buNone/>
            </a:pPr>
            <a:r>
              <a:rPr lang="ja-JP" altLang="en-US" sz="3200" dirty="0" smtClean="0">
                <a:solidFill>
                  <a:srgbClr val="FF0000"/>
                </a:solidFill>
              </a:rPr>
              <a:t>コミュニティの</a:t>
            </a:r>
            <a:r>
              <a:rPr lang="en-US" altLang="ja-JP" sz="3200" dirty="0" smtClean="0">
                <a:solidFill>
                  <a:srgbClr val="FF0000"/>
                </a:solidFill>
              </a:rPr>
              <a:t>10</a:t>
            </a:r>
            <a:r>
              <a:rPr lang="ja-JP" altLang="en-US" sz="3200" dirty="0" smtClean="0">
                <a:solidFill>
                  <a:srgbClr val="FF0000"/>
                </a:solidFill>
              </a:rPr>
              <a:t>年先を見据えて</a:t>
            </a:r>
            <a:endParaRPr lang="en-US" altLang="ja-JP" sz="3200" dirty="0" smtClean="0">
              <a:solidFill>
                <a:srgbClr val="FF0000"/>
              </a:solidFill>
            </a:endParaRPr>
          </a:p>
          <a:p>
            <a:pPr marL="0" indent="0" algn="ctr">
              <a:buNone/>
            </a:pPr>
            <a:r>
              <a:rPr lang="ja-JP" altLang="en-US" sz="3200" dirty="0" smtClean="0"/>
              <a:t>良く考えてほしい。</a:t>
            </a:r>
            <a:endParaRPr lang="en-US" altLang="ja-JP" sz="3200" dirty="0" smtClean="0"/>
          </a:p>
        </p:txBody>
      </p:sp>
    </p:spTree>
    <p:extLst>
      <p:ext uri="{BB962C8B-B14F-4D97-AF65-F5344CB8AC3E}">
        <p14:creationId xmlns:p14="http://schemas.microsoft.com/office/powerpoint/2010/main" val="209728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sz="quarter" idx="1"/>
          </p:nvPr>
        </p:nvSpPr>
        <p:spPr/>
        <p:txBody>
          <a:bodyPr/>
          <a:lstStyle/>
          <a:p>
            <a:endParaRPr kumimoji="1" lang="ja-JP" altLang="en-US"/>
          </a:p>
        </p:txBody>
      </p:sp>
    </p:spTree>
    <p:extLst>
      <p:ext uri="{BB962C8B-B14F-4D97-AF65-F5344CB8AC3E}">
        <p14:creationId xmlns:p14="http://schemas.microsoft.com/office/powerpoint/2010/main" val="80785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WFMOS </a:t>
            </a:r>
            <a:r>
              <a:rPr kumimoji="1" lang="en-US" altLang="ja-JP" dirty="0" err="1" smtClean="0"/>
              <a:t>vs</a:t>
            </a:r>
            <a:r>
              <a:rPr kumimoji="1" lang="en-US" altLang="ja-JP" dirty="0" smtClean="0"/>
              <a:t> PFS</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a:t>WFMOS </a:t>
            </a:r>
            <a:r>
              <a:rPr lang="ja-JP" altLang="en-US" dirty="0" smtClean="0"/>
              <a:t>はどうだったのか？</a:t>
            </a:r>
            <a:endParaRPr lang="en-US" altLang="ja-JP" dirty="0"/>
          </a:p>
          <a:p>
            <a:pPr lvl="1"/>
            <a:r>
              <a:rPr lang="en-US" altLang="ja-JP" dirty="0" smtClean="0"/>
              <a:t>2009</a:t>
            </a:r>
            <a:r>
              <a:rPr lang="ja-JP" altLang="en-US" dirty="0" smtClean="0"/>
              <a:t>年時点で、</a:t>
            </a:r>
            <a:r>
              <a:rPr lang="en-US" altLang="ja-JP" dirty="0" smtClean="0"/>
              <a:t>WFMOS</a:t>
            </a:r>
            <a:r>
              <a:rPr lang="ja-JP" altLang="en-US" dirty="0" smtClean="0"/>
              <a:t>を進めることについて、（一応）コミュニティの合意は取れていた。</a:t>
            </a:r>
            <a:endParaRPr lang="en-US" altLang="ja-JP" dirty="0"/>
          </a:p>
          <a:p>
            <a:pPr lvl="1"/>
            <a:r>
              <a:rPr lang="ja-JP" altLang="en-US" dirty="0" smtClean="0"/>
              <a:t>ちょっと復習</a:t>
            </a:r>
            <a:endParaRPr lang="ja-JP" altLang="en-US" dirty="0"/>
          </a:p>
          <a:p>
            <a:endParaRPr kumimoji="1" lang="ja-JP" altLang="en-US" dirty="0"/>
          </a:p>
        </p:txBody>
      </p:sp>
    </p:spTree>
    <p:extLst>
      <p:ext uri="{BB962C8B-B14F-4D97-AF65-F5344CB8AC3E}">
        <p14:creationId xmlns:p14="http://schemas.microsoft.com/office/powerpoint/2010/main" val="3884408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ja-JP" altLang="en-US"/>
              <a:t>光天連シンポジウム</a:t>
            </a:r>
          </a:p>
        </p:txBody>
      </p:sp>
      <p:sp>
        <p:nvSpPr>
          <p:cNvPr id="25603" name="Rectangle 3"/>
          <p:cNvSpPr>
            <a:spLocks noGrp="1" noChangeArrowheads="1"/>
          </p:cNvSpPr>
          <p:nvPr>
            <p:ph type="body" idx="1"/>
          </p:nvPr>
        </p:nvSpPr>
        <p:spPr/>
        <p:txBody>
          <a:bodyPr/>
          <a:lstStyle/>
          <a:p>
            <a:pPr>
              <a:lnSpc>
                <a:spcPct val="90000"/>
              </a:lnSpc>
              <a:buFontTx/>
              <a:buNone/>
            </a:pPr>
            <a:r>
              <a:rPr lang="ja-JP" altLang="en-US" sz="2400"/>
              <a:t>光天連シンポジウム（</a:t>
            </a:r>
            <a:r>
              <a:rPr lang="en-US" altLang="ja-JP" sz="2400"/>
              <a:t>2008/8/21-22</a:t>
            </a:r>
            <a:r>
              <a:rPr lang="ja-JP" altLang="en-US" sz="2400"/>
              <a:t>）では、</a:t>
            </a:r>
          </a:p>
          <a:p>
            <a:pPr>
              <a:lnSpc>
                <a:spcPct val="90000"/>
              </a:lnSpc>
            </a:pPr>
            <a:r>
              <a:rPr lang="ja-JP" altLang="en-US" sz="2400"/>
              <a:t>これまでの経緯をまずコミュニティへ説明</a:t>
            </a:r>
          </a:p>
          <a:p>
            <a:pPr>
              <a:lnSpc>
                <a:spcPct val="90000"/>
              </a:lnSpc>
            </a:pPr>
            <a:r>
              <a:rPr lang="ja-JP" altLang="en-US" sz="2400"/>
              <a:t>期待されるサイエンスのトピックス、</a:t>
            </a:r>
          </a:p>
          <a:p>
            <a:pPr>
              <a:lnSpc>
                <a:spcPct val="90000"/>
              </a:lnSpc>
            </a:pPr>
            <a:r>
              <a:rPr lang="en-US" altLang="ja-JP" sz="2400"/>
              <a:t>WFMOS</a:t>
            </a:r>
            <a:r>
              <a:rPr lang="ja-JP" altLang="en-US" sz="2400"/>
              <a:t>についての懸念</a:t>
            </a:r>
          </a:p>
          <a:p>
            <a:pPr>
              <a:lnSpc>
                <a:spcPct val="90000"/>
              </a:lnSpc>
              <a:buFontTx/>
              <a:buNone/>
            </a:pPr>
            <a:r>
              <a:rPr lang="ja-JP" altLang="en-US" sz="2400"/>
              <a:t>などが示された。</a:t>
            </a:r>
          </a:p>
          <a:p>
            <a:pPr>
              <a:lnSpc>
                <a:spcPct val="90000"/>
              </a:lnSpc>
              <a:buFontTx/>
              <a:buNone/>
            </a:pPr>
            <a:endParaRPr lang="ja-JP" altLang="en-US" sz="2400"/>
          </a:p>
          <a:p>
            <a:pPr>
              <a:lnSpc>
                <a:spcPct val="90000"/>
              </a:lnSpc>
              <a:buFontTx/>
              <a:buNone/>
            </a:pPr>
            <a:r>
              <a:rPr lang="ja-JP" altLang="en-US" sz="2400"/>
              <a:t>最後に、挙手による意見分布を求めたところ、</a:t>
            </a:r>
            <a:r>
              <a:rPr lang="en-US" altLang="ja-JP" sz="2400"/>
              <a:t>WFMOS</a:t>
            </a:r>
            <a:r>
              <a:rPr lang="ja-JP" altLang="en-US" sz="2400"/>
              <a:t>の</a:t>
            </a:r>
          </a:p>
          <a:p>
            <a:pPr>
              <a:lnSpc>
                <a:spcPct val="90000"/>
              </a:lnSpc>
              <a:buFontTx/>
              <a:buNone/>
            </a:pPr>
            <a:r>
              <a:rPr lang="ja-JP" altLang="en-US" sz="2400"/>
              <a:t>渉を進めることに肯定的・中立的意見がほぼ半々となった。</a:t>
            </a:r>
          </a:p>
          <a:p>
            <a:pPr>
              <a:lnSpc>
                <a:spcPct val="90000"/>
              </a:lnSpc>
              <a:buFontTx/>
              <a:buNone/>
            </a:pPr>
            <a:endParaRPr lang="ja-JP" altLang="en-US" sz="2400"/>
          </a:p>
          <a:p>
            <a:pPr>
              <a:lnSpc>
                <a:spcPct val="90000"/>
              </a:lnSpc>
              <a:buFontTx/>
              <a:buNone/>
            </a:pPr>
            <a:r>
              <a:rPr lang="ja-JP" altLang="en-US">
                <a:solidFill>
                  <a:srgbClr val="FF0000"/>
                </a:solidFill>
              </a:rPr>
              <a:t>　</a:t>
            </a:r>
            <a:r>
              <a:rPr lang="en-US" altLang="ja-JP">
                <a:solidFill>
                  <a:srgbClr val="FF0000"/>
                </a:solidFill>
              </a:rPr>
              <a:t>⇒</a:t>
            </a:r>
            <a:r>
              <a:rPr lang="ja-JP" altLang="en-US">
                <a:solidFill>
                  <a:srgbClr val="FF0000"/>
                </a:solidFill>
              </a:rPr>
              <a:t>交渉を進めることとした</a:t>
            </a:r>
          </a:p>
        </p:txBody>
      </p:sp>
      <p:sp>
        <p:nvSpPr>
          <p:cNvPr id="2" name="テキスト ボックス 1"/>
          <p:cNvSpPr txBox="1"/>
          <p:nvPr/>
        </p:nvSpPr>
        <p:spPr>
          <a:xfrm>
            <a:off x="15972" y="25756"/>
            <a:ext cx="6412974" cy="369332"/>
          </a:xfrm>
          <a:prstGeom prst="rect">
            <a:avLst/>
          </a:prstGeom>
          <a:noFill/>
        </p:spPr>
        <p:txBody>
          <a:bodyPr wrap="none" rtlCol="0">
            <a:spAutoFit/>
          </a:bodyPr>
          <a:lstStyle/>
          <a:p>
            <a:r>
              <a:rPr kumimoji="1" lang="en-US" altLang="ja-JP" i="1" dirty="0" smtClean="0"/>
              <a:t>Report on WFMOS</a:t>
            </a:r>
            <a:r>
              <a:rPr lang="en-US" altLang="ja-JP" i="1" dirty="0"/>
              <a:t> </a:t>
            </a:r>
            <a:r>
              <a:rPr lang="en-US" altLang="ja-JP" i="1" dirty="0" smtClean="0"/>
              <a:t>Negotiation at GOPIRA Symposium</a:t>
            </a:r>
            <a:r>
              <a:rPr kumimoji="1" lang="ja-JP" altLang="en-US" i="1" dirty="0" smtClean="0"/>
              <a:t>：</a:t>
            </a:r>
            <a:r>
              <a:rPr kumimoji="1" lang="en-US" altLang="ja-JP" i="1" dirty="0" smtClean="0"/>
              <a:t>Aug. 2008</a:t>
            </a:r>
            <a:endParaRPr kumimoji="1" lang="ja-JP" altLang="en-US" i="1" dirty="0"/>
          </a:p>
        </p:txBody>
      </p:sp>
    </p:spTree>
    <p:extLst>
      <p:ext uri="{BB962C8B-B14F-4D97-AF65-F5344CB8AC3E}">
        <p14:creationId xmlns:p14="http://schemas.microsoft.com/office/powerpoint/2010/main" val="3110698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ja-JP" dirty="0" smtClean="0"/>
              <a:t>WFMOS Shock</a:t>
            </a:r>
            <a:endParaRPr lang="ja-JP" altLang="en-US" dirty="0"/>
          </a:p>
        </p:txBody>
      </p:sp>
      <p:sp>
        <p:nvSpPr>
          <p:cNvPr id="25603" name="Rectangle 3"/>
          <p:cNvSpPr>
            <a:spLocks noGrp="1" noChangeArrowheads="1"/>
          </p:cNvSpPr>
          <p:nvPr>
            <p:ph type="body" idx="1"/>
          </p:nvPr>
        </p:nvSpPr>
        <p:spPr>
          <a:xfrm>
            <a:off x="685800" y="1981200"/>
            <a:ext cx="7772400" cy="3175992"/>
          </a:xfrm>
        </p:spPr>
        <p:txBody>
          <a:bodyPr/>
          <a:lstStyle/>
          <a:p>
            <a:pPr>
              <a:lnSpc>
                <a:spcPct val="90000"/>
              </a:lnSpc>
              <a:buFontTx/>
              <a:buChar char="-"/>
            </a:pPr>
            <a:r>
              <a:rPr lang="en-US" altLang="ja-JP" sz="2400" dirty="0" smtClean="0"/>
              <a:t>2009/1</a:t>
            </a:r>
            <a:r>
              <a:rPr lang="ja-JP" altLang="en-US" sz="2400" dirty="0" smtClean="0"/>
              <a:t>のすばる</a:t>
            </a:r>
            <a:r>
              <a:rPr lang="en-US" altLang="ja-JP" sz="2400" dirty="0" smtClean="0"/>
              <a:t>UM</a:t>
            </a:r>
            <a:r>
              <a:rPr lang="ja-JP" altLang="en-US" sz="2400" dirty="0" smtClean="0"/>
              <a:t>でも進めることは合意</a:t>
            </a:r>
            <a:endParaRPr lang="en-US" altLang="ja-JP" sz="2400" dirty="0"/>
          </a:p>
          <a:p>
            <a:pPr>
              <a:lnSpc>
                <a:spcPct val="90000"/>
              </a:lnSpc>
              <a:buFontTx/>
              <a:buChar char="-"/>
            </a:pPr>
            <a:r>
              <a:rPr lang="en-US" altLang="ja-JP" sz="2400" dirty="0" smtClean="0"/>
              <a:t>NAOJ-Gemini</a:t>
            </a:r>
            <a:r>
              <a:rPr lang="ja-JP" altLang="en-US" sz="2400" dirty="0" smtClean="0"/>
              <a:t>の合意書取りまとめは最終段階であった</a:t>
            </a:r>
            <a:endParaRPr lang="en-US" altLang="ja-JP" sz="2400" dirty="0" smtClean="0"/>
          </a:p>
          <a:p>
            <a:pPr>
              <a:lnSpc>
                <a:spcPct val="90000"/>
              </a:lnSpc>
              <a:buFontTx/>
              <a:buNone/>
            </a:pPr>
            <a:endParaRPr lang="en-US" altLang="ja-JP" sz="2800" b="1" dirty="0" smtClean="0"/>
          </a:p>
          <a:p>
            <a:pPr>
              <a:lnSpc>
                <a:spcPct val="90000"/>
              </a:lnSpc>
              <a:buFontTx/>
              <a:buNone/>
            </a:pPr>
            <a:endParaRPr lang="en-US" altLang="ja-JP" sz="2800" b="1" dirty="0"/>
          </a:p>
          <a:p>
            <a:pPr>
              <a:lnSpc>
                <a:spcPct val="90000"/>
              </a:lnSpc>
              <a:buFontTx/>
              <a:buNone/>
            </a:pPr>
            <a:endParaRPr lang="en-US" altLang="ja-JP" sz="2800" b="1" dirty="0" smtClean="0"/>
          </a:p>
          <a:p>
            <a:pPr>
              <a:lnSpc>
                <a:spcPct val="90000"/>
              </a:lnSpc>
              <a:buFontTx/>
              <a:buNone/>
            </a:pPr>
            <a:endParaRPr lang="en-US" altLang="ja-JP" sz="2800" b="1" dirty="0" smtClean="0"/>
          </a:p>
          <a:p>
            <a:pPr algn="ctr">
              <a:lnSpc>
                <a:spcPct val="90000"/>
              </a:lnSpc>
              <a:buFontTx/>
              <a:buNone/>
            </a:pPr>
            <a:r>
              <a:rPr lang="en-US" altLang="ja-JP" sz="2800" b="1" dirty="0" smtClean="0">
                <a:solidFill>
                  <a:srgbClr val="FF0000"/>
                </a:solidFill>
              </a:rPr>
              <a:t>2009/6 (Subaru-Gemini Kyoto</a:t>
            </a:r>
            <a:r>
              <a:rPr lang="ja-JP" altLang="en-US" sz="2800" b="1" dirty="0">
                <a:solidFill>
                  <a:srgbClr val="FF0000"/>
                </a:solidFill>
              </a:rPr>
              <a:t> </a:t>
            </a:r>
            <a:r>
              <a:rPr lang="en-US" altLang="ja-JP" sz="2800" b="1" dirty="0" smtClean="0">
                <a:solidFill>
                  <a:srgbClr val="FF0000"/>
                </a:solidFill>
              </a:rPr>
              <a:t>Conference</a:t>
            </a:r>
            <a:r>
              <a:rPr lang="ja-JP" altLang="en-US" sz="2800" b="1" dirty="0" smtClean="0">
                <a:solidFill>
                  <a:srgbClr val="FF0000"/>
                </a:solidFill>
              </a:rPr>
              <a:t>直前</a:t>
            </a:r>
            <a:r>
              <a:rPr lang="en-US" altLang="ja-JP" sz="2800" b="1" dirty="0" smtClean="0">
                <a:solidFill>
                  <a:srgbClr val="FF0000"/>
                </a:solidFill>
              </a:rPr>
              <a:t>)</a:t>
            </a:r>
          </a:p>
          <a:p>
            <a:pPr algn="ctr">
              <a:lnSpc>
                <a:spcPct val="90000"/>
              </a:lnSpc>
              <a:buFontTx/>
              <a:buNone/>
            </a:pPr>
            <a:r>
              <a:rPr lang="ja-JP" altLang="en-US" sz="2800" b="1" dirty="0">
                <a:solidFill>
                  <a:srgbClr val="FF0000"/>
                </a:solidFill>
              </a:rPr>
              <a:t>突如キャンセル</a:t>
            </a:r>
            <a:endParaRPr lang="en-US" altLang="ja-JP" sz="2800" b="1" dirty="0" smtClean="0">
              <a:solidFill>
                <a:srgbClr val="FF0000"/>
              </a:solidFill>
            </a:endParaRPr>
          </a:p>
        </p:txBody>
      </p:sp>
    </p:spTree>
    <p:extLst>
      <p:ext uri="{BB962C8B-B14F-4D97-AF65-F5344CB8AC3E}">
        <p14:creationId xmlns:p14="http://schemas.microsoft.com/office/powerpoint/2010/main" val="1139265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6" end="6"/>
                                            </p:txEl>
                                          </p:spTgt>
                                        </p:tgtEl>
                                        <p:attrNameLst>
                                          <p:attrName>style.visibility</p:attrName>
                                        </p:attrNameLst>
                                      </p:cBhvr>
                                      <p:to>
                                        <p:strVal val="visible"/>
                                      </p:to>
                                    </p:set>
                                    <p:anim calcmode="lin" valueType="num">
                                      <p:cBhvr additive="base">
                                        <p:cTn id="7" dur="500" fill="hold"/>
                                        <p:tgtEl>
                                          <p:spTgt spid="2560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603">
                                            <p:txEl>
                                              <p:pRg st="7" end="7"/>
                                            </p:txEl>
                                          </p:spTgt>
                                        </p:tgtEl>
                                        <p:attrNameLst>
                                          <p:attrName>style.visibility</p:attrName>
                                        </p:attrNameLst>
                                      </p:cBhvr>
                                      <p:to>
                                        <p:strVal val="visible"/>
                                      </p:to>
                                    </p:set>
                                    <p:anim calcmode="lin" valueType="num">
                                      <p:cBhvr additive="base">
                                        <p:cTn id="11"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NAOJ/Gemini WFMOS</a:t>
            </a:r>
            <a:r>
              <a:rPr lang="ja-JP" altLang="en-US" dirty="0" smtClean="0"/>
              <a:t> </a:t>
            </a:r>
            <a:r>
              <a:rPr lang="en-US" altLang="ja-JP" dirty="0" smtClean="0"/>
              <a:t>Agreement Draft</a:t>
            </a:r>
            <a:br>
              <a:rPr lang="en-US" altLang="ja-JP" dirty="0" smtClean="0"/>
            </a:br>
            <a:r>
              <a:rPr lang="en-US" altLang="ja-JP" dirty="0"/>
              <a:t>	</a:t>
            </a:r>
            <a:r>
              <a:rPr lang="en-US" altLang="ja-JP" dirty="0" smtClean="0"/>
              <a:t>				</a:t>
            </a:r>
            <a:r>
              <a:rPr kumimoji="1" lang="en-US" altLang="ja-JP" sz="2400" dirty="0" smtClean="0"/>
              <a:t>(Ver. 3.16/Apr. 2009)</a:t>
            </a:r>
            <a:endParaRPr kumimoji="1" lang="ja-JP" altLang="en-US" sz="2400" dirty="0"/>
          </a:p>
        </p:txBody>
      </p:sp>
      <p:sp>
        <p:nvSpPr>
          <p:cNvPr id="3" name="コンテンツ プレースホルダー 2"/>
          <p:cNvSpPr>
            <a:spLocks noGrp="1"/>
          </p:cNvSpPr>
          <p:nvPr>
            <p:ph sz="quarter" idx="1"/>
          </p:nvPr>
        </p:nvSpPr>
        <p:spPr/>
        <p:txBody>
          <a:bodyPr>
            <a:normAutofit/>
          </a:bodyPr>
          <a:lstStyle/>
          <a:p>
            <a:pPr lvl="0"/>
            <a:r>
              <a:rPr lang="en-US" altLang="ja-JP" sz="2000" b="1" dirty="0" smtClean="0"/>
              <a:t>(Responsibilities of Gemini)</a:t>
            </a:r>
            <a:r>
              <a:rPr lang="en-US" altLang="ja-JP" sz="2000" dirty="0" smtClean="0"/>
              <a:t> </a:t>
            </a:r>
            <a:r>
              <a:rPr lang="en-US" altLang="ja-JP" sz="2000" dirty="0" smtClean="0">
                <a:solidFill>
                  <a:srgbClr val="FF0000"/>
                </a:solidFill>
              </a:rPr>
              <a:t>Gemini will design and construct the Gemini Provided Elements (GPE).</a:t>
            </a:r>
            <a:endParaRPr lang="ja-JP" altLang="ja-JP" sz="1800" dirty="0" smtClean="0">
              <a:solidFill>
                <a:srgbClr val="FF0000"/>
              </a:solidFill>
            </a:endParaRPr>
          </a:p>
          <a:p>
            <a:pPr lvl="1"/>
            <a:r>
              <a:rPr lang="en-US" altLang="ja-JP" sz="1800" dirty="0" smtClean="0"/>
              <a:t>WFMOS shall meet the requirements of a prime focus instrument of Subaru telescope.  </a:t>
            </a:r>
            <a:endParaRPr lang="ja-JP" altLang="ja-JP" sz="1600" dirty="0" smtClean="0"/>
          </a:p>
          <a:p>
            <a:pPr lvl="1"/>
            <a:r>
              <a:rPr lang="en-US" altLang="ja-JP" sz="1800" dirty="0" smtClean="0"/>
              <a:t>Gemini will cooperate with Subaru to install the GPE at Subaru and provide the technical support and labor needed to prepare WFMOS for Final Acceptance. </a:t>
            </a:r>
            <a:endParaRPr lang="ja-JP" altLang="ja-JP" sz="1600" dirty="0" smtClean="0"/>
          </a:p>
          <a:p>
            <a:pPr lvl="1"/>
            <a:r>
              <a:rPr lang="en-US" altLang="ja-JP" sz="1800" dirty="0" smtClean="0"/>
              <a:t>Final Acceptance testing shall be done by Gemini with cooperation from Subaru.</a:t>
            </a:r>
          </a:p>
          <a:p>
            <a:pPr lvl="0"/>
            <a:r>
              <a:rPr lang="en-US" altLang="ja-JP" sz="2000" b="1" dirty="0"/>
              <a:t>(Responsibilities of Subaru)</a:t>
            </a:r>
            <a:r>
              <a:rPr lang="en-US" altLang="ja-JP" sz="2000" dirty="0"/>
              <a:t> Subaru shall design and construct the Subaru Provided Elements (SPE) and accept WFMOS as  a </a:t>
            </a:r>
            <a:r>
              <a:rPr lang="en-US" altLang="ja-JP" sz="2000" dirty="0">
                <a:solidFill>
                  <a:srgbClr val="FF0000"/>
                </a:solidFill>
              </a:rPr>
              <a:t>Subaru facility instrument</a:t>
            </a:r>
            <a:r>
              <a:rPr lang="en-US" altLang="ja-JP" sz="2000" dirty="0"/>
              <a:t> upon its completion.</a:t>
            </a:r>
            <a:endParaRPr lang="ja-JP" altLang="ja-JP" sz="1800" dirty="0"/>
          </a:p>
          <a:p>
            <a:pPr lvl="1"/>
            <a:r>
              <a:rPr lang="en-US" altLang="ja-JP" sz="1800" dirty="0"/>
              <a:t>Subaru will provide telescope nights for testing and commissioning of WFMOS.</a:t>
            </a:r>
            <a:endParaRPr lang="ja-JP" altLang="ja-JP" sz="1600" dirty="0"/>
          </a:p>
          <a:p>
            <a:pPr lvl="1"/>
            <a:r>
              <a:rPr lang="en-US" altLang="ja-JP" sz="1800" dirty="0"/>
              <a:t>Subaru will provide the routine operations and  maintenance of WFMOS.</a:t>
            </a:r>
            <a:endParaRPr lang="ja-JP" altLang="ja-JP" sz="1600" dirty="0"/>
          </a:p>
          <a:p>
            <a:pPr lvl="1"/>
            <a:r>
              <a:rPr lang="en-US" altLang="ja-JP" sz="1800" dirty="0"/>
              <a:t>Subaru shall provide Gemini with the technical support and information necessary for completion of WFMOS as a Subaru facility instrument.</a:t>
            </a:r>
            <a:endParaRPr lang="ja-JP" altLang="ja-JP" sz="1600" dirty="0"/>
          </a:p>
          <a:p>
            <a:endParaRPr lang="ja-JP" altLang="ja-JP" sz="2000" dirty="0" smtClean="0"/>
          </a:p>
          <a:p>
            <a:endParaRPr kumimoji="1" lang="ja-JP" altLang="en-US" sz="2000" dirty="0"/>
          </a:p>
        </p:txBody>
      </p:sp>
    </p:spTree>
    <p:extLst>
      <p:ext uri="{BB962C8B-B14F-4D97-AF65-F5344CB8AC3E}">
        <p14:creationId xmlns:p14="http://schemas.microsoft.com/office/powerpoint/2010/main" val="1642739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sz="quarter" idx="1"/>
          </p:nvPr>
        </p:nvSpPr>
        <p:spPr/>
        <p:txBody>
          <a:bodyPr>
            <a:normAutofit fontScale="70000" lnSpcReduction="20000"/>
          </a:bodyPr>
          <a:lstStyle/>
          <a:p>
            <a:pPr lvl="0"/>
            <a:r>
              <a:rPr lang="en-US" altLang="ja-JP" sz="2800" b="1" dirty="0"/>
              <a:t>(Joint Science Campaigns – JSC) </a:t>
            </a:r>
            <a:r>
              <a:rPr lang="en-US" altLang="ja-JP" sz="2800" dirty="0">
                <a:solidFill>
                  <a:srgbClr val="FF0000"/>
                </a:solidFill>
              </a:rPr>
              <a:t>Three hundred nights of WFMOS observing time will be allocated </a:t>
            </a:r>
            <a:r>
              <a:rPr lang="en-US" altLang="ja-JP" sz="2800" dirty="0"/>
              <a:t>for one or more JSC.</a:t>
            </a:r>
            <a:endParaRPr lang="ja-JP" altLang="ja-JP" sz="2400" dirty="0"/>
          </a:p>
          <a:p>
            <a:pPr lvl="1"/>
            <a:r>
              <a:rPr lang="en-US" altLang="ja-JP" sz="2400" dirty="0"/>
              <a:t> The JSC nights will be assigned over a 5 year period. </a:t>
            </a:r>
            <a:endParaRPr lang="ja-JP" altLang="ja-JP" sz="2000" dirty="0"/>
          </a:p>
          <a:p>
            <a:pPr lvl="1"/>
            <a:r>
              <a:rPr lang="en-US" altLang="ja-JP" sz="2400" dirty="0"/>
              <a:t> Additional nights may be added to the JSC later if both parties agree to do so.</a:t>
            </a:r>
            <a:endParaRPr lang="ja-JP" altLang="ja-JP" sz="2000" dirty="0"/>
          </a:p>
          <a:p>
            <a:pPr lvl="1"/>
            <a:r>
              <a:rPr lang="en-US" altLang="ja-JP" sz="2400" dirty="0"/>
              <a:t> Each JSC team shall be a unified team with an approximately equal number of both Japanese and Gemini scientists.</a:t>
            </a:r>
            <a:endParaRPr lang="ja-JP" altLang="ja-JP" sz="2000" dirty="0"/>
          </a:p>
          <a:p>
            <a:pPr lvl="1"/>
            <a:r>
              <a:rPr lang="en-US" altLang="ja-JP" sz="2400" dirty="0">
                <a:solidFill>
                  <a:srgbClr val="FF0000"/>
                </a:solidFill>
              </a:rPr>
              <a:t>Gemini will provide Subaru with ½ night of Subaru Exchange Time on Gemini for each allocated JSC night.</a:t>
            </a:r>
            <a:endParaRPr lang="ja-JP" altLang="ja-JP" sz="2000" dirty="0">
              <a:solidFill>
                <a:srgbClr val="FF0000"/>
              </a:solidFill>
            </a:endParaRPr>
          </a:p>
          <a:p>
            <a:pPr lvl="0"/>
            <a:r>
              <a:rPr lang="en-US" altLang="ja-JP" sz="2800" b="1" dirty="0"/>
              <a:t>(PI Programs) </a:t>
            </a:r>
            <a:r>
              <a:rPr lang="en-US" altLang="ja-JP" sz="2800" dirty="0"/>
              <a:t>WFMOS will be open to both the Subaru and Gemini communities as an open-use instrument.</a:t>
            </a:r>
            <a:endParaRPr lang="ja-JP" altLang="ja-JP" sz="2400" dirty="0"/>
          </a:p>
          <a:p>
            <a:pPr lvl="1"/>
            <a:r>
              <a:rPr lang="en-US" altLang="ja-JP" sz="2400" dirty="0"/>
              <a:t>Gemini PI time on WFMOS will be based on the framework of the </a:t>
            </a:r>
            <a:r>
              <a:rPr lang="en-US" altLang="ja-JP" sz="2000" dirty="0"/>
              <a:t> </a:t>
            </a:r>
            <a:r>
              <a:rPr lang="en-US" altLang="ja-JP" sz="2400" dirty="0"/>
              <a:t>Subaru-Gemini Time Exchange Program. </a:t>
            </a:r>
            <a:endParaRPr lang="ja-JP" altLang="ja-JP" sz="2000" dirty="0"/>
          </a:p>
          <a:p>
            <a:pPr lvl="1"/>
            <a:r>
              <a:rPr lang="en-US" altLang="ja-JP" sz="2400" dirty="0"/>
              <a:t>The number of PI nights offered for use on WFMOS shall be equal for both the Gemini and Subaru communities and shall be at least 10 nights per year. and shall not exceed the number of nights allocated for the Subaru-Gemini Exchange Program. The number of nights allocated for the Subaru-Gemini Exchange Program (that includes WFMOS and other Subaru facility instruments) may be determined each semester by mutual agreement among Subaru SAC, Subaru director, Gemini director, and ??? , and shall be at least 5 nights per semester</a:t>
            </a:r>
            <a:r>
              <a:rPr lang="en-US" altLang="ja-JP" sz="2400" dirty="0" smtClean="0"/>
              <a:t>.</a:t>
            </a:r>
            <a:endParaRPr lang="ja-JP" altLang="ja-JP" sz="2000" dirty="0" smtClean="0"/>
          </a:p>
          <a:p>
            <a:endParaRPr kumimoji="1" lang="ja-JP" altLang="en-US" dirty="0"/>
          </a:p>
        </p:txBody>
      </p:sp>
    </p:spTree>
    <p:extLst>
      <p:ext uri="{BB962C8B-B14F-4D97-AF65-F5344CB8AC3E}">
        <p14:creationId xmlns:p14="http://schemas.microsoft.com/office/powerpoint/2010/main" val="3929711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sz="quarter" idx="1"/>
          </p:nvPr>
        </p:nvSpPr>
        <p:spPr/>
        <p:txBody>
          <a:bodyPr/>
          <a:lstStyle/>
          <a:p>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7800975" cy="584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1945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WFMOS</a:t>
            </a:r>
            <a:r>
              <a:rPr lang="ja-JP" altLang="en-US" dirty="0" smtClean="0"/>
              <a:t> </a:t>
            </a:r>
            <a:r>
              <a:rPr lang="en-US" altLang="ja-JP" dirty="0" smtClean="0"/>
              <a:t>vs. </a:t>
            </a:r>
            <a:r>
              <a:rPr kumimoji="1" lang="en-US" altLang="ja-JP" dirty="0" smtClean="0"/>
              <a:t>PFS</a:t>
            </a:r>
            <a:endParaRPr kumimoji="1" lang="ja-JP" altLang="en-US" dirty="0"/>
          </a:p>
        </p:txBody>
      </p:sp>
      <mc:AlternateContent xmlns:mc="http://schemas.openxmlformats.org/markup-compatibility/2006">
        <mc:Choice xmlns:a14="http://schemas.microsoft.com/office/drawing/2010/main" Requires="a14">
          <p:graphicFrame>
            <p:nvGraphicFramePr>
              <p:cNvPr id="4" name="コンテンツ プレースホルダー 3"/>
              <p:cNvGraphicFramePr>
                <a:graphicFrameLocks noGrp="1"/>
              </p:cNvGraphicFramePr>
              <p:nvPr>
                <p:ph sz="quarter" idx="1"/>
                <p:extLst>
                  <p:ext uri="{D42A27DB-BD31-4B8C-83A1-F6EECF244321}">
                    <p14:modId xmlns:p14="http://schemas.microsoft.com/office/powerpoint/2010/main" val="3440779563"/>
                  </p:ext>
                </p:extLst>
              </p:nvPr>
            </p:nvGraphicFramePr>
            <p:xfrm>
              <a:off x="313183" y="1153017"/>
              <a:ext cx="8435281" cy="5511800"/>
            </p:xfrm>
            <a:graphic>
              <a:graphicData uri="http://schemas.openxmlformats.org/drawingml/2006/table">
                <a:tbl>
                  <a:tblPr firstRow="1" bandRow="1">
                    <a:tableStyleId>{5C22544A-7EE6-4342-B048-85BDC9FD1C3A}</a:tableStyleId>
                  </a:tblPr>
                  <a:tblGrid>
                    <a:gridCol w="1800200"/>
                    <a:gridCol w="3168352"/>
                    <a:gridCol w="3466729"/>
                  </a:tblGrid>
                  <a:tr h="370840">
                    <a:tc>
                      <a:txBody>
                        <a:bodyPr/>
                        <a:lstStyle/>
                        <a:p>
                          <a:endParaRPr kumimoji="1" lang="ja-JP" altLang="en-US" dirty="0"/>
                        </a:p>
                      </a:txBody>
                      <a:tcPr/>
                    </a:tc>
                    <a:tc>
                      <a:txBody>
                        <a:bodyPr/>
                        <a:lstStyle/>
                        <a:p>
                          <a:r>
                            <a:rPr kumimoji="1" lang="en-US" altLang="ja-JP" dirty="0" smtClean="0"/>
                            <a:t>WFMOS</a:t>
                          </a:r>
                          <a:endParaRPr kumimoji="1" lang="ja-JP" altLang="en-US" dirty="0"/>
                        </a:p>
                      </a:txBody>
                      <a:tcPr/>
                    </a:tc>
                    <a:tc>
                      <a:txBody>
                        <a:bodyPr/>
                        <a:lstStyle/>
                        <a:p>
                          <a:r>
                            <a:rPr kumimoji="1" lang="en-US" altLang="ja-JP" dirty="0" smtClean="0"/>
                            <a:t>PFS</a:t>
                          </a:r>
                          <a:endParaRPr kumimoji="1" lang="ja-JP" altLang="en-US" dirty="0"/>
                        </a:p>
                      </a:txBody>
                      <a:tcPr/>
                    </a:tc>
                  </a:tr>
                  <a:tr h="370840">
                    <a:tc>
                      <a:txBody>
                        <a:bodyPr/>
                        <a:lstStyle/>
                        <a:p>
                          <a:r>
                            <a:rPr kumimoji="1" lang="en-US" altLang="ja-JP" dirty="0" smtClean="0"/>
                            <a:t>Main Contractor</a:t>
                          </a:r>
                          <a:endParaRPr kumimoji="1" lang="ja-JP" altLang="en-US" dirty="0"/>
                        </a:p>
                      </a:txBody>
                      <a:tcPr/>
                    </a:tc>
                    <a:tc>
                      <a:txBody>
                        <a:bodyPr/>
                        <a:lstStyle/>
                        <a:p>
                          <a:r>
                            <a:rPr kumimoji="1" lang="en-US" altLang="ja-JP" dirty="0" smtClean="0"/>
                            <a:t>Gemini</a:t>
                          </a:r>
                          <a:endParaRPr kumimoji="1" lang="ja-JP" altLang="en-US" dirty="0"/>
                        </a:p>
                      </a:txBody>
                      <a:tcPr/>
                    </a:tc>
                    <a:tc>
                      <a:txBody>
                        <a:bodyPr/>
                        <a:lstStyle/>
                        <a:p>
                          <a:r>
                            <a:rPr kumimoji="1" lang="en-US" altLang="ja-JP" dirty="0" smtClean="0"/>
                            <a:t>PFS</a:t>
                          </a:r>
                          <a:r>
                            <a:rPr kumimoji="1" lang="en-US" altLang="ja-JP" baseline="0" dirty="0" smtClean="0"/>
                            <a:t> collaborators</a:t>
                          </a:r>
                          <a:endParaRPr kumimoji="1" lang="ja-JP" altLang="en-US" dirty="0"/>
                        </a:p>
                      </a:txBody>
                      <a:tcPr/>
                    </a:tc>
                  </a:tr>
                  <a:tr h="370840">
                    <a:tc>
                      <a:txBody>
                        <a:bodyPr/>
                        <a:lstStyle/>
                        <a:p>
                          <a:r>
                            <a:rPr kumimoji="1" lang="en-US" altLang="ja-JP" dirty="0" smtClean="0"/>
                            <a:t>Management</a:t>
                          </a:r>
                          <a:endParaRPr kumimoji="1" lang="ja-JP" altLang="en-US" dirty="0"/>
                        </a:p>
                      </a:txBody>
                      <a:tcPr/>
                    </a:tc>
                    <a:tc>
                      <a:txBody>
                        <a:bodyPr/>
                        <a:lstStyle/>
                        <a:p>
                          <a:r>
                            <a:rPr kumimoji="1" lang="en-US" altLang="ja-JP" dirty="0" smtClean="0"/>
                            <a:t>JPL</a:t>
                          </a:r>
                          <a:endParaRPr kumimoji="1" lang="ja-JP" altLang="en-US" dirty="0"/>
                        </a:p>
                      </a:txBody>
                      <a:tcPr/>
                    </a:tc>
                    <a:tc>
                      <a:txBody>
                        <a:bodyPr/>
                        <a:lstStyle/>
                        <a:p>
                          <a:r>
                            <a:rPr kumimoji="1" lang="en-US" altLang="ja-JP" dirty="0" smtClean="0"/>
                            <a:t>IPMU+NAOJ (?)</a:t>
                          </a:r>
                          <a:endParaRPr kumimoji="1" lang="ja-JP" altLang="en-US" dirty="0"/>
                        </a:p>
                      </a:txBody>
                      <a:tcPr/>
                    </a:tc>
                  </a:tr>
                  <a:tr h="370840">
                    <a:tc>
                      <a:txBody>
                        <a:bodyPr/>
                        <a:lstStyle/>
                        <a:p>
                          <a:r>
                            <a:rPr kumimoji="1" lang="en-US" altLang="ja-JP" dirty="0" smtClean="0"/>
                            <a:t>Cost Est.</a:t>
                          </a:r>
                          <a:endParaRPr kumimoji="1" lang="ja-JP" altLang="en-US" dirty="0"/>
                        </a:p>
                      </a:txBody>
                      <a:tcPr/>
                    </a:tc>
                    <a:tc>
                      <a:txBody>
                        <a:bodyPr/>
                        <a:lstStyle/>
                        <a:p>
                          <a:r>
                            <a:rPr kumimoji="1" lang="en-US" altLang="ja-JP" dirty="0" smtClean="0"/>
                            <a:t>$75M (incl.</a:t>
                          </a:r>
                          <a:r>
                            <a:rPr kumimoji="1" lang="en-US" altLang="ja-JP" baseline="0" dirty="0" smtClean="0"/>
                            <a:t> reserve)</a:t>
                          </a:r>
                          <a:r>
                            <a:rPr kumimoji="1" lang="en-US" altLang="ja-JP" dirty="0" smtClean="0"/>
                            <a:t>+Subaru Upgrade</a:t>
                          </a:r>
                          <a:endParaRPr kumimoji="1" lang="ja-JP" altLang="en-US" dirty="0"/>
                        </a:p>
                      </a:txBody>
                      <a:tcPr/>
                    </a:tc>
                    <a:tc>
                      <a:txBody>
                        <a:bodyPr/>
                        <a:lstStyle/>
                        <a:p>
                          <a:r>
                            <a:rPr kumimoji="1" lang="en-US" altLang="ja-JP" dirty="0" smtClean="0"/>
                            <a:t>$34M+$7.4M</a:t>
                          </a:r>
                          <a:r>
                            <a:rPr kumimoji="1" lang="en-US" altLang="ja-JP" baseline="0" dirty="0" smtClean="0"/>
                            <a:t> reserve</a:t>
                          </a:r>
                          <a:endParaRPr kumimoji="1" lang="ja-JP" altLang="en-US" dirty="0"/>
                        </a:p>
                      </a:txBody>
                      <a:tcPr/>
                    </a:tc>
                  </a:tr>
                  <a:tr h="370840">
                    <a:tc>
                      <a:txBody>
                        <a:bodyPr/>
                        <a:lstStyle/>
                        <a:p>
                          <a:r>
                            <a:rPr kumimoji="1" lang="en-US" altLang="ja-JP" dirty="0" smtClean="0"/>
                            <a:t>Survey </a:t>
                          </a:r>
                          <a:r>
                            <a:rPr kumimoji="1" lang="en-US" altLang="ja-JP" dirty="0" smtClean="0"/>
                            <a:t>Nights</a:t>
                          </a:r>
                          <a:endParaRPr kumimoji="1" lang="ja-JP" altLang="en-US" dirty="0"/>
                        </a:p>
                      </a:txBody>
                      <a:tcPr/>
                    </a:tc>
                    <a:tc>
                      <a:txBody>
                        <a:bodyPr/>
                        <a:lstStyle/>
                        <a:p>
                          <a:r>
                            <a:rPr kumimoji="1" lang="en-US" altLang="ja-JP" dirty="0" smtClean="0"/>
                            <a:t>300</a:t>
                          </a:r>
                          <a:r>
                            <a:rPr kumimoji="1" lang="ja-JP" altLang="en-US" baseline="0" dirty="0" smtClean="0"/>
                            <a:t> </a:t>
                          </a:r>
                          <a:r>
                            <a:rPr kumimoji="1" lang="en-US" altLang="ja-JP" baseline="0" dirty="0" smtClean="0"/>
                            <a:t>Nights</a:t>
                          </a:r>
                          <a:endParaRPr kumimoji="1" lang="ja-JP" altLang="en-US" dirty="0"/>
                        </a:p>
                      </a:txBody>
                      <a:tcPr/>
                    </a:tc>
                    <a:tc>
                      <a:txBody>
                        <a:bodyPr/>
                        <a:lstStyle/>
                        <a:p>
                          <a:r>
                            <a:rPr kumimoji="1" lang="en-US" altLang="ja-JP" dirty="0" smtClean="0"/>
                            <a:t>150~300</a:t>
                          </a:r>
                          <a:r>
                            <a:rPr kumimoji="1" lang="en-US" altLang="ja-JP" baseline="0" dirty="0" smtClean="0"/>
                            <a:t> Nights(?)</a:t>
                          </a:r>
                          <a:endParaRPr kumimoji="1" lang="ja-JP" altLang="en-US" dirty="0"/>
                        </a:p>
                      </a:txBody>
                      <a:tcPr/>
                    </a:tc>
                  </a:tr>
                  <a:tr h="370840">
                    <a:tc>
                      <a:txBody>
                        <a:bodyPr/>
                        <a:lstStyle/>
                        <a:p>
                          <a:endParaRPr kumimoji="1" lang="ja-JP" altLang="en-US" dirty="0"/>
                        </a:p>
                      </a:txBody>
                      <a:tcPr/>
                    </a:tc>
                    <a:tc>
                      <a:txBody>
                        <a:bodyPr/>
                        <a:lstStyle/>
                        <a:p>
                          <a:r>
                            <a:rPr kumimoji="1" lang="en-US" altLang="ja-JP" dirty="0" smtClean="0"/>
                            <a:t>150 Nights</a:t>
                          </a:r>
                          <a:r>
                            <a:rPr kumimoji="1" lang="en-US" altLang="ja-JP" baseline="0" dirty="0" smtClean="0"/>
                            <a:t> will be compensated by </a:t>
                          </a:r>
                          <a:r>
                            <a:rPr kumimoji="1" lang="en-US" altLang="ja-JP" dirty="0" smtClean="0"/>
                            <a:t>Gemini</a:t>
                          </a:r>
                          <a:r>
                            <a:rPr kumimoji="1" lang="ja-JP" altLang="en-US" baseline="0" dirty="0" smtClean="0"/>
                            <a:t> </a:t>
                          </a:r>
                          <a:r>
                            <a:rPr kumimoji="1" lang="en-US" altLang="ja-JP" baseline="0" dirty="0" smtClean="0"/>
                            <a:t>time</a:t>
                          </a:r>
                          <a:endParaRPr kumimoji="1" lang="ja-JP" altLang="en-US" dirty="0"/>
                        </a:p>
                      </a:txBody>
                      <a:tcPr/>
                    </a:tc>
                    <a:tc>
                      <a:txBody>
                        <a:bodyPr/>
                        <a:lstStyle/>
                        <a:p>
                          <a:r>
                            <a:rPr kumimoji="1" lang="en-US" altLang="ja-JP" dirty="0" smtClean="0"/>
                            <a:t>No</a:t>
                          </a:r>
                          <a:r>
                            <a:rPr kumimoji="1" lang="en-US" altLang="ja-JP" baseline="0" dirty="0" smtClean="0"/>
                            <a:t> compensation</a:t>
                          </a:r>
                          <a:endParaRPr kumimoji="1" lang="ja-JP" altLang="en-US" dirty="0"/>
                        </a:p>
                      </a:txBody>
                      <a:tcPr/>
                    </a:tc>
                  </a:tr>
                  <a:tr h="370840">
                    <a:tc>
                      <a:txBody>
                        <a:bodyPr/>
                        <a:lstStyle/>
                        <a:p>
                          <a:r>
                            <a:rPr kumimoji="1" lang="en-US" altLang="ja-JP" dirty="0" smtClean="0"/>
                            <a:t>Spectrograph</a:t>
                          </a:r>
                          <a:endParaRPr kumimoji="1" lang="ja-JP" altLang="en-US" dirty="0"/>
                        </a:p>
                      </a:txBody>
                      <a:tcPr/>
                    </a:tc>
                    <a:tc>
                      <a:txBody>
                        <a:bodyPr/>
                        <a:lstStyle/>
                        <a:p>
                          <a:r>
                            <a:rPr kumimoji="1" lang="en-US" altLang="ja-JP" dirty="0" smtClean="0"/>
                            <a:t>R=1500-5000</a:t>
                          </a:r>
                          <a:endParaRPr kumimoji="1" lang="ja-JP" altLang="en-US" dirty="0"/>
                        </a:p>
                      </a:txBody>
                      <a:tcPr/>
                    </a:tc>
                    <a:tc>
                      <a:txBody>
                        <a:bodyPr/>
                        <a:lstStyle/>
                        <a:p>
                          <a:r>
                            <a:rPr kumimoji="1" lang="en-US" altLang="ja-JP" dirty="0" smtClean="0"/>
                            <a:t>R=2000-5000</a:t>
                          </a:r>
                          <a:r>
                            <a:rPr kumimoji="1" lang="en-US" altLang="ja-JP" baseline="0" dirty="0" smtClean="0"/>
                            <a:t> (fixed)</a:t>
                          </a:r>
                          <a:endParaRPr kumimoji="1" lang="ja-JP" altLang="en-US" dirty="0"/>
                        </a:p>
                      </a:txBody>
                      <a:tcPr/>
                    </a:tc>
                  </a:tr>
                  <a:tr h="299576">
                    <a:tc>
                      <a:txBody>
                        <a:bodyPr/>
                        <a:lstStyle/>
                        <a:p>
                          <a:endParaRPr kumimoji="1" lang="ja-JP" altLang="en-US" dirty="0"/>
                        </a:p>
                      </a:txBody>
                      <a:tcPr/>
                    </a:tc>
                    <a:tc>
                      <a:txBody>
                        <a:bodyPr/>
                        <a:lstStyle/>
                        <a:p>
                          <a:r>
                            <a:rPr kumimoji="1" lang="en-US" altLang="ja-JP" dirty="0" smtClean="0"/>
                            <a:t>0.4-1.0 </a:t>
                          </a:r>
                          <a14:m>
                            <m:oMath xmlns:m="http://schemas.openxmlformats.org/officeDocument/2006/math">
                              <m:r>
                                <a:rPr kumimoji="1" lang="en-US" altLang="ja-JP" i="1" smtClean="0">
                                  <a:latin typeface="Cambria Math"/>
                                  <a:ea typeface="Cambria Math"/>
                                </a:rPr>
                                <m:t>𝜇</m:t>
                              </m:r>
                            </m:oMath>
                          </a14:m>
                          <a:r>
                            <a:rPr kumimoji="1" lang="en-US" altLang="ja-JP" dirty="0" smtClean="0"/>
                            <a:t>m</a:t>
                          </a:r>
                          <a:endParaRPr kumimoji="1" lang="ja-JP" altLang="en-US" dirty="0"/>
                        </a:p>
                      </a:txBody>
                      <a:tcPr/>
                    </a:tc>
                    <a:tc>
                      <a:txBody>
                        <a:bodyPr/>
                        <a:lstStyle/>
                        <a:p>
                          <a:r>
                            <a:rPr kumimoji="1" lang="en-US" altLang="ja-JP" dirty="0" smtClean="0"/>
                            <a:t>0.38-1.3</a:t>
                          </a:r>
                          <a14:m>
                            <m:oMath xmlns:m="http://schemas.openxmlformats.org/officeDocument/2006/math">
                              <m:r>
                                <a:rPr kumimoji="1" lang="en-US" altLang="ja-JP" i="1" smtClean="0">
                                  <a:latin typeface="Cambria Math"/>
                                  <a:ea typeface="Cambria Math"/>
                                </a:rPr>
                                <m:t>𝜇</m:t>
                              </m:r>
                            </m:oMath>
                          </a14:m>
                          <a:r>
                            <a:rPr kumimoji="1" lang="en-US" altLang="ja-JP" dirty="0" smtClean="0"/>
                            <a:t>m</a:t>
                          </a:r>
                          <a:endParaRPr kumimoji="1" lang="ja-JP" altLang="en-US" dirty="0"/>
                        </a:p>
                      </a:txBody>
                      <a:tcPr/>
                    </a:tc>
                  </a:tr>
                  <a:tr h="299576">
                    <a:tc>
                      <a:txBody>
                        <a:bodyPr/>
                        <a:lstStyle/>
                        <a:p>
                          <a:endParaRPr kumimoji="1" lang="ja-JP" altLang="en-US" dirty="0"/>
                        </a:p>
                      </a:txBody>
                      <a:tcPr/>
                    </a:tc>
                    <a:tc>
                      <a:txBody>
                        <a:bodyPr/>
                        <a:lstStyle/>
                        <a:p>
                          <a:r>
                            <a:rPr kumimoji="1" lang="en-US" altLang="ja-JP" dirty="0" smtClean="0"/>
                            <a:t>Challenging Design</a:t>
                          </a:r>
                          <a:endParaRPr kumimoji="1" lang="ja-JP" altLang="en-US" dirty="0"/>
                        </a:p>
                      </a:txBody>
                      <a:tcPr/>
                    </a:tc>
                    <a:tc>
                      <a:txBody>
                        <a:bodyPr/>
                        <a:lstStyle/>
                        <a:p>
                          <a:r>
                            <a:rPr kumimoji="1" lang="en-US" altLang="ja-JP" dirty="0" smtClean="0"/>
                            <a:t>Three-arm</a:t>
                          </a:r>
                          <a:r>
                            <a:rPr kumimoji="1" lang="en-US" altLang="ja-JP" baseline="0" dirty="0" smtClean="0"/>
                            <a:t> Design, less challenging than WFMOS</a:t>
                          </a:r>
                          <a:endParaRPr kumimoji="1" lang="ja-JP" altLang="en-US" dirty="0"/>
                        </a:p>
                      </a:txBody>
                      <a:tcPr/>
                    </a:tc>
                  </a:tr>
                  <a:tr h="299576">
                    <a:tc>
                      <a:txBody>
                        <a:bodyPr/>
                        <a:lstStyle/>
                        <a:p>
                          <a:r>
                            <a:rPr kumimoji="1" lang="en-US" altLang="ja-JP" dirty="0" smtClean="0"/>
                            <a:t>Fiber</a:t>
                          </a:r>
                          <a:r>
                            <a:rPr kumimoji="1" lang="en-US" altLang="ja-JP" baseline="0" dirty="0" smtClean="0"/>
                            <a:t> Positioner</a:t>
                          </a:r>
                          <a:endParaRPr kumimoji="1" lang="ja-JP" altLang="en-US" dirty="0"/>
                        </a:p>
                      </a:txBody>
                      <a:tcPr/>
                    </a:tc>
                    <a:tc>
                      <a:txBody>
                        <a:bodyPr/>
                        <a:lstStyle/>
                        <a:p>
                          <a:r>
                            <a:rPr kumimoji="1" lang="en-US" altLang="ja-JP" dirty="0" smtClean="0"/>
                            <a:t>2400</a:t>
                          </a:r>
                          <a:r>
                            <a:rPr kumimoji="1" lang="en-US" altLang="ja-JP" baseline="0" dirty="0" smtClean="0"/>
                            <a:t> Fibers</a:t>
                          </a:r>
                          <a:endParaRPr kumimoji="1" lang="ja-JP" altLang="en-US" dirty="0"/>
                        </a:p>
                      </a:txBody>
                      <a:tcPr/>
                    </a:tc>
                    <a:tc>
                      <a:txBody>
                        <a:bodyPr/>
                        <a:lstStyle/>
                        <a:p>
                          <a:r>
                            <a:rPr kumimoji="1" lang="en-US" altLang="ja-JP" dirty="0" smtClean="0"/>
                            <a:t>2400 Fibers</a:t>
                          </a:r>
                          <a:endParaRPr kumimoji="1" lang="ja-JP" altLang="en-US" dirty="0"/>
                        </a:p>
                      </a:txBody>
                      <a:tcPr/>
                    </a:tc>
                  </a:tr>
                  <a:tr h="299576">
                    <a:tc>
                      <a:txBody>
                        <a:bodyPr/>
                        <a:lstStyle/>
                        <a:p>
                          <a:endParaRPr kumimoji="1" lang="ja-JP" altLang="en-US" dirty="0"/>
                        </a:p>
                      </a:txBody>
                      <a:tcPr/>
                    </a:tc>
                    <a:tc>
                      <a:txBody>
                        <a:bodyPr/>
                        <a:lstStyle/>
                        <a:p>
                          <a:r>
                            <a:rPr kumimoji="1" lang="en-US" altLang="ja-JP" dirty="0" smtClean="0"/>
                            <a:t>R=20000</a:t>
                          </a:r>
                          <a:r>
                            <a:rPr kumimoji="1" lang="en-US" altLang="ja-JP" baseline="0" dirty="0" smtClean="0"/>
                            <a:t> Hi-res 600 Fibers</a:t>
                          </a:r>
                          <a:endParaRPr kumimoji="1" lang="ja-JP" altLang="en-US" dirty="0"/>
                        </a:p>
                      </a:txBody>
                      <a:tcPr/>
                    </a:tc>
                    <a:tc>
                      <a:txBody>
                        <a:bodyPr/>
                        <a:lstStyle/>
                        <a:p>
                          <a:r>
                            <a:rPr kumimoji="1" lang="en-US" altLang="ja-JP" dirty="0" smtClean="0"/>
                            <a:t>(Future Option</a:t>
                          </a:r>
                          <a:r>
                            <a:rPr kumimoji="1" lang="en-US" altLang="ja-JP" baseline="0" dirty="0" smtClean="0"/>
                            <a:t> : 200 Fibers ?</a:t>
                          </a:r>
                          <a:r>
                            <a:rPr kumimoji="1" lang="en-US" altLang="ja-JP" dirty="0" smtClean="0"/>
                            <a:t>)</a:t>
                          </a:r>
                          <a:endParaRPr kumimoji="1" lang="ja-JP" altLang="en-US" dirty="0"/>
                        </a:p>
                      </a:txBody>
                      <a:tcPr/>
                    </a:tc>
                  </a:tr>
                  <a:tr h="299576">
                    <a:tc>
                      <a:txBody>
                        <a:bodyPr/>
                        <a:lstStyle/>
                        <a:p>
                          <a:r>
                            <a:rPr kumimoji="1" lang="en-US" altLang="ja-JP" dirty="0" smtClean="0"/>
                            <a:t>Schedule</a:t>
                          </a:r>
                          <a:endParaRPr kumimoji="1" lang="ja-JP" altLang="en-US" dirty="0"/>
                        </a:p>
                      </a:txBody>
                      <a:tcPr/>
                    </a:tc>
                    <a:tc>
                      <a:txBody>
                        <a:bodyPr/>
                        <a:lstStyle/>
                        <a:p>
                          <a:endParaRPr kumimoji="1" lang="ja-JP" altLang="en-US" dirty="0"/>
                        </a:p>
                      </a:txBody>
                      <a:tcPr/>
                    </a:tc>
                    <a:tc>
                      <a:txBody>
                        <a:bodyPr/>
                        <a:lstStyle/>
                        <a:p>
                          <a:r>
                            <a:rPr kumimoji="1" lang="en-US" altLang="ja-JP" dirty="0" smtClean="0"/>
                            <a:t>Demonstration FL 2014</a:t>
                          </a:r>
                          <a:br>
                            <a:rPr kumimoji="1" lang="en-US" altLang="ja-JP" dirty="0" smtClean="0"/>
                          </a:br>
                          <a:r>
                            <a:rPr kumimoji="1" lang="en-US" altLang="ja-JP" dirty="0" smtClean="0"/>
                            <a:t>Full</a:t>
                          </a:r>
                          <a:r>
                            <a:rPr kumimoji="1" lang="en-US" altLang="ja-JP" baseline="0" dirty="0" smtClean="0"/>
                            <a:t> Spec FL 2016</a:t>
                          </a:r>
                          <a:endParaRPr kumimoji="1" lang="ja-JP" altLang="en-US" dirty="0"/>
                        </a:p>
                      </a:txBody>
                      <a:tcPr/>
                    </a:tc>
                  </a:tr>
                </a:tbl>
              </a:graphicData>
            </a:graphic>
          </p:graphicFrame>
        </mc:Choice>
        <mc:Fallback>
          <p:graphicFrame>
            <p:nvGraphicFramePr>
              <p:cNvPr id="4" name="コンテンツ プレースホルダー 3"/>
              <p:cNvGraphicFramePr>
                <a:graphicFrameLocks noGrp="1"/>
              </p:cNvGraphicFramePr>
              <p:nvPr>
                <p:ph sz="quarter" idx="1"/>
                <p:extLst>
                  <p:ext uri="{D42A27DB-BD31-4B8C-83A1-F6EECF244321}">
                    <p14:modId xmlns:p14="http://schemas.microsoft.com/office/powerpoint/2010/main" val="3440779563"/>
                  </p:ext>
                </p:extLst>
              </p:nvPr>
            </p:nvGraphicFramePr>
            <p:xfrm>
              <a:off x="313183" y="1153017"/>
              <a:ext cx="8435281" cy="5511800"/>
            </p:xfrm>
            <a:graphic>
              <a:graphicData uri="http://schemas.openxmlformats.org/drawingml/2006/table">
                <a:tbl>
                  <a:tblPr firstRow="1" bandRow="1">
                    <a:tableStyleId>{5C22544A-7EE6-4342-B048-85BDC9FD1C3A}</a:tableStyleId>
                  </a:tblPr>
                  <a:tblGrid>
                    <a:gridCol w="1800200"/>
                    <a:gridCol w="3168352"/>
                    <a:gridCol w="3466729"/>
                  </a:tblGrid>
                  <a:tr h="370840">
                    <a:tc>
                      <a:txBody>
                        <a:bodyPr/>
                        <a:lstStyle/>
                        <a:p>
                          <a:endParaRPr kumimoji="1" lang="ja-JP" altLang="en-US" dirty="0"/>
                        </a:p>
                      </a:txBody>
                      <a:tcPr/>
                    </a:tc>
                    <a:tc>
                      <a:txBody>
                        <a:bodyPr/>
                        <a:lstStyle/>
                        <a:p>
                          <a:r>
                            <a:rPr kumimoji="1" lang="en-US" altLang="ja-JP" dirty="0" smtClean="0"/>
                            <a:t>WFMOS</a:t>
                          </a:r>
                          <a:endParaRPr kumimoji="1" lang="ja-JP" altLang="en-US" dirty="0"/>
                        </a:p>
                      </a:txBody>
                      <a:tcPr/>
                    </a:tc>
                    <a:tc>
                      <a:txBody>
                        <a:bodyPr/>
                        <a:lstStyle/>
                        <a:p>
                          <a:r>
                            <a:rPr kumimoji="1" lang="en-US" altLang="ja-JP" dirty="0" smtClean="0"/>
                            <a:t>PFS</a:t>
                          </a:r>
                          <a:endParaRPr kumimoji="1" lang="ja-JP" altLang="en-US" dirty="0"/>
                        </a:p>
                      </a:txBody>
                      <a:tcPr/>
                    </a:tc>
                  </a:tr>
                  <a:tr h="370840">
                    <a:tc>
                      <a:txBody>
                        <a:bodyPr/>
                        <a:lstStyle/>
                        <a:p>
                          <a:r>
                            <a:rPr kumimoji="1" lang="en-US" altLang="ja-JP" dirty="0" smtClean="0"/>
                            <a:t>Main Contractor</a:t>
                          </a:r>
                          <a:endParaRPr kumimoji="1" lang="ja-JP" altLang="en-US" dirty="0"/>
                        </a:p>
                      </a:txBody>
                      <a:tcPr/>
                    </a:tc>
                    <a:tc>
                      <a:txBody>
                        <a:bodyPr/>
                        <a:lstStyle/>
                        <a:p>
                          <a:r>
                            <a:rPr kumimoji="1" lang="en-US" altLang="ja-JP" dirty="0" smtClean="0"/>
                            <a:t>Gemini</a:t>
                          </a:r>
                          <a:endParaRPr kumimoji="1" lang="ja-JP" altLang="en-US" dirty="0"/>
                        </a:p>
                      </a:txBody>
                      <a:tcPr/>
                    </a:tc>
                    <a:tc>
                      <a:txBody>
                        <a:bodyPr/>
                        <a:lstStyle/>
                        <a:p>
                          <a:r>
                            <a:rPr kumimoji="1" lang="en-US" altLang="ja-JP" dirty="0" smtClean="0"/>
                            <a:t>PFS</a:t>
                          </a:r>
                          <a:r>
                            <a:rPr kumimoji="1" lang="en-US" altLang="ja-JP" baseline="0" dirty="0" smtClean="0"/>
                            <a:t> collaborators</a:t>
                          </a:r>
                          <a:endParaRPr kumimoji="1" lang="ja-JP" altLang="en-US" dirty="0"/>
                        </a:p>
                      </a:txBody>
                      <a:tcPr/>
                    </a:tc>
                  </a:tr>
                  <a:tr h="370840">
                    <a:tc>
                      <a:txBody>
                        <a:bodyPr/>
                        <a:lstStyle/>
                        <a:p>
                          <a:r>
                            <a:rPr kumimoji="1" lang="en-US" altLang="ja-JP" dirty="0" smtClean="0"/>
                            <a:t>Management</a:t>
                          </a:r>
                          <a:endParaRPr kumimoji="1" lang="ja-JP" altLang="en-US" dirty="0"/>
                        </a:p>
                      </a:txBody>
                      <a:tcPr/>
                    </a:tc>
                    <a:tc>
                      <a:txBody>
                        <a:bodyPr/>
                        <a:lstStyle/>
                        <a:p>
                          <a:r>
                            <a:rPr kumimoji="1" lang="en-US" altLang="ja-JP" dirty="0" smtClean="0"/>
                            <a:t>JPL</a:t>
                          </a:r>
                          <a:endParaRPr kumimoji="1" lang="ja-JP" altLang="en-US" dirty="0"/>
                        </a:p>
                      </a:txBody>
                      <a:tcPr/>
                    </a:tc>
                    <a:tc>
                      <a:txBody>
                        <a:bodyPr/>
                        <a:lstStyle/>
                        <a:p>
                          <a:r>
                            <a:rPr kumimoji="1" lang="en-US" altLang="ja-JP" dirty="0" smtClean="0"/>
                            <a:t>IPMU+NAOJ (?)</a:t>
                          </a:r>
                          <a:endParaRPr kumimoji="1" lang="ja-JP" altLang="en-US" dirty="0"/>
                        </a:p>
                      </a:txBody>
                      <a:tcPr/>
                    </a:tc>
                  </a:tr>
                  <a:tr h="640080">
                    <a:tc>
                      <a:txBody>
                        <a:bodyPr/>
                        <a:lstStyle/>
                        <a:p>
                          <a:r>
                            <a:rPr kumimoji="1" lang="en-US" altLang="ja-JP" dirty="0" smtClean="0"/>
                            <a:t>Cost Est.</a:t>
                          </a:r>
                          <a:endParaRPr kumimoji="1" lang="ja-JP" altLang="en-US" dirty="0"/>
                        </a:p>
                      </a:txBody>
                      <a:tcPr/>
                    </a:tc>
                    <a:tc>
                      <a:txBody>
                        <a:bodyPr/>
                        <a:lstStyle/>
                        <a:p>
                          <a:r>
                            <a:rPr kumimoji="1" lang="en-US" altLang="ja-JP" dirty="0" smtClean="0"/>
                            <a:t>$75M (incl.</a:t>
                          </a:r>
                          <a:r>
                            <a:rPr kumimoji="1" lang="en-US" altLang="ja-JP" baseline="0" dirty="0" smtClean="0"/>
                            <a:t> reserve)</a:t>
                          </a:r>
                          <a:r>
                            <a:rPr kumimoji="1" lang="en-US" altLang="ja-JP" dirty="0" smtClean="0"/>
                            <a:t>+Subaru Upgrade</a:t>
                          </a:r>
                          <a:endParaRPr kumimoji="1" lang="ja-JP" altLang="en-US" dirty="0"/>
                        </a:p>
                      </a:txBody>
                      <a:tcPr/>
                    </a:tc>
                    <a:tc>
                      <a:txBody>
                        <a:bodyPr/>
                        <a:lstStyle/>
                        <a:p>
                          <a:r>
                            <a:rPr kumimoji="1" lang="en-US" altLang="ja-JP" dirty="0" smtClean="0"/>
                            <a:t>$34M+$7.4M</a:t>
                          </a:r>
                          <a:r>
                            <a:rPr kumimoji="1" lang="en-US" altLang="ja-JP" baseline="0" dirty="0" smtClean="0"/>
                            <a:t> reserve</a:t>
                          </a:r>
                          <a:endParaRPr kumimoji="1" lang="ja-JP" altLang="en-US" dirty="0"/>
                        </a:p>
                      </a:txBody>
                      <a:tcPr/>
                    </a:tc>
                  </a:tr>
                  <a:tr h="370840">
                    <a:tc>
                      <a:txBody>
                        <a:bodyPr/>
                        <a:lstStyle/>
                        <a:p>
                          <a:r>
                            <a:rPr kumimoji="1" lang="en-US" altLang="ja-JP" dirty="0" smtClean="0"/>
                            <a:t>Survey </a:t>
                          </a:r>
                          <a:r>
                            <a:rPr kumimoji="1" lang="en-US" altLang="ja-JP" dirty="0" smtClean="0"/>
                            <a:t>Nights</a:t>
                          </a:r>
                          <a:endParaRPr kumimoji="1" lang="ja-JP" altLang="en-US" dirty="0"/>
                        </a:p>
                      </a:txBody>
                      <a:tcPr/>
                    </a:tc>
                    <a:tc>
                      <a:txBody>
                        <a:bodyPr/>
                        <a:lstStyle/>
                        <a:p>
                          <a:r>
                            <a:rPr kumimoji="1" lang="en-US" altLang="ja-JP" dirty="0" smtClean="0"/>
                            <a:t>300</a:t>
                          </a:r>
                          <a:r>
                            <a:rPr kumimoji="1" lang="ja-JP" altLang="en-US" baseline="0" dirty="0" smtClean="0"/>
                            <a:t> </a:t>
                          </a:r>
                          <a:r>
                            <a:rPr kumimoji="1" lang="en-US" altLang="ja-JP" baseline="0" dirty="0" smtClean="0"/>
                            <a:t>Nights</a:t>
                          </a:r>
                          <a:endParaRPr kumimoji="1" lang="ja-JP" altLang="en-US" dirty="0"/>
                        </a:p>
                      </a:txBody>
                      <a:tcPr/>
                    </a:tc>
                    <a:tc>
                      <a:txBody>
                        <a:bodyPr/>
                        <a:lstStyle/>
                        <a:p>
                          <a:r>
                            <a:rPr kumimoji="1" lang="en-US" altLang="ja-JP" dirty="0" smtClean="0"/>
                            <a:t>150~300</a:t>
                          </a:r>
                          <a:r>
                            <a:rPr kumimoji="1" lang="en-US" altLang="ja-JP" baseline="0" dirty="0" smtClean="0"/>
                            <a:t> Nights(?)</a:t>
                          </a:r>
                          <a:endParaRPr kumimoji="1" lang="ja-JP" altLang="en-US" dirty="0"/>
                        </a:p>
                      </a:txBody>
                      <a:tcPr/>
                    </a:tc>
                  </a:tr>
                  <a:tr h="640080">
                    <a:tc>
                      <a:txBody>
                        <a:bodyPr/>
                        <a:lstStyle/>
                        <a:p>
                          <a:endParaRPr kumimoji="1" lang="ja-JP" altLang="en-US" dirty="0"/>
                        </a:p>
                      </a:txBody>
                      <a:tcPr/>
                    </a:tc>
                    <a:tc>
                      <a:txBody>
                        <a:bodyPr/>
                        <a:lstStyle/>
                        <a:p>
                          <a:r>
                            <a:rPr kumimoji="1" lang="en-US" altLang="ja-JP" dirty="0" smtClean="0"/>
                            <a:t>150 Nights</a:t>
                          </a:r>
                          <a:r>
                            <a:rPr kumimoji="1" lang="en-US" altLang="ja-JP" baseline="0" dirty="0" smtClean="0"/>
                            <a:t> will be compensated by </a:t>
                          </a:r>
                          <a:r>
                            <a:rPr kumimoji="1" lang="en-US" altLang="ja-JP" dirty="0" smtClean="0"/>
                            <a:t>Gemini</a:t>
                          </a:r>
                          <a:r>
                            <a:rPr kumimoji="1" lang="ja-JP" altLang="en-US" baseline="0" dirty="0" smtClean="0"/>
                            <a:t> </a:t>
                          </a:r>
                          <a:r>
                            <a:rPr kumimoji="1" lang="en-US" altLang="ja-JP" baseline="0" dirty="0" smtClean="0"/>
                            <a:t>time</a:t>
                          </a:r>
                          <a:endParaRPr kumimoji="1" lang="ja-JP" altLang="en-US" dirty="0"/>
                        </a:p>
                      </a:txBody>
                      <a:tcPr/>
                    </a:tc>
                    <a:tc>
                      <a:txBody>
                        <a:bodyPr/>
                        <a:lstStyle/>
                        <a:p>
                          <a:r>
                            <a:rPr kumimoji="1" lang="en-US" altLang="ja-JP" dirty="0" smtClean="0"/>
                            <a:t>No</a:t>
                          </a:r>
                          <a:r>
                            <a:rPr kumimoji="1" lang="en-US" altLang="ja-JP" baseline="0" dirty="0" smtClean="0"/>
                            <a:t> compensation</a:t>
                          </a:r>
                          <a:endParaRPr kumimoji="1" lang="ja-JP" altLang="en-US" dirty="0"/>
                        </a:p>
                      </a:txBody>
                      <a:tcPr/>
                    </a:tc>
                  </a:tr>
                  <a:tr h="370840">
                    <a:tc>
                      <a:txBody>
                        <a:bodyPr/>
                        <a:lstStyle/>
                        <a:p>
                          <a:r>
                            <a:rPr kumimoji="1" lang="en-US" altLang="ja-JP" dirty="0" smtClean="0"/>
                            <a:t>Spectrograph</a:t>
                          </a:r>
                          <a:endParaRPr kumimoji="1" lang="ja-JP" altLang="en-US" dirty="0"/>
                        </a:p>
                      </a:txBody>
                      <a:tcPr/>
                    </a:tc>
                    <a:tc>
                      <a:txBody>
                        <a:bodyPr/>
                        <a:lstStyle/>
                        <a:p>
                          <a:r>
                            <a:rPr kumimoji="1" lang="en-US" altLang="ja-JP" dirty="0" smtClean="0"/>
                            <a:t>R=1500-5000</a:t>
                          </a:r>
                          <a:endParaRPr kumimoji="1" lang="ja-JP" altLang="en-US" dirty="0"/>
                        </a:p>
                      </a:txBody>
                      <a:tcPr/>
                    </a:tc>
                    <a:tc>
                      <a:txBody>
                        <a:bodyPr/>
                        <a:lstStyle/>
                        <a:p>
                          <a:r>
                            <a:rPr kumimoji="1" lang="en-US" altLang="ja-JP" dirty="0" smtClean="0"/>
                            <a:t>R=2000-5000</a:t>
                          </a:r>
                          <a:r>
                            <a:rPr kumimoji="1" lang="en-US" altLang="ja-JP" baseline="0" dirty="0" smtClean="0"/>
                            <a:t> (fixed)</a:t>
                          </a:r>
                          <a:endParaRPr kumimoji="1" lang="ja-JP" altLang="en-US" dirty="0"/>
                        </a:p>
                      </a:txBody>
                      <a:tcPr/>
                    </a:tc>
                  </a:tr>
                  <a:tr h="365760">
                    <a:tc>
                      <a:txBody>
                        <a:bodyPr/>
                        <a:lstStyle/>
                        <a:p>
                          <a:endParaRPr kumimoji="1" lang="ja-JP" altLang="en-US" dirty="0"/>
                        </a:p>
                      </a:txBody>
                      <a:tcPr/>
                    </a:tc>
                    <a:tc>
                      <a:txBody>
                        <a:bodyPr/>
                        <a:lstStyle/>
                        <a:p>
                          <a:endParaRPr lang="ja-JP"/>
                        </a:p>
                      </a:txBody>
                      <a:tcPr>
                        <a:blipFill rotWithShape="1">
                          <a:blip r:embed="rId2"/>
                          <a:stretch>
                            <a:fillRect l="-56731" t="-865000" r="-109615" b="-576667"/>
                          </a:stretch>
                        </a:blipFill>
                      </a:tcPr>
                    </a:tc>
                    <a:tc>
                      <a:txBody>
                        <a:bodyPr/>
                        <a:lstStyle/>
                        <a:p>
                          <a:endParaRPr lang="ja-JP"/>
                        </a:p>
                      </a:txBody>
                      <a:tcPr>
                        <a:blipFill rotWithShape="1">
                          <a:blip r:embed="rId2"/>
                          <a:stretch>
                            <a:fillRect l="-143234" t="-865000" r="-176" b="-576667"/>
                          </a:stretch>
                        </a:blipFill>
                      </a:tcPr>
                    </a:tc>
                  </a:tr>
                  <a:tr h="640080">
                    <a:tc>
                      <a:txBody>
                        <a:bodyPr/>
                        <a:lstStyle/>
                        <a:p>
                          <a:endParaRPr kumimoji="1" lang="ja-JP" altLang="en-US" dirty="0"/>
                        </a:p>
                      </a:txBody>
                      <a:tcPr/>
                    </a:tc>
                    <a:tc>
                      <a:txBody>
                        <a:bodyPr/>
                        <a:lstStyle/>
                        <a:p>
                          <a:r>
                            <a:rPr kumimoji="1" lang="en-US" altLang="ja-JP" dirty="0" smtClean="0"/>
                            <a:t>Challenging Design</a:t>
                          </a:r>
                          <a:endParaRPr kumimoji="1" lang="ja-JP" altLang="en-US" dirty="0"/>
                        </a:p>
                      </a:txBody>
                      <a:tcPr/>
                    </a:tc>
                    <a:tc>
                      <a:txBody>
                        <a:bodyPr/>
                        <a:lstStyle/>
                        <a:p>
                          <a:r>
                            <a:rPr kumimoji="1" lang="en-US" altLang="ja-JP" dirty="0" smtClean="0"/>
                            <a:t>Three-arm</a:t>
                          </a:r>
                          <a:r>
                            <a:rPr kumimoji="1" lang="en-US" altLang="ja-JP" baseline="0" dirty="0" smtClean="0"/>
                            <a:t> Design, less challenging than WFMOS</a:t>
                          </a:r>
                          <a:endParaRPr kumimoji="1" lang="ja-JP" altLang="en-US" dirty="0"/>
                        </a:p>
                      </a:txBody>
                      <a:tcPr/>
                    </a:tc>
                  </a:tr>
                  <a:tr h="365760">
                    <a:tc>
                      <a:txBody>
                        <a:bodyPr/>
                        <a:lstStyle/>
                        <a:p>
                          <a:r>
                            <a:rPr kumimoji="1" lang="en-US" altLang="ja-JP" dirty="0" smtClean="0"/>
                            <a:t>Fiber</a:t>
                          </a:r>
                          <a:r>
                            <a:rPr kumimoji="1" lang="en-US" altLang="ja-JP" baseline="0" dirty="0" smtClean="0"/>
                            <a:t> Positioner</a:t>
                          </a:r>
                          <a:endParaRPr kumimoji="1" lang="ja-JP" altLang="en-US" dirty="0"/>
                        </a:p>
                      </a:txBody>
                      <a:tcPr/>
                    </a:tc>
                    <a:tc>
                      <a:txBody>
                        <a:bodyPr/>
                        <a:lstStyle/>
                        <a:p>
                          <a:r>
                            <a:rPr kumimoji="1" lang="en-US" altLang="ja-JP" dirty="0" smtClean="0"/>
                            <a:t>2400</a:t>
                          </a:r>
                          <a:r>
                            <a:rPr kumimoji="1" lang="en-US" altLang="ja-JP" baseline="0" dirty="0" smtClean="0"/>
                            <a:t> Fibers</a:t>
                          </a:r>
                          <a:endParaRPr kumimoji="1" lang="ja-JP" altLang="en-US" dirty="0"/>
                        </a:p>
                      </a:txBody>
                      <a:tcPr/>
                    </a:tc>
                    <a:tc>
                      <a:txBody>
                        <a:bodyPr/>
                        <a:lstStyle/>
                        <a:p>
                          <a:r>
                            <a:rPr kumimoji="1" lang="en-US" altLang="ja-JP" dirty="0" smtClean="0"/>
                            <a:t>2400 Fibers</a:t>
                          </a:r>
                          <a:endParaRPr kumimoji="1" lang="ja-JP" altLang="en-US" dirty="0"/>
                        </a:p>
                      </a:txBody>
                      <a:tcPr/>
                    </a:tc>
                  </a:tr>
                  <a:tr h="365760">
                    <a:tc>
                      <a:txBody>
                        <a:bodyPr/>
                        <a:lstStyle/>
                        <a:p>
                          <a:endParaRPr kumimoji="1" lang="ja-JP" altLang="en-US" dirty="0"/>
                        </a:p>
                      </a:txBody>
                      <a:tcPr/>
                    </a:tc>
                    <a:tc>
                      <a:txBody>
                        <a:bodyPr/>
                        <a:lstStyle/>
                        <a:p>
                          <a:r>
                            <a:rPr kumimoji="1" lang="en-US" altLang="ja-JP" dirty="0" smtClean="0"/>
                            <a:t>R=20000</a:t>
                          </a:r>
                          <a:r>
                            <a:rPr kumimoji="1" lang="en-US" altLang="ja-JP" baseline="0" dirty="0" smtClean="0"/>
                            <a:t> Hi-res 600 Fibers</a:t>
                          </a:r>
                          <a:endParaRPr kumimoji="1" lang="ja-JP" altLang="en-US" dirty="0"/>
                        </a:p>
                      </a:txBody>
                      <a:tcPr/>
                    </a:tc>
                    <a:tc>
                      <a:txBody>
                        <a:bodyPr/>
                        <a:lstStyle/>
                        <a:p>
                          <a:r>
                            <a:rPr kumimoji="1" lang="en-US" altLang="ja-JP" dirty="0" smtClean="0"/>
                            <a:t>(Future Option</a:t>
                          </a:r>
                          <a:r>
                            <a:rPr kumimoji="1" lang="en-US" altLang="ja-JP" baseline="0" dirty="0" smtClean="0"/>
                            <a:t> : 200 Fibers ?</a:t>
                          </a:r>
                          <a:r>
                            <a:rPr kumimoji="1" lang="en-US" altLang="ja-JP" dirty="0" smtClean="0"/>
                            <a:t>)</a:t>
                          </a:r>
                          <a:endParaRPr kumimoji="1" lang="ja-JP" altLang="en-US" dirty="0"/>
                        </a:p>
                      </a:txBody>
                      <a:tcPr/>
                    </a:tc>
                  </a:tr>
                  <a:tr h="640080">
                    <a:tc>
                      <a:txBody>
                        <a:bodyPr/>
                        <a:lstStyle/>
                        <a:p>
                          <a:r>
                            <a:rPr kumimoji="1" lang="en-US" altLang="ja-JP" dirty="0" smtClean="0"/>
                            <a:t>Schedule</a:t>
                          </a:r>
                          <a:endParaRPr kumimoji="1" lang="ja-JP" altLang="en-US" dirty="0"/>
                        </a:p>
                      </a:txBody>
                      <a:tcPr/>
                    </a:tc>
                    <a:tc>
                      <a:txBody>
                        <a:bodyPr/>
                        <a:lstStyle/>
                        <a:p>
                          <a:endParaRPr kumimoji="1" lang="ja-JP" altLang="en-US" dirty="0"/>
                        </a:p>
                      </a:txBody>
                      <a:tcPr/>
                    </a:tc>
                    <a:tc>
                      <a:txBody>
                        <a:bodyPr/>
                        <a:lstStyle/>
                        <a:p>
                          <a:r>
                            <a:rPr kumimoji="1" lang="en-US" altLang="ja-JP" dirty="0" smtClean="0"/>
                            <a:t>Demonstration FL 2014</a:t>
                          </a:r>
                          <a:br>
                            <a:rPr kumimoji="1" lang="en-US" altLang="ja-JP" dirty="0" smtClean="0"/>
                          </a:br>
                          <a:r>
                            <a:rPr kumimoji="1" lang="en-US" altLang="ja-JP" dirty="0" smtClean="0"/>
                            <a:t>Full</a:t>
                          </a:r>
                          <a:r>
                            <a:rPr kumimoji="1" lang="en-US" altLang="ja-JP" baseline="0" dirty="0" smtClean="0"/>
                            <a:t> Spec FL 2016</a:t>
                          </a:r>
                          <a:endParaRPr kumimoji="1" lang="ja-JP" altLang="en-US" dirty="0"/>
                        </a:p>
                      </a:txBody>
                      <a:tcPr/>
                    </a:tc>
                  </a:tr>
                </a:tbl>
              </a:graphicData>
            </a:graphic>
          </p:graphicFrame>
        </mc:Fallback>
      </mc:AlternateContent>
    </p:spTree>
    <p:extLst>
      <p:ext uri="{BB962C8B-B14F-4D97-AF65-F5344CB8AC3E}">
        <p14:creationId xmlns:p14="http://schemas.microsoft.com/office/powerpoint/2010/main" val="4182292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WFMOS </a:t>
            </a:r>
            <a:r>
              <a:rPr kumimoji="1" lang="en-US" altLang="ja-JP" dirty="0" err="1" smtClean="0"/>
              <a:t>vs</a:t>
            </a:r>
            <a:r>
              <a:rPr kumimoji="1" lang="en-US" altLang="ja-JP" dirty="0" smtClean="0"/>
              <a:t> PFS</a:t>
            </a:r>
            <a:endParaRPr kumimoji="1" lang="ja-JP" altLang="en-US" dirty="0"/>
          </a:p>
        </p:txBody>
      </p:sp>
      <p:sp>
        <p:nvSpPr>
          <p:cNvPr id="3" name="コンテンツ プレースホルダー 2"/>
          <p:cNvSpPr>
            <a:spLocks noGrp="1"/>
          </p:cNvSpPr>
          <p:nvPr>
            <p:ph sz="quarter" idx="1"/>
          </p:nvPr>
        </p:nvSpPr>
        <p:spPr/>
        <p:txBody>
          <a:bodyPr/>
          <a:lstStyle/>
          <a:p>
            <a:r>
              <a:rPr kumimoji="1" lang="en-US" altLang="ja-JP" dirty="0" smtClean="0"/>
              <a:t>PFS</a:t>
            </a:r>
            <a:r>
              <a:rPr kumimoji="1" lang="ja-JP" altLang="en-US" dirty="0" smtClean="0"/>
              <a:t>は</a:t>
            </a:r>
            <a:r>
              <a:rPr kumimoji="1" lang="en-US" altLang="ja-JP" dirty="0" smtClean="0"/>
              <a:t>WFMOS</a:t>
            </a:r>
            <a:r>
              <a:rPr kumimoji="1" lang="ja-JP" altLang="en-US" dirty="0" smtClean="0"/>
              <a:t>に比べて</a:t>
            </a:r>
            <a:endParaRPr kumimoji="1" lang="en-US" altLang="ja-JP" dirty="0" smtClean="0"/>
          </a:p>
          <a:p>
            <a:pPr lvl="1"/>
            <a:r>
              <a:rPr lang="en-US" altLang="ja-JP" dirty="0" smtClean="0"/>
              <a:t>DE </a:t>
            </a:r>
            <a:r>
              <a:rPr lang="en-US" altLang="ja-JP" dirty="0" smtClean="0"/>
              <a:t>survey </a:t>
            </a:r>
            <a:r>
              <a:rPr lang="en-US" altLang="ja-JP" dirty="0"/>
              <a:t>/</a:t>
            </a:r>
            <a:r>
              <a:rPr lang="en-US" altLang="ja-JP" dirty="0" smtClean="0"/>
              <a:t> </a:t>
            </a:r>
            <a:r>
              <a:rPr lang="en-US" altLang="ja-JP" dirty="0" smtClean="0"/>
              <a:t>Galaxy </a:t>
            </a:r>
            <a:r>
              <a:rPr lang="en-US" altLang="ja-JP" dirty="0" smtClean="0"/>
              <a:t>Evolution</a:t>
            </a:r>
            <a:r>
              <a:rPr lang="ja-JP" altLang="en-US" dirty="0" smtClean="0"/>
              <a:t>に特化している</a:t>
            </a:r>
            <a:endParaRPr lang="en-US" altLang="ja-JP" dirty="0" smtClean="0"/>
          </a:p>
          <a:p>
            <a:pPr lvl="1"/>
            <a:r>
              <a:rPr lang="ja-JP" altLang="en-US" dirty="0"/>
              <a:t>組織</a:t>
            </a:r>
            <a:r>
              <a:rPr lang="ja-JP" altLang="en-US" dirty="0" smtClean="0"/>
              <a:t>はより複雑に</a:t>
            </a:r>
            <a:endParaRPr lang="en-US" altLang="ja-JP" dirty="0" smtClean="0"/>
          </a:p>
          <a:p>
            <a:pPr lvl="2"/>
            <a:r>
              <a:rPr lang="ja-JP" altLang="en-US" dirty="0"/>
              <a:t>プロジェクトの</a:t>
            </a:r>
            <a:r>
              <a:rPr lang="ja-JP" altLang="en-US" dirty="0" smtClean="0"/>
              <a:t>マネジメント</a:t>
            </a:r>
            <a:endParaRPr lang="en-US" altLang="ja-JP" dirty="0" smtClean="0"/>
          </a:p>
          <a:p>
            <a:pPr lvl="2"/>
            <a:r>
              <a:rPr lang="ja-JP" altLang="en-US" dirty="0"/>
              <a:t>利害調整</a:t>
            </a:r>
            <a:endParaRPr lang="en-US" altLang="ja-JP" dirty="0" smtClean="0"/>
          </a:p>
          <a:p>
            <a:pPr lvl="1"/>
            <a:r>
              <a:rPr lang="ja-JP" altLang="en-US" dirty="0" smtClean="0"/>
              <a:t>日本側がどっぷりとマネージメントをしないといけない</a:t>
            </a:r>
            <a:endParaRPr lang="en-US" altLang="ja-JP" dirty="0" smtClean="0"/>
          </a:p>
          <a:p>
            <a:pPr lvl="1"/>
            <a:r>
              <a:rPr lang="en-US" altLang="ja-JP" dirty="0" smtClean="0"/>
              <a:t>Gemini</a:t>
            </a:r>
            <a:r>
              <a:rPr lang="ja-JP" altLang="en-US" dirty="0" smtClean="0"/>
              <a:t>によるサーベイ時間の</a:t>
            </a:r>
            <a:r>
              <a:rPr lang="en-US" altLang="ja-JP" dirty="0" smtClean="0"/>
              <a:t>compensation</a:t>
            </a:r>
            <a:r>
              <a:rPr lang="en-US" altLang="ja-JP" dirty="0" smtClean="0"/>
              <a:t> </a:t>
            </a:r>
            <a:r>
              <a:rPr lang="ja-JP" altLang="en-US" dirty="0" smtClean="0"/>
              <a:t>がない</a:t>
            </a:r>
            <a:endParaRPr lang="en-US" altLang="ja-JP" dirty="0" smtClean="0"/>
          </a:p>
          <a:p>
            <a:pPr lvl="1"/>
            <a:endParaRPr lang="en-US" altLang="ja-JP" dirty="0" smtClean="0"/>
          </a:p>
          <a:p>
            <a:pPr lvl="1"/>
            <a:endParaRPr kumimoji="1" lang="ja-JP" altLang="en-US" dirty="0"/>
          </a:p>
        </p:txBody>
      </p:sp>
      <p:sp>
        <p:nvSpPr>
          <p:cNvPr id="4" name="テキスト ボックス 3"/>
          <p:cNvSpPr txBox="1"/>
          <p:nvPr/>
        </p:nvSpPr>
        <p:spPr>
          <a:xfrm>
            <a:off x="388681" y="4931395"/>
            <a:ext cx="8327921" cy="1077218"/>
          </a:xfrm>
          <a:prstGeom prst="rect">
            <a:avLst/>
          </a:prstGeom>
          <a:noFill/>
        </p:spPr>
        <p:txBody>
          <a:bodyPr wrap="none" rtlCol="0">
            <a:spAutoFit/>
          </a:bodyPr>
          <a:lstStyle/>
          <a:p>
            <a:pPr algn="ctr"/>
            <a:r>
              <a:rPr kumimoji="1" lang="ja-JP" altLang="en-US" sz="3200" b="1" dirty="0" smtClean="0">
                <a:solidFill>
                  <a:srgbClr val="FF0000"/>
                </a:solidFill>
                <a:latin typeface="Adobe Garamond Pro Bold" pitchFamily="18" charset="0"/>
              </a:rPr>
              <a:t>すばるコミュニティへのインパクトは</a:t>
            </a:r>
            <a:r>
              <a:rPr lang="ja-JP" altLang="en-US" sz="3200" b="1" dirty="0" smtClean="0">
                <a:solidFill>
                  <a:srgbClr val="FF0000"/>
                </a:solidFill>
                <a:latin typeface="Adobe Garamond Pro Bold" pitchFamily="18" charset="0"/>
              </a:rPr>
              <a:t>より大きい。</a:t>
            </a:r>
            <a:endParaRPr lang="en-US" altLang="ja-JP" sz="3200" b="1" dirty="0" smtClean="0">
              <a:solidFill>
                <a:srgbClr val="FF0000"/>
              </a:solidFill>
              <a:latin typeface="Adobe Garamond Pro Bold" pitchFamily="18" charset="0"/>
            </a:endParaRPr>
          </a:p>
          <a:p>
            <a:pPr algn="ctr"/>
            <a:r>
              <a:rPr kumimoji="1" lang="ja-JP" altLang="en-US" sz="3200" b="1" dirty="0" smtClean="0">
                <a:solidFill>
                  <a:srgbClr val="FF0000"/>
                </a:solidFill>
                <a:latin typeface="Adobe Garamond Pro Bold" pitchFamily="18" charset="0"/>
              </a:rPr>
              <a:t>チャンスに転化できるか？</a:t>
            </a:r>
            <a:endParaRPr kumimoji="1" lang="en-US" altLang="ja-JP" sz="3200" b="1" dirty="0" smtClean="0">
              <a:solidFill>
                <a:srgbClr val="FF0000"/>
              </a:solidFill>
              <a:latin typeface="Adobe Garamond Pro Bold" pitchFamily="18" charset="0"/>
            </a:endParaRPr>
          </a:p>
        </p:txBody>
      </p:sp>
    </p:spTree>
    <p:extLst>
      <p:ext uri="{BB962C8B-B14F-4D97-AF65-F5344CB8AC3E}">
        <p14:creationId xmlns:p14="http://schemas.microsoft.com/office/powerpoint/2010/main" val="205667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2025</TotalTime>
  <Words>825</Words>
  <Application>Microsoft Office PowerPoint</Application>
  <PresentationFormat>画面に合わせる (4:3)</PresentationFormat>
  <Paragraphs>154</Paragraphs>
  <Slides>12</Slides>
  <Notes>1</Notes>
  <HiddenSlides>0</HiddenSlides>
  <MMClips>0</MMClips>
  <ScaleCrop>false</ScaleCrop>
  <HeadingPairs>
    <vt:vector size="4" baseType="variant">
      <vt:variant>
        <vt:lpstr>テーマ</vt:lpstr>
      </vt:variant>
      <vt:variant>
        <vt:i4>2</vt:i4>
      </vt:variant>
      <vt:variant>
        <vt:lpstr>スライド タイトル</vt:lpstr>
      </vt:variant>
      <vt:variant>
        <vt:i4>12</vt:i4>
      </vt:variant>
    </vt:vector>
  </HeadingPairs>
  <TitlesOfParts>
    <vt:vector size="14" baseType="lpstr">
      <vt:lpstr>アース</vt:lpstr>
      <vt:lpstr>標準デザイン</vt:lpstr>
      <vt:lpstr>PFSとWFMOSのちがい 仕様への要望のまとめ</vt:lpstr>
      <vt:lpstr>WFMOS vs PFS</vt:lpstr>
      <vt:lpstr>光天連シンポジウム</vt:lpstr>
      <vt:lpstr>WFMOS Shock</vt:lpstr>
      <vt:lpstr>NAOJ/Gemini WFMOS Agreement Draft      (Ver. 3.16/Apr. 2009)</vt:lpstr>
      <vt:lpstr>PowerPoint プレゼンテーション</vt:lpstr>
      <vt:lpstr>PowerPoint プレゼンテーション</vt:lpstr>
      <vt:lpstr>WFMOS vs. PFS</vt:lpstr>
      <vt:lpstr>WFMOS vs PFS</vt:lpstr>
      <vt:lpstr>Summary: Science requirements on PFS</vt:lpstr>
      <vt:lpstr>PFSで得られるものは？</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WFMOSとPFS</dc:title>
  <dc:creator>motohara</dc:creator>
  <cp:lastModifiedBy>motohara</cp:lastModifiedBy>
  <cp:revision>92</cp:revision>
  <dcterms:created xsi:type="dcterms:W3CDTF">2010-12-10T01:45:31Z</dcterms:created>
  <dcterms:modified xsi:type="dcterms:W3CDTF">2011-01-19T06:59:27Z</dcterms:modified>
</cp:coreProperties>
</file>