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72" autoAdjust="0"/>
  </p:normalViewPr>
  <p:slideViewPr>
    <p:cSldViewPr>
      <p:cViewPr varScale="1">
        <p:scale>
          <a:sx n="84" d="100"/>
          <a:sy n="84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45F33-9A1F-4948-BBE5-A350D18633B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459CD-61B3-4F49-9307-5E8AE8AA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5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459CD-61B3-4F49-9307-5E8AE8AAE6F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4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75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06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60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95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81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44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89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95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07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59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64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416EE-45A5-48CB-A003-F40573F63620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4B98C-D208-4361-992C-7D2AA1DA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37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592287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SAC</a:t>
            </a:r>
            <a:r>
              <a:rPr kumimoji="1" lang="ja-JP" altLang="en-US" sz="4800" dirty="0" smtClean="0"/>
              <a:t>報告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944216"/>
          </a:xfrm>
        </p:spPr>
        <p:txBody>
          <a:bodyPr/>
          <a:lstStyle/>
          <a:p>
            <a:r>
              <a:rPr kumimoji="1" lang="en-US" altLang="ja-JP" dirty="0" smtClean="0"/>
              <a:t>2011.1.19</a:t>
            </a:r>
            <a:r>
              <a:rPr kumimoji="1" lang="ja-JP" altLang="en-US" dirty="0" smtClean="0"/>
              <a:t>　すばる</a:t>
            </a:r>
            <a:r>
              <a:rPr kumimoji="1" lang="en-US" altLang="ja-JP" dirty="0" smtClean="0"/>
              <a:t>UM</a:t>
            </a:r>
          </a:p>
          <a:p>
            <a:r>
              <a:rPr lang="ja-JP" altLang="en-US" dirty="0" smtClean="0"/>
              <a:t>すばる小委員会</a:t>
            </a:r>
            <a:endParaRPr lang="en-US" altLang="ja-JP" dirty="0" smtClean="0"/>
          </a:p>
          <a:p>
            <a:r>
              <a:rPr lang="ja-JP" altLang="en-US" dirty="0" smtClean="0"/>
              <a:t>委員長　有本</a:t>
            </a:r>
            <a:r>
              <a:rPr lang="ja-JP" altLang="en-US" dirty="0" smtClean="0"/>
              <a:t>信雄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243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SAC</a:t>
            </a:r>
            <a:r>
              <a:rPr kumimoji="1" lang="ja-JP" altLang="en-US" dirty="0" smtClean="0"/>
              <a:t>とは</a:t>
            </a:r>
            <a:r>
              <a:rPr kumimoji="1" lang="en-US" altLang="ja-JP" dirty="0" smtClean="0"/>
              <a:t>…</a:t>
            </a:r>
            <a:r>
              <a:rPr kumimoji="1" lang="ja-JP" altLang="en-US" sz="2000" dirty="0" smtClean="0"/>
              <a:t>（新ユーザーのために）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Subaru Advisory </a:t>
            </a:r>
            <a:r>
              <a:rPr lang="en-US" altLang="ja-JP" dirty="0" smtClean="0"/>
              <a:t>Committee 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(</a:t>
            </a:r>
            <a:r>
              <a:rPr lang="ja-JP" altLang="en-US" dirty="0"/>
              <a:t>すばる</a:t>
            </a:r>
            <a:r>
              <a:rPr lang="ja-JP" altLang="en-US" dirty="0" smtClean="0"/>
              <a:t>小委員会）</a:t>
            </a:r>
            <a:endParaRPr lang="en-US" altLang="ja-JP" dirty="0" smtClean="0"/>
          </a:p>
          <a:p>
            <a:r>
              <a:rPr lang="ja-JP" altLang="en-US" dirty="0" smtClean="0"/>
              <a:t>ほぼ毎月（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月を</a:t>
            </a:r>
            <a:r>
              <a:rPr lang="en-US" altLang="ja-JP" dirty="0" smtClean="0"/>
              <a:t>8</a:t>
            </a:r>
            <a:r>
              <a:rPr lang="ja-JP" altLang="en-US" dirty="0" smtClean="0"/>
              <a:t>月を除く）開催</a:t>
            </a:r>
            <a:endParaRPr lang="en-US" altLang="ja-JP" dirty="0" smtClean="0"/>
          </a:p>
          <a:p>
            <a:r>
              <a:rPr lang="ja-JP" altLang="en-US" dirty="0" smtClean="0"/>
              <a:t>すばる運用に関わるさまざまな事項を議論</a:t>
            </a:r>
            <a:endParaRPr lang="en-US" altLang="ja-JP" dirty="0" smtClean="0"/>
          </a:p>
          <a:p>
            <a:r>
              <a:rPr lang="ja-JP" altLang="en-US" dirty="0" smtClean="0"/>
              <a:t>現在</a:t>
            </a:r>
            <a:r>
              <a:rPr lang="ja-JP" altLang="en-US" dirty="0"/>
              <a:t>は</a:t>
            </a:r>
            <a:r>
              <a:rPr lang="ja-JP" altLang="en-US" dirty="0" smtClean="0"/>
              <a:t>台内委員</a:t>
            </a:r>
            <a:r>
              <a:rPr lang="en-US" altLang="ja-JP" dirty="0" smtClean="0"/>
              <a:t>6</a:t>
            </a:r>
            <a:r>
              <a:rPr lang="ja-JP" altLang="en-US" dirty="0" smtClean="0"/>
              <a:t>名、台内委員</a:t>
            </a:r>
            <a:r>
              <a:rPr lang="en-US" altLang="ja-JP" dirty="0" smtClean="0"/>
              <a:t>9</a:t>
            </a:r>
            <a:r>
              <a:rPr lang="ja-JP" altLang="en-US" dirty="0" smtClean="0"/>
              <a:t>名で構成し、任期は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年</a:t>
            </a:r>
            <a:r>
              <a:rPr lang="en-US" altLang="ja-JP" dirty="0" smtClean="0"/>
              <a:t>7</a:t>
            </a:r>
            <a:r>
              <a:rPr lang="ja-JP" altLang="en-US" dirty="0" smtClean="0"/>
              <a:t>月から</a:t>
            </a:r>
            <a:r>
              <a:rPr lang="en-US" altLang="ja-JP" dirty="0" smtClean="0"/>
              <a:t>2012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月まで。</a:t>
            </a:r>
            <a:endParaRPr lang="en-US" altLang="ja-JP" dirty="0" smtClean="0"/>
          </a:p>
          <a:p>
            <a:r>
              <a:rPr kumimoji="1" lang="ja-JP" altLang="en-US" dirty="0" smtClean="0"/>
              <a:t>ユーザーインターフェース</a:t>
            </a:r>
            <a:r>
              <a:rPr kumimoji="1" lang="ja-JP" altLang="en-US" dirty="0"/>
              <a:t>として</a:t>
            </a:r>
            <a:r>
              <a:rPr kumimoji="1" lang="ja-JP" altLang="en-US" dirty="0" smtClean="0"/>
              <a:t>、また観測所の諮問機関として機能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723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年度</a:t>
            </a:r>
            <a:r>
              <a:rPr kumimoji="1" lang="en-US" altLang="ja-JP" dirty="0" smtClean="0"/>
              <a:t>SAC</a:t>
            </a:r>
            <a:r>
              <a:rPr kumimoji="1" lang="ja-JP" altLang="en-US" dirty="0" smtClean="0"/>
              <a:t>委員名簿　</a:t>
            </a:r>
            <a:r>
              <a:rPr kumimoji="1" lang="ja-JP" altLang="en-US" sz="1800" dirty="0" smtClean="0"/>
              <a:t>（敬称略）</a:t>
            </a:r>
            <a:endParaRPr kumimoji="1" lang="ja-JP" altLang="en-US" sz="18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472849"/>
              </p:ext>
            </p:extLst>
          </p:nvPr>
        </p:nvGraphicFramePr>
        <p:xfrm>
          <a:off x="395536" y="1052736"/>
          <a:ext cx="7992888" cy="5562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60240"/>
                <a:gridCol w="3672408"/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青木和光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effectLst/>
                          <a:latin typeface="Century" pitchFamily="18" charset="0"/>
                          <a:cs typeface="Arial" pitchFamily="34" charset="0"/>
                        </a:rPr>
                        <a:t>国立天文台・ハワイ</a:t>
                      </a:r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観測所（三鷹）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有本信雄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effectLst/>
                          <a:latin typeface="Century" pitchFamily="18" charset="0"/>
                          <a:cs typeface="Arial" pitchFamily="34" charset="0"/>
                        </a:rPr>
                        <a:t>国立天文台・ハワイ</a:t>
                      </a:r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観測所（三鷹）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Century" pitchFamily="18" charset="0"/>
                          <a:cs typeface="Arial" pitchFamily="34" charset="0"/>
                        </a:rPr>
                        <a:t>委員長</a:t>
                      </a:r>
                      <a:endParaRPr kumimoji="1" lang="en-US" altLang="ja-JP" sz="1800" b="1" dirty="0" smtClean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臼田知史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effectLst/>
                          <a:latin typeface="Century" pitchFamily="18" charset="0"/>
                          <a:cs typeface="Arial" pitchFamily="34" charset="0"/>
                        </a:rPr>
                        <a:t>国立天文台・ハワイ</a:t>
                      </a:r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観測所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高遠徳尚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effectLst/>
                          <a:latin typeface="Century" pitchFamily="18" charset="0"/>
                          <a:cs typeface="Arial" pitchFamily="34" charset="0"/>
                        </a:rPr>
                        <a:t>国立天文台・ハワイ</a:t>
                      </a:r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観測所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Century" pitchFamily="18" charset="0"/>
                          <a:cs typeface="Arial" pitchFamily="34" charset="0"/>
                        </a:rPr>
                        <a:t>（南極出張中）</a:t>
                      </a:r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田村元秀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effectLst/>
                          <a:latin typeface="Century" pitchFamily="18" charset="0"/>
                          <a:cs typeface="Arial" pitchFamily="34" charset="0"/>
                        </a:rPr>
                        <a:t>国立天文台・系外惑星プロジェクト</a:t>
                      </a:r>
                      <a:endParaRPr lang="ja-JP" altLang="en-US" sz="1800" b="1" i="0" u="none" strike="noStrike" dirty="0">
                        <a:effectLst/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中村文隆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effectLst/>
                          <a:latin typeface="Century" pitchFamily="18" charset="0"/>
                          <a:cs typeface="Arial" pitchFamily="34" charset="0"/>
                        </a:rPr>
                        <a:t>国立天文台・理論</a:t>
                      </a:r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研究部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秋山正幸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東北大学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太田耕司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京都大学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岡本美子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茨城大学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川端弘治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広島大学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菅井 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京都大学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高田昌広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東大</a:t>
                      </a:r>
                      <a:r>
                        <a:rPr 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IPMU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松原英雄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JAXA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本原顕太郎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東京大学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吉田道利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effectLst/>
                          <a:latin typeface="Century" pitchFamily="18" charset="0"/>
                          <a:cs typeface="Arial" pitchFamily="34" charset="0"/>
                        </a:rPr>
                        <a:t>広島大学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Century" pitchFamily="18" charset="0"/>
                          <a:cs typeface="Arial" pitchFamily="34" charset="0"/>
                        </a:rPr>
                        <a:t>副委員長</a:t>
                      </a:r>
                      <a:endParaRPr kumimoji="1" lang="ja-JP" altLang="en-US" sz="1800" b="1" dirty="0">
                        <a:latin typeface="Century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69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kumimoji="1" lang="ja-JP" altLang="en-US" dirty="0" smtClean="0"/>
              <a:t>今年度</a:t>
            </a:r>
            <a:r>
              <a:rPr kumimoji="1" lang="ja-JP" altLang="en-US" dirty="0" smtClean="0"/>
              <a:t>の</a:t>
            </a:r>
            <a:r>
              <a:rPr lang="en-US" altLang="ja-JP" dirty="0" smtClean="0"/>
              <a:t>SAC</a:t>
            </a:r>
            <a:r>
              <a:rPr lang="ja-JP" altLang="en-US" dirty="0" smtClean="0"/>
              <a:t>の活動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FMOS</a:t>
            </a:r>
            <a:r>
              <a:rPr lang="ja-JP" altLang="en-US" dirty="0" smtClean="0"/>
              <a:t>戦略枠公募に関する議論</a:t>
            </a:r>
            <a:endParaRPr lang="en-US" altLang="ja-JP" dirty="0" smtClean="0"/>
          </a:p>
          <a:p>
            <a:r>
              <a:rPr lang="ja-JP" altLang="en-US" dirty="0" smtClean="0"/>
              <a:t>戦略枠</a:t>
            </a:r>
            <a:r>
              <a:rPr lang="ja-JP" altLang="en-US" dirty="0"/>
              <a:t>の占有</a:t>
            </a:r>
            <a:r>
              <a:rPr lang="ja-JP" altLang="en-US" dirty="0" smtClean="0"/>
              <a:t>時間</a:t>
            </a:r>
            <a:r>
              <a:rPr lang="ja-JP" altLang="en-US" dirty="0"/>
              <a:t>に</a:t>
            </a:r>
            <a:r>
              <a:rPr lang="ja-JP" altLang="en-US" dirty="0" smtClean="0"/>
              <a:t>関する</a:t>
            </a:r>
            <a:r>
              <a:rPr lang="ja-JP" altLang="en-US" dirty="0"/>
              <a:t>議論</a:t>
            </a:r>
            <a:endParaRPr lang="en-US" altLang="ja-JP" dirty="0" smtClean="0"/>
          </a:p>
          <a:p>
            <a:r>
              <a:rPr lang="en-US" altLang="ja-JP" dirty="0" smtClean="0"/>
              <a:t>ALMA-Subaru </a:t>
            </a:r>
            <a:r>
              <a:rPr lang="en-US" altLang="ja-JP" dirty="0" smtClean="0"/>
              <a:t>Science WS</a:t>
            </a:r>
            <a:r>
              <a:rPr lang="ja-JP" altLang="en-US" dirty="0" smtClean="0"/>
              <a:t>の開催</a:t>
            </a:r>
            <a:endParaRPr lang="en-US" altLang="ja-JP" dirty="0" smtClean="0"/>
          </a:p>
          <a:p>
            <a:r>
              <a:rPr lang="ja-JP" altLang="en-US" dirty="0" smtClean="0"/>
              <a:t>将来装置計画</a:t>
            </a:r>
            <a:r>
              <a:rPr lang="en-US" altLang="ja-JP" dirty="0" smtClean="0">
                <a:latin typeface="+mn-ea"/>
              </a:rPr>
              <a:t>WS</a:t>
            </a:r>
            <a:r>
              <a:rPr lang="ja-JP" altLang="en-US" dirty="0" smtClean="0"/>
              <a:t>の開催</a:t>
            </a:r>
            <a:endParaRPr lang="en-US" altLang="ja-JP" dirty="0" smtClean="0"/>
          </a:p>
          <a:p>
            <a:r>
              <a:rPr lang="en-US" altLang="ja-JP" dirty="0" smtClean="0"/>
              <a:t>Gemini</a:t>
            </a:r>
            <a:r>
              <a:rPr lang="ja-JP" altLang="en-US" dirty="0" smtClean="0"/>
              <a:t>との</a:t>
            </a:r>
            <a:r>
              <a:rPr lang="en-US" altLang="ja-JP" dirty="0" smtClean="0"/>
              <a:t>MOU</a:t>
            </a:r>
            <a:r>
              <a:rPr lang="ja-JP" altLang="en-US" dirty="0" smtClean="0"/>
              <a:t>案の検討</a:t>
            </a:r>
            <a:endParaRPr lang="en-US" altLang="ja-JP" dirty="0" smtClean="0"/>
          </a:p>
          <a:p>
            <a:r>
              <a:rPr lang="en-US" altLang="ja-JP" dirty="0" smtClean="0"/>
              <a:t>PFS</a:t>
            </a:r>
            <a:r>
              <a:rPr lang="ja-JP" altLang="en-US" dirty="0" smtClean="0"/>
              <a:t>に関する</a:t>
            </a:r>
            <a:r>
              <a:rPr lang="ja-JP" altLang="en-US" dirty="0" smtClean="0"/>
              <a:t>検討</a:t>
            </a:r>
            <a:endParaRPr lang="en-US" altLang="ja-JP" dirty="0" smtClean="0"/>
          </a:p>
          <a:p>
            <a:r>
              <a:rPr lang="en-US" altLang="ja-JP" dirty="0" smtClean="0"/>
              <a:t>UM</a:t>
            </a:r>
            <a:r>
              <a:rPr lang="ja-JP" altLang="en-US" dirty="0"/>
              <a:t>の</a:t>
            </a:r>
            <a:r>
              <a:rPr lang="ja-JP" altLang="en-US" dirty="0" smtClean="0"/>
              <a:t>開催</a:t>
            </a:r>
            <a:endParaRPr lang="en-US" altLang="ja-JP" dirty="0" smtClean="0"/>
          </a:p>
          <a:p>
            <a:r>
              <a:rPr lang="ja-JP" altLang="en-US" dirty="0" smtClean="0"/>
              <a:t>京都大学・院生との懇談会（</a:t>
            </a:r>
            <a:r>
              <a:rPr lang="en-US" altLang="ja-JP" dirty="0" smtClean="0"/>
              <a:t>2010.10.19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/>
              <a:t>第</a:t>
            </a:r>
            <a:r>
              <a:rPr lang="en-US" altLang="ja-JP" dirty="0"/>
              <a:t>1</a:t>
            </a:r>
            <a:r>
              <a:rPr lang="ja-JP" altLang="en-US" dirty="0" smtClean="0"/>
              <a:t>回　「</a:t>
            </a:r>
            <a:r>
              <a:rPr lang="en-US" altLang="ja-JP" dirty="0" smtClean="0"/>
              <a:t>SAC</a:t>
            </a:r>
            <a:r>
              <a:rPr lang="ja-JP" altLang="en-US" dirty="0" smtClean="0"/>
              <a:t>に物申す」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157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FMOS</a:t>
            </a:r>
            <a:r>
              <a:rPr kumimoji="1" lang="ja-JP" altLang="en-US" dirty="0" smtClean="0"/>
              <a:t>戦略枠公募の経過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 smtClean="0"/>
              <a:t>2010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月の</a:t>
            </a:r>
            <a:r>
              <a:rPr kumimoji="1" lang="en-US" altLang="ja-JP" sz="2800" dirty="0" smtClean="0"/>
              <a:t>SAC</a:t>
            </a:r>
            <a:r>
              <a:rPr kumimoji="1" lang="ja-JP" altLang="en-US" sz="2800" dirty="0" smtClean="0"/>
              <a:t>で公募準備開始を観測所に提言</a:t>
            </a:r>
            <a:endParaRPr kumimoji="1" lang="en-US" altLang="ja-JP" sz="2800" dirty="0" smtClean="0"/>
          </a:p>
          <a:p>
            <a:r>
              <a:rPr lang="en-US" altLang="ja-JP" sz="2800" dirty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月の</a:t>
            </a:r>
            <a:r>
              <a:rPr lang="en-US" altLang="ja-JP" sz="2800" dirty="0" smtClean="0"/>
              <a:t>SAC</a:t>
            </a:r>
            <a:r>
              <a:rPr lang="ja-JP" altLang="en-US" sz="2800" dirty="0" smtClean="0"/>
              <a:t>で公募要項案（観測所案）の検討</a:t>
            </a:r>
            <a:endParaRPr lang="en-US" altLang="ja-JP" sz="2800" dirty="0" smtClean="0"/>
          </a:p>
          <a:p>
            <a:r>
              <a:rPr lang="en-US" altLang="ja-JP" sz="2800" dirty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日付　公募要項公開</a:t>
            </a:r>
            <a:endParaRPr lang="en-US" altLang="ja-JP" sz="2800" dirty="0" smtClean="0"/>
          </a:p>
          <a:p>
            <a:r>
              <a:rPr lang="en-US" altLang="ja-JP" sz="2800" dirty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月の</a:t>
            </a:r>
            <a:r>
              <a:rPr lang="en-US" altLang="ja-JP" sz="2800" dirty="0" smtClean="0"/>
              <a:t>SAC</a:t>
            </a:r>
            <a:r>
              <a:rPr lang="ja-JP" altLang="en-US" sz="2800" dirty="0" smtClean="0"/>
              <a:t>で予備審査を依頼する有識者を選任</a:t>
            </a:r>
            <a:endParaRPr lang="en-US" altLang="ja-JP" sz="2800" dirty="0" smtClean="0"/>
          </a:p>
          <a:p>
            <a:r>
              <a:rPr lang="en-US" altLang="ja-JP" sz="2800" dirty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30</a:t>
            </a:r>
            <a:r>
              <a:rPr lang="ja-JP" altLang="en-US" sz="2800" dirty="0" smtClean="0"/>
              <a:t>日　公募締切　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件</a:t>
            </a:r>
            <a:r>
              <a:rPr lang="en-US" altLang="ja-JP" sz="2800" dirty="0" smtClean="0"/>
              <a:t>178</a:t>
            </a:r>
            <a:r>
              <a:rPr lang="ja-JP" altLang="en-US" sz="2800" dirty="0" smtClean="0"/>
              <a:t>夜の提案</a:t>
            </a:r>
            <a:endParaRPr lang="en-US" altLang="ja-JP" sz="2800" dirty="0" smtClean="0"/>
          </a:p>
          <a:p>
            <a:r>
              <a:rPr lang="en-US" altLang="ja-JP" sz="2800" dirty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月　有識者への予備審査の</a:t>
            </a:r>
            <a:r>
              <a:rPr lang="ja-JP" altLang="en-US" sz="2800" dirty="0" smtClean="0"/>
              <a:t>依頼・コメント受領</a:t>
            </a:r>
            <a:endParaRPr lang="en-US" altLang="ja-JP" sz="2800" dirty="0" smtClean="0"/>
          </a:p>
          <a:p>
            <a:r>
              <a:rPr lang="en-US" altLang="ja-JP" sz="2800" dirty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11</a:t>
            </a:r>
            <a:r>
              <a:rPr lang="ja-JP" altLang="en-US" sz="2800" dirty="0" smtClean="0"/>
              <a:t>月の</a:t>
            </a:r>
            <a:r>
              <a:rPr lang="en-US" altLang="ja-JP" sz="2800" dirty="0" smtClean="0"/>
              <a:t>SAC</a:t>
            </a:r>
            <a:r>
              <a:rPr lang="ja-JP" altLang="en-US" sz="2800" dirty="0" err="1" smtClean="0"/>
              <a:t>で有</a:t>
            </a:r>
            <a:r>
              <a:rPr lang="ja-JP" altLang="en-US" sz="2800" dirty="0" smtClean="0"/>
              <a:t>識者意見を元に一次審査を行い、差し戻し・再提出を決定</a:t>
            </a:r>
            <a:endParaRPr lang="en-US" altLang="ja-JP" sz="2800" dirty="0" smtClean="0"/>
          </a:p>
          <a:p>
            <a:r>
              <a:rPr lang="en-US" altLang="ja-JP" sz="2800" dirty="0">
                <a:solidFill>
                  <a:srgbClr val="0070C0"/>
                </a:solidFill>
              </a:rPr>
              <a:t>2011</a:t>
            </a:r>
            <a:r>
              <a:rPr lang="ja-JP" altLang="en-US" sz="2800" dirty="0" smtClean="0">
                <a:solidFill>
                  <a:srgbClr val="0070C0"/>
                </a:solidFill>
              </a:rPr>
              <a:t>年</a:t>
            </a:r>
            <a:r>
              <a:rPr lang="en-US" altLang="ja-JP" sz="2800" dirty="0" smtClean="0">
                <a:solidFill>
                  <a:srgbClr val="0070C0"/>
                </a:solidFill>
              </a:rPr>
              <a:t>1</a:t>
            </a:r>
            <a:r>
              <a:rPr lang="ja-JP" altLang="en-US" sz="2800" dirty="0" smtClean="0">
                <a:solidFill>
                  <a:srgbClr val="0070C0"/>
                </a:solidFill>
              </a:rPr>
              <a:t>月</a:t>
            </a:r>
            <a:r>
              <a:rPr lang="en-US" altLang="ja-JP" sz="2800" dirty="0" smtClean="0">
                <a:solidFill>
                  <a:srgbClr val="0070C0"/>
                </a:solidFill>
              </a:rPr>
              <a:t>14</a:t>
            </a:r>
            <a:r>
              <a:rPr lang="ja-JP" altLang="en-US" sz="2800" dirty="0" smtClean="0">
                <a:solidFill>
                  <a:srgbClr val="0070C0"/>
                </a:solidFill>
              </a:rPr>
              <a:t>日　再提出締切</a:t>
            </a:r>
            <a:endParaRPr lang="en-US" altLang="ja-JP" sz="2800" dirty="0" smtClean="0">
              <a:solidFill>
                <a:srgbClr val="0070C0"/>
              </a:solidFill>
            </a:endParaRPr>
          </a:p>
          <a:p>
            <a:r>
              <a:rPr lang="en-US" altLang="ja-JP" sz="2800" dirty="0">
                <a:solidFill>
                  <a:srgbClr val="0070C0"/>
                </a:solidFill>
              </a:rPr>
              <a:t>2011</a:t>
            </a:r>
            <a:r>
              <a:rPr lang="ja-JP" altLang="en-US" sz="2800" dirty="0" smtClean="0">
                <a:solidFill>
                  <a:srgbClr val="0070C0"/>
                </a:solidFill>
              </a:rPr>
              <a:t>年</a:t>
            </a:r>
            <a:r>
              <a:rPr lang="en-US" altLang="ja-JP" sz="2800" dirty="0" smtClean="0">
                <a:solidFill>
                  <a:srgbClr val="0070C0"/>
                </a:solidFill>
              </a:rPr>
              <a:t>1</a:t>
            </a:r>
            <a:r>
              <a:rPr lang="ja-JP" altLang="en-US" sz="2800" dirty="0" smtClean="0">
                <a:solidFill>
                  <a:srgbClr val="0070C0"/>
                </a:solidFill>
              </a:rPr>
              <a:t>月</a:t>
            </a:r>
            <a:r>
              <a:rPr lang="en-US" altLang="ja-JP" sz="2800" dirty="0" smtClean="0">
                <a:solidFill>
                  <a:srgbClr val="0070C0"/>
                </a:solidFill>
              </a:rPr>
              <a:t>21</a:t>
            </a:r>
            <a:r>
              <a:rPr lang="ja-JP" altLang="en-US" sz="2800" dirty="0" smtClean="0">
                <a:solidFill>
                  <a:srgbClr val="0070C0"/>
                </a:solidFill>
              </a:rPr>
              <a:t>日　</a:t>
            </a:r>
            <a:r>
              <a:rPr lang="en-US" altLang="ja-JP" sz="2800" dirty="0" smtClean="0">
                <a:solidFill>
                  <a:srgbClr val="0070C0"/>
                </a:solidFill>
              </a:rPr>
              <a:t>SAC</a:t>
            </a:r>
            <a:r>
              <a:rPr lang="ja-JP" altLang="en-US" sz="2800" dirty="0" smtClean="0">
                <a:solidFill>
                  <a:srgbClr val="0070C0"/>
                </a:solidFill>
              </a:rPr>
              <a:t>による一次審査</a:t>
            </a:r>
            <a:endParaRPr lang="en-US" altLang="ja-JP" sz="2800" dirty="0" smtClean="0"/>
          </a:p>
          <a:p>
            <a:pPr marL="0" indent="0">
              <a:buNone/>
            </a:pP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7689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FMOS</a:t>
            </a:r>
            <a:r>
              <a:rPr kumimoji="1" lang="ja-JP" altLang="en-US" dirty="0" smtClean="0"/>
              <a:t>戦略枠提案の一次審査結果（</a:t>
            </a:r>
            <a:r>
              <a:rPr lang="en-US" altLang="ja-JP" dirty="0" smtClean="0"/>
              <a:t>2010.11.16)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銀河進化と宇宙論の二つのテーマは内容</a:t>
            </a:r>
            <a:r>
              <a:rPr lang="ja-JP" altLang="en-US" dirty="0" smtClean="0"/>
              <a:t>が乖離</a:t>
            </a:r>
            <a:r>
              <a:rPr lang="ja-JP" altLang="en-US" dirty="0"/>
              <a:t>しているので、二つを分離して、それぞれのチームがもう一度提案して頂きたい。その際の参考として、銀河進化についてはインテンシブ枠でもカバーできることを考慮してほしい。</a:t>
            </a:r>
          </a:p>
          <a:p>
            <a:endParaRPr lang="ja-JP" altLang="en-US" dirty="0"/>
          </a:p>
          <a:p>
            <a:r>
              <a:rPr lang="ja-JP" altLang="en-US" dirty="0"/>
              <a:t>再提出の締切りは</a:t>
            </a:r>
            <a:r>
              <a:rPr lang="en-US" altLang="ja-JP" dirty="0"/>
              <a:t>1</a:t>
            </a:r>
            <a:r>
              <a:rPr lang="ja-JP" altLang="en-US" dirty="0"/>
              <a:t>月の</a:t>
            </a:r>
            <a:r>
              <a:rPr lang="en-US" altLang="ja-JP" dirty="0"/>
              <a:t>SAC</a:t>
            </a:r>
            <a:r>
              <a:rPr lang="ja-JP" altLang="en-US" dirty="0"/>
              <a:t>の</a:t>
            </a:r>
            <a:r>
              <a:rPr lang="en-US" altLang="ja-JP" dirty="0"/>
              <a:t>1</a:t>
            </a:r>
            <a:r>
              <a:rPr lang="ja-JP" altLang="en-US" dirty="0"/>
              <a:t>週間前（</a:t>
            </a:r>
            <a:r>
              <a:rPr lang="en-US" altLang="ja-JP" dirty="0"/>
              <a:t>1</a:t>
            </a:r>
            <a:r>
              <a:rPr lang="ja-JP" altLang="en-US" dirty="0"/>
              <a:t>月</a:t>
            </a:r>
            <a:r>
              <a:rPr lang="en-US" altLang="ja-JP" dirty="0"/>
              <a:t>14</a:t>
            </a:r>
            <a:r>
              <a:rPr lang="ja-JP" altLang="en-US" dirty="0"/>
              <a:t>日</a:t>
            </a:r>
            <a:r>
              <a:rPr lang="en-US" altLang="ja-JP" dirty="0"/>
              <a:t>JST</a:t>
            </a:r>
            <a:r>
              <a:rPr lang="ja-JP" altLang="en-US" dirty="0"/>
              <a:t>）とし、</a:t>
            </a:r>
            <a:r>
              <a:rPr lang="en-US" altLang="ja-JP" dirty="0"/>
              <a:t>1</a:t>
            </a:r>
            <a:r>
              <a:rPr lang="ja-JP" altLang="en-US" dirty="0"/>
              <a:t>月</a:t>
            </a:r>
            <a:r>
              <a:rPr lang="en-US" altLang="ja-JP" dirty="0"/>
              <a:t>21</a:t>
            </a:r>
            <a:r>
              <a:rPr lang="ja-JP" altLang="en-US" dirty="0"/>
              <a:t>日の</a:t>
            </a:r>
            <a:r>
              <a:rPr lang="en-US" altLang="ja-JP" dirty="0"/>
              <a:t>SAC</a:t>
            </a:r>
            <a:r>
              <a:rPr lang="ja-JP" altLang="en-US" dirty="0"/>
              <a:t>で戦略枠としてふさわしい提案と認められれば、次の段階（</a:t>
            </a:r>
            <a:r>
              <a:rPr lang="en-US" altLang="ja-JP" dirty="0"/>
              <a:t>TAC</a:t>
            </a:r>
            <a:r>
              <a:rPr lang="ja-JP" altLang="en-US" dirty="0"/>
              <a:t>によるサイエンス審査）に回すこととした。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793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戦略枠の占有時間に関する議論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 anchor="ctr" anchorCtr="1">
            <a:noAutofit/>
          </a:bodyPr>
          <a:lstStyle/>
          <a:p>
            <a:r>
              <a:rPr lang="ja-JP" altLang="en-US" sz="2400" dirty="0" smtClean="0"/>
              <a:t>戦略枠の占有時間は共同利用時間の</a:t>
            </a:r>
            <a:r>
              <a:rPr lang="en-US" altLang="ja-JP" sz="2400" dirty="0" smtClean="0"/>
              <a:t>25</a:t>
            </a:r>
            <a:r>
              <a:rPr lang="ja-JP" altLang="en-US" sz="2400" dirty="0" smtClean="0"/>
              <a:t>％（年間</a:t>
            </a:r>
            <a:r>
              <a:rPr lang="en-US" altLang="ja-JP" sz="2400" dirty="0" smtClean="0"/>
              <a:t>60</a:t>
            </a:r>
            <a:r>
              <a:rPr lang="ja-JP" altLang="en-US" sz="2400" dirty="0" smtClean="0"/>
              <a:t>夜＋所長裁量時間から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夜程度の拠出）を上限</a:t>
            </a:r>
            <a:r>
              <a:rPr lang="ja-JP" altLang="en-US" sz="2400" dirty="0" smtClean="0"/>
              <a:t>としている</a:t>
            </a:r>
            <a:r>
              <a:rPr lang="ja-JP" altLang="en-US" sz="2400" dirty="0" smtClean="0"/>
              <a:t>。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ja-JP" altLang="en-US" sz="2400" dirty="0" smtClean="0"/>
              <a:t>近い将来戦略枠が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つ同時に走ることが予想され、その場合、</a:t>
            </a:r>
            <a:r>
              <a:rPr lang="en-US" altLang="ja-JP" sz="2400" dirty="0" smtClean="0"/>
              <a:t>25</a:t>
            </a:r>
            <a:r>
              <a:rPr lang="ja-JP" altLang="en-US" sz="2400" dirty="0" smtClean="0"/>
              <a:t>％内に収まらない可能性がある。それ</a:t>
            </a:r>
            <a:r>
              <a:rPr lang="ja-JP" altLang="en-US" sz="2400" dirty="0" smtClean="0"/>
              <a:t>を今後認めるのか</a:t>
            </a:r>
            <a:r>
              <a:rPr lang="ja-JP" altLang="en-US" sz="2400" dirty="0" smtClean="0"/>
              <a:t>、</a:t>
            </a:r>
            <a:r>
              <a:rPr lang="en-US" altLang="ja-JP" sz="2400" dirty="0" smtClean="0"/>
              <a:t>25</a:t>
            </a:r>
            <a:r>
              <a:rPr lang="ja-JP" altLang="en-US" sz="2400" dirty="0" smtClean="0"/>
              <a:t>％上限を死守</a:t>
            </a:r>
            <a:r>
              <a:rPr lang="ja-JP" altLang="en-US" sz="2400" dirty="0" smtClean="0"/>
              <a:t>するのかは継続審議中</a:t>
            </a:r>
            <a:r>
              <a:rPr lang="ja-JP" altLang="en-US" sz="2400" dirty="0" smtClean="0"/>
              <a:t>。</a:t>
            </a:r>
            <a:endParaRPr lang="en-US" altLang="ja-JP" sz="2400" dirty="0">
              <a:latin typeface="+mn-ea"/>
            </a:endParaRPr>
          </a:p>
          <a:p>
            <a:r>
              <a:rPr lang="ja-JP" altLang="en-US" sz="2400" dirty="0" smtClean="0"/>
              <a:t>個別共同利用で幅広いサイエンスが保証されることは重要。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一方で戦略枠創設の趣旨からいえば大規模観測によって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国際的な成果を上げることも重要。</a:t>
            </a:r>
            <a:endParaRPr lang="en-US" altLang="ja-JP" sz="2400" dirty="0" smtClean="0"/>
          </a:p>
          <a:p>
            <a:r>
              <a:rPr lang="ja-JP" altLang="en-US" sz="2400" dirty="0" smtClean="0"/>
              <a:t>現状では</a:t>
            </a:r>
            <a:r>
              <a:rPr lang="en-US" altLang="ja-JP" sz="2400" dirty="0" smtClean="0"/>
              <a:t>S11B</a:t>
            </a:r>
            <a:r>
              <a:rPr lang="ja-JP" altLang="en-US" sz="2400" dirty="0" smtClean="0"/>
              <a:t>までは</a:t>
            </a:r>
            <a:r>
              <a:rPr lang="en-US" altLang="ja-JP" sz="2400" dirty="0" smtClean="0"/>
              <a:t>25</a:t>
            </a:r>
            <a:r>
              <a:rPr lang="ja-JP" altLang="en-US" sz="2400" dirty="0" smtClean="0"/>
              <a:t>％以内に収まる。その後のセメスタについて</a:t>
            </a:r>
            <a:r>
              <a:rPr lang="ja-JP" altLang="en-US" sz="2400" dirty="0" smtClean="0"/>
              <a:t>は今後も慎重</a:t>
            </a:r>
            <a:r>
              <a:rPr lang="ja-JP" altLang="en-US" sz="2400" dirty="0" smtClean="0"/>
              <a:t>に議論</a:t>
            </a:r>
            <a:r>
              <a:rPr lang="ja-JP" altLang="en-US" sz="2400" dirty="0"/>
              <a:t>を</a:t>
            </a:r>
            <a:r>
              <a:rPr lang="ja-JP" altLang="en-US" sz="2400" dirty="0" smtClean="0"/>
              <a:t>継続</a:t>
            </a:r>
            <a:r>
              <a:rPr lang="ja-JP" altLang="en-US" sz="2400" dirty="0"/>
              <a:t>する。</a:t>
            </a:r>
            <a:endParaRPr lang="en-US" altLang="ja-JP" sz="2400" dirty="0" smtClean="0"/>
          </a:p>
          <a:p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97403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Gemini/Keck</a:t>
            </a:r>
            <a:r>
              <a:rPr kumimoji="1" lang="ja-JP" altLang="en-US" dirty="0" smtClean="0"/>
              <a:t>と</a:t>
            </a:r>
            <a:r>
              <a:rPr kumimoji="1" lang="ja-JP" altLang="en-US" dirty="0" smtClean="0"/>
              <a:t>の時間交換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交換夜数は</a:t>
            </a:r>
            <a:r>
              <a:rPr lang="en-US" altLang="ja-JP" dirty="0" smtClean="0"/>
              <a:t>5</a:t>
            </a:r>
            <a:r>
              <a:rPr lang="ja-JP" altLang="en-US" dirty="0" smtClean="0"/>
              <a:t>夜前後でセメスタ毎の交渉（少ないほうに合わせる）</a:t>
            </a:r>
            <a:endParaRPr lang="en-US" altLang="ja-JP" dirty="0" smtClean="0"/>
          </a:p>
          <a:p>
            <a:r>
              <a:rPr lang="en-US" altLang="ja-JP" dirty="0" smtClean="0"/>
              <a:t>Keck</a:t>
            </a:r>
            <a:r>
              <a:rPr lang="ja-JP" altLang="en-US" dirty="0" smtClean="0"/>
              <a:t>との時間交換は毎期</a:t>
            </a:r>
            <a:r>
              <a:rPr lang="ja-JP" altLang="en-US" dirty="0"/>
              <a:t>で</a:t>
            </a:r>
            <a:r>
              <a:rPr lang="ja-JP" altLang="en-US" dirty="0" smtClean="0"/>
              <a:t>なく</a:t>
            </a:r>
            <a:r>
              <a:rPr lang="en-US" altLang="ja-JP" dirty="0" smtClean="0"/>
              <a:t>4</a:t>
            </a:r>
            <a:r>
              <a:rPr lang="ja-JP" altLang="en-US" dirty="0" smtClean="0"/>
              <a:t>期で夜数を均衡</a:t>
            </a:r>
            <a:endParaRPr lang="en-US" altLang="ja-JP" dirty="0" smtClean="0"/>
          </a:p>
          <a:p>
            <a:r>
              <a:rPr kumimoji="1" lang="en-US" altLang="ja-JP" dirty="0" smtClean="0"/>
              <a:t>Gemini</a:t>
            </a:r>
            <a:r>
              <a:rPr kumimoji="1" lang="ja-JP" altLang="en-US" dirty="0" smtClean="0"/>
              <a:t>との時間交換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</a:t>
            </a:r>
            <a:r>
              <a:rPr kumimoji="1" lang="en-US" altLang="ja-JP" dirty="0" smtClean="0"/>
              <a:t>S11A</a:t>
            </a:r>
            <a:r>
              <a:rPr kumimoji="1" lang="ja-JP" altLang="en-US" dirty="0" smtClean="0"/>
              <a:t>から</a:t>
            </a:r>
            <a:r>
              <a:rPr kumimoji="1" lang="en-US" altLang="ja-JP" dirty="0" err="1" smtClean="0"/>
              <a:t>ToO</a:t>
            </a:r>
            <a:r>
              <a:rPr kumimoji="1" lang="ja-JP" altLang="en-US" dirty="0" smtClean="0"/>
              <a:t>以外のキュー観測</a:t>
            </a:r>
            <a:r>
              <a:rPr kumimoji="1" lang="ja-JP" altLang="en-US" dirty="0" smtClean="0"/>
              <a:t>も申請可能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キュー観測の交換比率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  </a:t>
            </a:r>
            <a:r>
              <a:rPr lang="ja-JP" altLang="en-US" dirty="0" smtClean="0"/>
              <a:t>　 </a:t>
            </a:r>
            <a:r>
              <a:rPr lang="ja-JP" altLang="en-US" sz="2400" dirty="0" smtClean="0"/>
              <a:t>クラシカル</a:t>
            </a:r>
            <a:r>
              <a:rPr lang="en-US" altLang="ja-JP" sz="2400" dirty="0"/>
              <a:t>1</a:t>
            </a:r>
            <a:r>
              <a:rPr lang="ja-JP" altLang="en-US" sz="2400" dirty="0" smtClean="0"/>
              <a:t>夜</a:t>
            </a:r>
            <a:r>
              <a:rPr lang="en-US" altLang="ja-JP" sz="2400" dirty="0" smtClean="0"/>
              <a:t>=Band1</a:t>
            </a:r>
            <a:r>
              <a:rPr lang="ja-JP" altLang="en-US" sz="2400" dirty="0"/>
              <a:t>の</a:t>
            </a:r>
            <a:r>
              <a:rPr lang="en-US" altLang="ja-JP" sz="2400" dirty="0"/>
              <a:t>7.5</a:t>
            </a:r>
            <a:r>
              <a:rPr lang="ja-JP" altLang="en-US" sz="2400" dirty="0" smtClean="0"/>
              <a:t>時間</a:t>
            </a:r>
            <a:r>
              <a:rPr lang="en-US" altLang="ja-JP" sz="2400" dirty="0" smtClean="0"/>
              <a:t>(</a:t>
            </a:r>
            <a:r>
              <a:rPr lang="ja-JP" altLang="en-US" sz="2400" dirty="0"/>
              <a:t>計</a:t>
            </a:r>
            <a:r>
              <a:rPr lang="en-US" altLang="ja-JP" sz="2400" dirty="0" smtClean="0"/>
              <a:t>50</a:t>
            </a:r>
            <a:r>
              <a:rPr lang="ja-JP" altLang="en-US" sz="2400" dirty="0" smtClean="0"/>
              <a:t>時間未満）</a:t>
            </a:r>
            <a:r>
              <a:rPr lang="ja-JP" altLang="en-US" sz="2400" dirty="0"/>
              <a:t>　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   　 クラシカル</a:t>
            </a:r>
            <a:r>
              <a:rPr lang="en-US" altLang="ja-JP" sz="2400" dirty="0"/>
              <a:t>1</a:t>
            </a:r>
            <a:r>
              <a:rPr lang="ja-JP" altLang="en-US" sz="2400" dirty="0" smtClean="0"/>
              <a:t>夜</a:t>
            </a:r>
            <a:r>
              <a:rPr lang="en-US" altLang="ja-JP" sz="2400" dirty="0" smtClean="0"/>
              <a:t>=Band1-3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時間（計</a:t>
            </a:r>
            <a:r>
              <a:rPr lang="en-US" altLang="ja-JP" sz="2400" dirty="0" smtClean="0"/>
              <a:t>50</a:t>
            </a:r>
            <a:r>
              <a:rPr lang="ja-JP" altLang="en-US" sz="2400" dirty="0" smtClean="0"/>
              <a:t>時間以上になれば）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</a:t>
            </a:r>
          </a:p>
          <a:p>
            <a:pPr marL="0" indent="0">
              <a:buNone/>
            </a:pPr>
            <a:r>
              <a:rPr lang="ja-JP" altLang="en-US" sz="3500" dirty="0" smtClean="0"/>
              <a:t>・</a:t>
            </a:r>
            <a:r>
              <a:rPr lang="en-US" altLang="ja-JP" sz="3500" dirty="0" smtClean="0"/>
              <a:t>G/K</a:t>
            </a:r>
            <a:r>
              <a:rPr lang="ja-JP" altLang="en-US" sz="3500" dirty="0"/>
              <a:t>の装置について知って応募してみては？</a:t>
            </a:r>
            <a:endParaRPr lang="en-US" altLang="ja-JP" sz="3500" dirty="0"/>
          </a:p>
          <a:p>
            <a:pPr marL="0" indent="0">
              <a:buNone/>
            </a:pPr>
            <a:r>
              <a:rPr lang="ja-JP" altLang="en-US" sz="2400" dirty="0" smtClean="0">
                <a:solidFill>
                  <a:srgbClr val="FF0000"/>
                </a:solidFill>
              </a:rPr>
              <a:t>　　　</a:t>
            </a:r>
            <a:r>
              <a:rPr lang="en-US" altLang="ja-JP" sz="2400" dirty="0" smtClean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注）</a:t>
            </a:r>
            <a:r>
              <a:rPr lang="en-US" altLang="ja-JP" sz="2400" dirty="0">
                <a:solidFill>
                  <a:srgbClr val="FF0000"/>
                </a:solidFill>
              </a:rPr>
              <a:t>Gemini</a:t>
            </a:r>
            <a:r>
              <a:rPr lang="ja-JP" altLang="en-US" sz="2400" dirty="0">
                <a:solidFill>
                  <a:srgbClr val="FF0000"/>
                </a:solidFill>
              </a:rPr>
              <a:t>は南天観測が可能！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60353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その他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短時間ずつ長期にわたる観測を希望する場合、すばるでセメスタごとの申請を繰り返すか、時間交換で</a:t>
            </a:r>
            <a:r>
              <a:rPr kumimoji="1" lang="en-US" altLang="ja-JP" dirty="0" smtClean="0"/>
              <a:t>Gemini</a:t>
            </a:r>
            <a:r>
              <a:rPr kumimoji="1" lang="ja-JP" altLang="en-US" dirty="0" smtClean="0"/>
              <a:t>のキューモードを利用するしかない。インテンシブの下限を取り払う等の方法も考えられるが、どの程度のニーズがあるか？</a:t>
            </a:r>
            <a:endParaRPr kumimoji="1" lang="en-US" altLang="ja-JP" dirty="0" smtClean="0"/>
          </a:p>
          <a:p>
            <a:r>
              <a:rPr lang="en-US" altLang="ja-JP" dirty="0" smtClean="0"/>
              <a:t>PFS</a:t>
            </a:r>
            <a:r>
              <a:rPr lang="ja-JP" altLang="en-US" dirty="0" smtClean="0"/>
              <a:t>検討に</a:t>
            </a:r>
            <a:r>
              <a:rPr lang="ja-JP" altLang="en-US" dirty="0"/>
              <a:t>ついて</a:t>
            </a:r>
            <a:r>
              <a:rPr lang="ja-JP" altLang="en-US" dirty="0" smtClean="0"/>
              <a:t>は午後に別途報告します。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690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532</Words>
  <Application>Microsoft Office PowerPoint</Application>
  <PresentationFormat>画面に合わせる (4:3)</PresentationFormat>
  <Paragraphs>96</Paragraphs>
  <Slides>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SAC報告</vt:lpstr>
      <vt:lpstr>SACとは…（新ユーザーのために）</vt:lpstr>
      <vt:lpstr>2010年度SAC委員名簿　（敬称略）</vt:lpstr>
      <vt:lpstr>今年度のSACの活動</vt:lpstr>
      <vt:lpstr>FMOS戦略枠公募の経過</vt:lpstr>
      <vt:lpstr>FMOS戦略枠提案の一次審査結果（2010.11.16)</vt:lpstr>
      <vt:lpstr>戦略枠の占有時間に関する議論</vt:lpstr>
      <vt:lpstr>Gemini/Keckとの時間交換</vt:lpstr>
      <vt:lpstr>その他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SAC報告</dc:title>
  <dc:creator>chie</dc:creator>
  <cp:lastModifiedBy>chie</cp:lastModifiedBy>
  <cp:revision>21</cp:revision>
  <cp:lastPrinted>2011-01-12T06:17:36Z</cp:lastPrinted>
  <dcterms:created xsi:type="dcterms:W3CDTF">2011-01-12T01:46:09Z</dcterms:created>
  <dcterms:modified xsi:type="dcterms:W3CDTF">2011-01-13T02:32:51Z</dcterms:modified>
</cp:coreProperties>
</file>