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96" y="-9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176682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28963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120271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345172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3967708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1549361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310371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254131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619733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250706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855D6A-E11B-4C79-9B4E-CD7A7FFDABA0}" type="datetimeFigureOut">
              <a:rPr kumimoji="1" lang="ja-JP" altLang="en-US" smtClean="0"/>
              <a:t>2011/1/17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2926730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55D6A-E11B-4C79-9B4E-CD7A7FFDABA0}" type="datetimeFigureOut">
              <a:rPr kumimoji="1" lang="ja-JP" altLang="en-US" smtClean="0"/>
              <a:t>2011/1/17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324F4-695F-427B-BED5-47E7096E494F}" type="slidenum">
              <a:rPr kumimoji="1" lang="ja-JP" altLang="en-US" smtClean="0"/>
              <a:t>‹#›</a:t>
            </a:fld>
            <a:endParaRPr kumimoji="1" lang="ja-JP" altLang="en-US"/>
          </a:p>
        </p:txBody>
      </p:sp>
    </p:spTree>
    <p:extLst>
      <p:ext uri="{BB962C8B-B14F-4D97-AF65-F5344CB8AC3E}">
        <p14:creationId xmlns:p14="http://schemas.microsoft.com/office/powerpoint/2010/main" val="268103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628800"/>
            <a:ext cx="7772400" cy="2448271"/>
          </a:xfrm>
        </p:spPr>
        <p:txBody>
          <a:bodyPr>
            <a:normAutofit/>
          </a:bodyPr>
          <a:lstStyle/>
          <a:p>
            <a:r>
              <a:rPr lang="en-US" altLang="ja-JP" dirty="0"/>
              <a:t>PFS</a:t>
            </a:r>
            <a:r>
              <a:rPr lang="ja-JP" altLang="en-US" dirty="0"/>
              <a:t>に関する</a:t>
            </a:r>
            <a:r>
              <a:rPr lang="en-US" altLang="ja-JP" dirty="0"/>
              <a:t>SAC</a:t>
            </a:r>
            <a:r>
              <a:rPr lang="ja-JP" altLang="en-US" dirty="0"/>
              <a:t>提言</a:t>
            </a:r>
          </a:p>
        </p:txBody>
      </p:sp>
      <p:sp>
        <p:nvSpPr>
          <p:cNvPr id="6" name="サブタイトル 5"/>
          <p:cNvSpPr>
            <a:spLocks noGrp="1"/>
          </p:cNvSpPr>
          <p:nvPr>
            <p:ph type="subTitle" idx="1"/>
          </p:nvPr>
        </p:nvSpPr>
        <p:spPr>
          <a:xfrm>
            <a:off x="1371600" y="4437112"/>
            <a:ext cx="6400800" cy="1800200"/>
          </a:xfrm>
        </p:spPr>
        <p:txBody>
          <a:bodyPr>
            <a:normAutofit/>
          </a:bodyPr>
          <a:lstStyle/>
          <a:p>
            <a:r>
              <a:rPr kumimoji="1" lang="en-US" altLang="ja-JP" smtClean="0"/>
              <a:t>2011.1.19</a:t>
            </a:r>
            <a:r>
              <a:rPr kumimoji="1" lang="ja-JP" altLang="en-US" dirty="0" smtClean="0"/>
              <a:t>　すばる</a:t>
            </a:r>
            <a:r>
              <a:rPr kumimoji="1" lang="en-US" altLang="ja-JP" dirty="0" smtClean="0"/>
              <a:t>UM</a:t>
            </a:r>
          </a:p>
          <a:p>
            <a:r>
              <a:rPr kumimoji="1" lang="ja-JP" altLang="en-US" dirty="0" smtClean="0"/>
              <a:t>すばる小委員会</a:t>
            </a:r>
            <a:endParaRPr kumimoji="1" lang="en-US" altLang="ja-JP" dirty="0" smtClean="0"/>
          </a:p>
          <a:p>
            <a:r>
              <a:rPr lang="ja-JP" altLang="en-US" dirty="0" smtClean="0"/>
              <a:t>委員長　有本信雄</a:t>
            </a:r>
            <a:endParaRPr kumimoji="1" lang="ja-JP" altLang="en-US" dirty="0"/>
          </a:p>
        </p:txBody>
      </p:sp>
    </p:spTree>
    <p:extLst>
      <p:ext uri="{BB962C8B-B14F-4D97-AF65-F5344CB8AC3E}">
        <p14:creationId xmlns:p14="http://schemas.microsoft.com/office/powerpoint/2010/main" val="759654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4294967295"/>
          </p:nvPr>
        </p:nvSpPr>
        <p:spPr>
          <a:xfrm>
            <a:off x="539552" y="764704"/>
            <a:ext cx="7560840" cy="5688632"/>
          </a:xfrm>
        </p:spPr>
        <p:txBody>
          <a:bodyPr>
            <a:normAutofit fontScale="92500"/>
          </a:bodyPr>
          <a:lstStyle/>
          <a:p>
            <a:pPr marL="0" indent="0" algn="l">
              <a:buNone/>
            </a:pPr>
            <a:r>
              <a:rPr lang="ja-JP" altLang="en-US" dirty="0" smtClean="0">
                <a:solidFill>
                  <a:schemeClr val="tx1"/>
                </a:solidFill>
              </a:rPr>
              <a:t>　</a:t>
            </a:r>
            <a:r>
              <a:rPr lang="ja-JP" altLang="ja-JP" dirty="0" smtClean="0">
                <a:solidFill>
                  <a:schemeClr val="tx1"/>
                </a:solidFill>
              </a:rPr>
              <a:t>次世代装置として広視野撮像・分光装置を併せもつことは、すばるが今後も世界の第一線で成果を出し続けるための強力な武器になると思われる。</a:t>
            </a:r>
            <a:endParaRPr lang="en-US" altLang="ja-JP" dirty="0" smtClean="0">
              <a:solidFill>
                <a:schemeClr val="tx1"/>
              </a:solidFill>
            </a:endParaRPr>
          </a:p>
          <a:p>
            <a:pPr marL="0" indent="0" algn="l">
              <a:buNone/>
            </a:pPr>
            <a:r>
              <a:rPr lang="ja-JP" altLang="en-US" dirty="0" smtClean="0">
                <a:solidFill>
                  <a:schemeClr val="tx1"/>
                </a:solidFill>
              </a:rPr>
              <a:t>　</a:t>
            </a:r>
            <a:r>
              <a:rPr lang="ja-JP" altLang="ja-JP" dirty="0" smtClean="0">
                <a:solidFill>
                  <a:schemeClr val="tx1"/>
                </a:solidFill>
              </a:rPr>
              <a:t>また</a:t>
            </a:r>
            <a:r>
              <a:rPr lang="en-US" altLang="ja-JP" dirty="0" smtClean="0">
                <a:solidFill>
                  <a:schemeClr val="tx1"/>
                </a:solidFill>
              </a:rPr>
              <a:t>PFS</a:t>
            </a:r>
            <a:r>
              <a:rPr lang="ja-JP" altLang="ja-JP" dirty="0" smtClean="0">
                <a:solidFill>
                  <a:schemeClr val="tx1"/>
                </a:solidFill>
              </a:rPr>
              <a:t>は当初</a:t>
            </a:r>
            <a:r>
              <a:rPr lang="en-US" altLang="ja-JP" dirty="0" smtClean="0">
                <a:solidFill>
                  <a:schemeClr val="tx1"/>
                </a:solidFill>
              </a:rPr>
              <a:t>BAO</a:t>
            </a:r>
            <a:r>
              <a:rPr lang="ja-JP" altLang="ja-JP" dirty="0" smtClean="0">
                <a:solidFill>
                  <a:schemeClr val="tx1"/>
                </a:solidFill>
              </a:rPr>
              <a:t>探査のために計画された</a:t>
            </a:r>
            <a:r>
              <a:rPr lang="ja-JP" altLang="en-US" dirty="0" smtClean="0">
                <a:solidFill>
                  <a:schemeClr val="tx1"/>
                </a:solidFill>
              </a:rPr>
              <a:t>が</a:t>
            </a:r>
            <a:r>
              <a:rPr lang="ja-JP" altLang="ja-JP" dirty="0" smtClean="0">
                <a:solidFill>
                  <a:schemeClr val="tx1"/>
                </a:solidFill>
              </a:rPr>
              <a:t>、その後の検討を経て、銀河考古学、銀河進化研究等、サイエンスの幅が拡がりつつある。</a:t>
            </a:r>
            <a:endParaRPr lang="en-US" altLang="ja-JP" dirty="0" smtClean="0">
              <a:solidFill>
                <a:schemeClr val="tx1"/>
              </a:solidFill>
            </a:endParaRPr>
          </a:p>
          <a:p>
            <a:pPr marL="0" indent="0" algn="l">
              <a:buNone/>
            </a:pPr>
            <a:r>
              <a:rPr lang="ja-JP" altLang="en-US" dirty="0"/>
              <a:t>　</a:t>
            </a:r>
            <a:r>
              <a:rPr lang="ja-JP" altLang="ja-JP" dirty="0" smtClean="0">
                <a:solidFill>
                  <a:schemeClr val="tx1"/>
                </a:solidFill>
              </a:rPr>
              <a:t>このため</a:t>
            </a:r>
            <a:r>
              <a:rPr lang="en-US" altLang="ja-JP" dirty="0" smtClean="0">
                <a:solidFill>
                  <a:schemeClr val="tx1"/>
                </a:solidFill>
              </a:rPr>
              <a:t>SAC</a:t>
            </a:r>
            <a:r>
              <a:rPr lang="ja-JP" altLang="ja-JP" dirty="0" smtClean="0">
                <a:solidFill>
                  <a:schemeClr val="tx1"/>
                </a:solidFill>
              </a:rPr>
              <a:t>はすばるの次世代装置として</a:t>
            </a:r>
            <a:endParaRPr lang="en-US" altLang="ja-JP" dirty="0" smtClean="0">
              <a:solidFill>
                <a:schemeClr val="tx1"/>
              </a:solidFill>
            </a:endParaRPr>
          </a:p>
          <a:p>
            <a:pPr marL="0" indent="0" algn="l">
              <a:buNone/>
            </a:pPr>
            <a:r>
              <a:rPr lang="en-US" altLang="ja-JP" dirty="0" smtClean="0">
                <a:solidFill>
                  <a:schemeClr val="tx1"/>
                </a:solidFill>
              </a:rPr>
              <a:t>PFS</a:t>
            </a:r>
            <a:r>
              <a:rPr lang="ja-JP" altLang="ja-JP" dirty="0" smtClean="0">
                <a:solidFill>
                  <a:schemeClr val="tx1"/>
                </a:solidFill>
              </a:rPr>
              <a:t>計画を推進することを以下の条件付きで</a:t>
            </a:r>
            <a:endParaRPr lang="en-US" altLang="ja-JP" dirty="0" smtClean="0">
              <a:solidFill>
                <a:schemeClr val="tx1"/>
              </a:solidFill>
            </a:endParaRPr>
          </a:p>
          <a:p>
            <a:pPr marL="0" indent="0" algn="l">
              <a:buNone/>
            </a:pPr>
            <a:r>
              <a:rPr lang="ja-JP" altLang="ja-JP" dirty="0" smtClean="0">
                <a:solidFill>
                  <a:schemeClr val="tx1"/>
                </a:solidFill>
              </a:rPr>
              <a:t>推奨する。</a:t>
            </a:r>
            <a:endParaRPr lang="ja-JP" altLang="ja-JP" dirty="0">
              <a:solidFill>
                <a:schemeClr val="tx1"/>
              </a:solidFill>
            </a:endParaRPr>
          </a:p>
        </p:txBody>
      </p:sp>
    </p:spTree>
    <p:extLst>
      <p:ext uri="{BB962C8B-B14F-4D97-AF65-F5344CB8AC3E}">
        <p14:creationId xmlns:p14="http://schemas.microsoft.com/office/powerpoint/2010/main" val="1834601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539552" y="404664"/>
            <a:ext cx="8136904" cy="6048672"/>
          </a:xfrm>
        </p:spPr>
        <p:txBody>
          <a:bodyPr>
            <a:noAutofit/>
          </a:bodyPr>
          <a:lstStyle/>
          <a:p>
            <a:pPr marL="0" indent="0">
              <a:buNone/>
            </a:pPr>
            <a:r>
              <a:rPr lang="ja-JP" altLang="en-US" sz="2400" dirty="0"/>
              <a:t>（付帯条件）</a:t>
            </a:r>
          </a:p>
          <a:p>
            <a:pPr marL="0" indent="0">
              <a:buNone/>
            </a:pPr>
            <a:r>
              <a:rPr lang="en-US" altLang="ja-JP" sz="2400" dirty="0" smtClean="0"/>
              <a:t>1    </a:t>
            </a:r>
            <a:r>
              <a:rPr lang="ja-JP" altLang="en-US" sz="2400" dirty="0" smtClean="0"/>
              <a:t>装置</a:t>
            </a:r>
            <a:r>
              <a:rPr lang="ja-JP" altLang="en-US" sz="2400" dirty="0"/>
              <a:t>はコミュニティが納得する仕様を実現すること</a:t>
            </a:r>
          </a:p>
          <a:p>
            <a:pPr marL="514350" indent="-514350">
              <a:buAutoNum type="arabicPlain" startAt="2"/>
            </a:pPr>
            <a:r>
              <a:rPr lang="ja-JP" altLang="en-US" sz="2400" dirty="0" smtClean="0"/>
              <a:t>計画</a:t>
            </a:r>
            <a:r>
              <a:rPr lang="ja-JP" altLang="en-US" sz="2400" dirty="0"/>
              <a:t>推進強化のために、日本人マネジャーを</a:t>
            </a:r>
            <a:r>
              <a:rPr lang="ja-JP" altLang="en-US" sz="2400" dirty="0" smtClean="0"/>
              <a:t>中心</a:t>
            </a:r>
            <a:endParaRPr lang="en-US" altLang="ja-JP" sz="2400" dirty="0" smtClean="0"/>
          </a:p>
          <a:p>
            <a:pPr marL="0" indent="0">
              <a:buNone/>
            </a:pPr>
            <a:r>
              <a:rPr lang="ja-JP" altLang="en-US" sz="2400" dirty="0"/>
              <a:t>　</a:t>
            </a:r>
            <a:r>
              <a:rPr lang="ja-JP" altLang="en-US" sz="2400" dirty="0" smtClean="0"/>
              <a:t>　とした</a:t>
            </a:r>
            <a:r>
              <a:rPr lang="ja-JP" altLang="en-US" sz="2400" dirty="0"/>
              <a:t>国内体制を確立すること</a:t>
            </a:r>
          </a:p>
          <a:p>
            <a:pPr marL="514350" indent="-514350">
              <a:buAutoNum type="arabicPlain" startAt="3"/>
            </a:pPr>
            <a:r>
              <a:rPr lang="en-US" altLang="ja-JP" sz="2400" dirty="0" smtClean="0"/>
              <a:t>SAC</a:t>
            </a:r>
            <a:r>
              <a:rPr lang="ja-JP" altLang="en-US" sz="2400" dirty="0"/>
              <a:t>の代表が今後の国際協力交渉の重要な</a:t>
            </a:r>
            <a:r>
              <a:rPr lang="ja-JP" altLang="en-US" sz="2400" dirty="0" smtClean="0"/>
              <a:t>局面に</a:t>
            </a:r>
            <a:endParaRPr lang="en-US" altLang="ja-JP" sz="2400" dirty="0" smtClean="0"/>
          </a:p>
          <a:p>
            <a:pPr marL="0" indent="0">
              <a:buNone/>
            </a:pPr>
            <a:r>
              <a:rPr lang="ja-JP" altLang="en-US" sz="2400" dirty="0"/>
              <a:t>　</a:t>
            </a:r>
            <a:r>
              <a:rPr lang="ja-JP" altLang="en-US" sz="2400" dirty="0" smtClean="0"/>
              <a:t>　参加</a:t>
            </a:r>
            <a:r>
              <a:rPr lang="ja-JP" altLang="en-US" sz="2400" dirty="0"/>
              <a:t>すること</a:t>
            </a:r>
          </a:p>
          <a:p>
            <a:pPr marL="457200" indent="-457200">
              <a:buAutoNum type="arabicPlain" startAt="4"/>
            </a:pPr>
            <a:r>
              <a:rPr lang="ja-JP" altLang="en-US" sz="2400" dirty="0" smtClean="0"/>
              <a:t>人材</a:t>
            </a:r>
            <a:r>
              <a:rPr lang="ja-JP" altLang="en-US" sz="2400" dirty="0"/>
              <a:t>育成の観点から若い人を装置開発に参加</a:t>
            </a:r>
            <a:r>
              <a:rPr lang="ja-JP" altLang="en-US" sz="2400" dirty="0" smtClean="0"/>
              <a:t>させる </a:t>
            </a:r>
            <a:endParaRPr lang="en-US" altLang="ja-JP" sz="2400" dirty="0" smtClean="0"/>
          </a:p>
          <a:p>
            <a:pPr marL="0" indent="0">
              <a:buNone/>
            </a:pPr>
            <a:r>
              <a:rPr lang="ja-JP" altLang="en-US" sz="2400" dirty="0"/>
              <a:t>　</a:t>
            </a:r>
            <a:r>
              <a:rPr lang="ja-JP" altLang="en-US" sz="2400" dirty="0" smtClean="0"/>
              <a:t>　枠組み</a:t>
            </a:r>
            <a:r>
              <a:rPr lang="ja-JP" altLang="en-US" sz="2400" dirty="0"/>
              <a:t>を作ること</a:t>
            </a:r>
          </a:p>
          <a:p>
            <a:pPr marL="0" indent="0">
              <a:buNone/>
            </a:pPr>
            <a:endParaRPr lang="ja-JP" altLang="en-US" sz="2400" dirty="0"/>
          </a:p>
          <a:p>
            <a:pPr marL="0" indent="0">
              <a:buNone/>
            </a:pPr>
            <a:r>
              <a:rPr lang="ja-JP" altLang="en-US" sz="2400" dirty="0"/>
              <a:t>なお議論の前提として下記に留意してほしい。</a:t>
            </a:r>
          </a:p>
          <a:p>
            <a:pPr marL="0" indent="0">
              <a:buNone/>
            </a:pPr>
            <a:r>
              <a:rPr lang="ja-JP" altLang="en-US" sz="2400" dirty="0"/>
              <a:t>・装置完成後の国際プロジェクト観測は、戦略枠の</a:t>
            </a:r>
            <a:r>
              <a:rPr lang="ja-JP" altLang="en-US" sz="2400" dirty="0" smtClean="0"/>
              <a:t>枠組み</a:t>
            </a:r>
            <a:r>
              <a:rPr lang="ja-JP" altLang="en-US" sz="2400" dirty="0"/>
              <a:t>の</a:t>
            </a:r>
            <a:r>
              <a:rPr lang="ja-JP" altLang="en-US" sz="2400" dirty="0" smtClean="0"/>
              <a:t>中　　で</a:t>
            </a:r>
            <a:r>
              <a:rPr lang="ja-JP" altLang="en-US" sz="2400" dirty="0"/>
              <a:t>実施する。</a:t>
            </a:r>
          </a:p>
          <a:p>
            <a:pPr marL="0" indent="0">
              <a:buNone/>
            </a:pPr>
            <a:r>
              <a:rPr lang="ja-JP" altLang="en-US" sz="2400" dirty="0"/>
              <a:t>・戦略枠開始と同時に、一般ユーザーも共同利用公募によって</a:t>
            </a:r>
            <a:r>
              <a:rPr lang="en-US" altLang="ja-JP" sz="2400" dirty="0"/>
              <a:t>PFS</a:t>
            </a:r>
            <a:r>
              <a:rPr lang="ja-JP" altLang="en-US" sz="2400" dirty="0"/>
              <a:t>を使用できる</a:t>
            </a:r>
            <a:r>
              <a:rPr lang="ja-JP" altLang="en-US" sz="2400" dirty="0" smtClean="0"/>
              <a:t>ことを</a:t>
            </a:r>
            <a:r>
              <a:rPr lang="ja-JP" altLang="en-US" sz="2400" dirty="0"/>
              <a:t>保証する。</a:t>
            </a:r>
          </a:p>
        </p:txBody>
      </p:sp>
      <p:sp>
        <p:nvSpPr>
          <p:cNvPr id="5" name="テキスト ボックス 4"/>
          <p:cNvSpPr txBox="1"/>
          <p:nvPr/>
        </p:nvSpPr>
        <p:spPr>
          <a:xfrm>
            <a:off x="979984" y="773088"/>
            <a:ext cx="72008" cy="369332"/>
          </a:xfrm>
          <a:prstGeom prst="rect">
            <a:avLst/>
          </a:prstGeom>
          <a:noFill/>
        </p:spPr>
        <p:txBody>
          <a:bodyPr wrap="square" rtlCol="0">
            <a:spAutoFit/>
          </a:bodyPr>
          <a:lstStyle/>
          <a:p>
            <a:endParaRPr kumimoji="1" lang="ja-JP" altLang="en-US" dirty="0"/>
          </a:p>
        </p:txBody>
      </p:sp>
      <p:sp>
        <p:nvSpPr>
          <p:cNvPr id="6" name="テキスト ボックス 5"/>
          <p:cNvSpPr txBox="1"/>
          <p:nvPr/>
        </p:nvSpPr>
        <p:spPr>
          <a:xfrm>
            <a:off x="1132384" y="925488"/>
            <a:ext cx="72008" cy="369332"/>
          </a:xfrm>
          <a:prstGeom prst="rect">
            <a:avLst/>
          </a:prstGeom>
          <a:noFill/>
        </p:spPr>
        <p:txBody>
          <a:bodyPr wrap="square" rtlCol="0">
            <a:spAutoFit/>
          </a:bodyPr>
          <a:lstStyle/>
          <a:p>
            <a:endParaRPr kumimoji="1" lang="ja-JP" altLang="en-US" dirty="0"/>
          </a:p>
        </p:txBody>
      </p:sp>
    </p:spTree>
    <p:extLst>
      <p:ext uri="{BB962C8B-B14F-4D97-AF65-F5344CB8AC3E}">
        <p14:creationId xmlns:p14="http://schemas.microsoft.com/office/powerpoint/2010/main" val="2960742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33</Words>
  <Application>Microsoft Office PowerPoint</Application>
  <PresentationFormat>画面に合わせる (4:3)</PresentationFormat>
  <Paragraphs>21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PFSに関するSAC提言</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PFSに関するSAC提言</dc:title>
  <dc:creator>chie</dc:creator>
  <cp:lastModifiedBy>chie</cp:lastModifiedBy>
  <cp:revision>8</cp:revision>
  <cp:lastPrinted>2011-01-13T02:34:37Z</cp:lastPrinted>
  <dcterms:created xsi:type="dcterms:W3CDTF">2011-01-06T04:10:16Z</dcterms:created>
  <dcterms:modified xsi:type="dcterms:W3CDTF">2011-01-17T04:41:48Z</dcterms:modified>
</cp:coreProperties>
</file>